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2.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23.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6.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7.xml" ContentType="application/vnd.openxmlformats-officedocument.drawingml.chart+xml"/>
  <Override PartName="/ppt/theme/themeOverride7.xml" ContentType="application/vnd.openxmlformats-officedocument.themeOverride+xml"/>
  <Override PartName="/ppt/notesSlides/notesSlide26.xml" ContentType="application/vnd.openxmlformats-officedocument.presentationml.notesSlide+xml"/>
  <Override PartName="/ppt/charts/chart8.xml" ContentType="application/vnd.openxmlformats-officedocument.drawingml.chart+xml"/>
  <Override PartName="/ppt/theme/themeOverride8.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9.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9.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4082" r:id="rId4"/>
  </p:sldMasterIdLst>
  <p:notesMasterIdLst>
    <p:notesMasterId r:id="rId47"/>
  </p:notesMasterIdLst>
  <p:handoutMasterIdLst>
    <p:handoutMasterId r:id="rId48"/>
  </p:handoutMasterIdLst>
  <p:sldIdLst>
    <p:sldId id="1311" r:id="rId5"/>
    <p:sldId id="1325" r:id="rId6"/>
    <p:sldId id="1327" r:id="rId7"/>
    <p:sldId id="1329" r:id="rId8"/>
    <p:sldId id="1313" r:id="rId9"/>
    <p:sldId id="1301" r:id="rId10"/>
    <p:sldId id="1331" r:id="rId11"/>
    <p:sldId id="1381" r:id="rId12"/>
    <p:sldId id="1402" r:id="rId13"/>
    <p:sldId id="1403" r:id="rId14"/>
    <p:sldId id="1404" r:id="rId15"/>
    <p:sldId id="1348" r:id="rId16"/>
    <p:sldId id="1383" r:id="rId17"/>
    <p:sldId id="1339" r:id="rId18"/>
    <p:sldId id="1399" r:id="rId19"/>
    <p:sldId id="1340" r:id="rId20"/>
    <p:sldId id="1341" r:id="rId21"/>
    <p:sldId id="1392" r:id="rId22"/>
    <p:sldId id="1393" r:id="rId23"/>
    <p:sldId id="1384" r:id="rId24"/>
    <p:sldId id="1342" r:id="rId25"/>
    <p:sldId id="1385" r:id="rId26"/>
    <p:sldId id="1386" r:id="rId27"/>
    <p:sldId id="1387" r:id="rId28"/>
    <p:sldId id="1343" r:id="rId29"/>
    <p:sldId id="1388" r:id="rId30"/>
    <p:sldId id="1344" r:id="rId31"/>
    <p:sldId id="1353" r:id="rId32"/>
    <p:sldId id="1400" r:id="rId33"/>
    <p:sldId id="1359" r:id="rId34"/>
    <p:sldId id="1349" r:id="rId35"/>
    <p:sldId id="1405" r:id="rId36"/>
    <p:sldId id="1364" r:id="rId37"/>
    <p:sldId id="1366" r:id="rId38"/>
    <p:sldId id="1394" r:id="rId39"/>
    <p:sldId id="1395" r:id="rId40"/>
    <p:sldId id="1396" r:id="rId41"/>
    <p:sldId id="1374" r:id="rId42"/>
    <p:sldId id="1397" r:id="rId43"/>
    <p:sldId id="1398" r:id="rId44"/>
    <p:sldId id="1406" r:id="rId45"/>
    <p:sldId id="1407" r:id="rId46"/>
  </p:sldIdLst>
  <p:sldSz cx="9326563" cy="6994525"/>
  <p:notesSz cx="7010400" cy="9296400"/>
  <p:embeddedFontLst>
    <p:embeddedFont>
      <p:font typeface="MS PGothic" panose="020B0600070205080204" pitchFamily="34" charset="-128"/>
      <p:regular r:id="rId49"/>
    </p:embeddedFont>
    <p:embeddedFont>
      <p:font typeface="Segoe UI Light" panose="020B0502040204020203" pitchFamily="34" charset="0"/>
      <p:regular r:id="rId50"/>
      <p:italic r:id="rId51"/>
    </p:embeddedFont>
    <p:embeddedFont>
      <p:font typeface="Cambria Math" panose="02040503050406030204" pitchFamily="18" charset="0"/>
      <p:regular r:id="rId52"/>
    </p:embeddedFont>
    <p:embeddedFont>
      <p:font typeface="Segoe UI" panose="020B0502040204020203" pitchFamily="34" charset="0"/>
      <p:regular r:id="rId53"/>
      <p:bold r:id="rId54"/>
      <p:italic r:id="rId55"/>
      <p:boldItalic r:id="rId56"/>
    </p:embeddedFont>
    <p:embeddedFont>
      <p:font typeface="Calibri" panose="020F0502020204030204" pitchFamily="34" charset="0"/>
      <p:regular r:id="rId57"/>
      <p:bold r:id="rId58"/>
      <p:italic r:id="rId59"/>
      <p:boldItalic r:id="rId60"/>
    </p:embeddedFont>
    <p:embeddedFont>
      <p:font typeface="Consolas" panose="020B0609020204030204" pitchFamily="49" charset="0"/>
      <p:regular r:id="rId61"/>
      <p:bold r:id="rId62"/>
      <p:italic r:id="rId63"/>
      <p:boldItalic r:id="rId64"/>
    </p:embeddedFont>
  </p:embeddedFontLst>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mplate layouts" id="{6DD5C800-9A2C-4823-B056-4AFFC9A97500}">
          <p14:sldIdLst/>
        </p14:section>
        <p14:section name="Untitled Section" id="{443BAF03-5BE3-4BF8-A307-CAE716F631CF}">
          <p14:sldIdLst>
            <p14:sldId id="1311"/>
            <p14:sldId id="1325"/>
            <p14:sldId id="1327"/>
            <p14:sldId id="1329"/>
            <p14:sldId id="1313"/>
            <p14:sldId id="1301"/>
            <p14:sldId id="1331"/>
            <p14:sldId id="1381"/>
            <p14:sldId id="1402"/>
            <p14:sldId id="1403"/>
            <p14:sldId id="1404"/>
            <p14:sldId id="1348"/>
            <p14:sldId id="1383"/>
            <p14:sldId id="1339"/>
            <p14:sldId id="1399"/>
            <p14:sldId id="1340"/>
            <p14:sldId id="1341"/>
            <p14:sldId id="1392"/>
            <p14:sldId id="1393"/>
            <p14:sldId id="1384"/>
            <p14:sldId id="1342"/>
            <p14:sldId id="1385"/>
            <p14:sldId id="1386"/>
            <p14:sldId id="1387"/>
            <p14:sldId id="1343"/>
            <p14:sldId id="1388"/>
            <p14:sldId id="1344"/>
            <p14:sldId id="1353"/>
            <p14:sldId id="1400"/>
            <p14:sldId id="1359"/>
            <p14:sldId id="1349"/>
            <p14:sldId id="1405"/>
            <p14:sldId id="1364"/>
            <p14:sldId id="1366"/>
            <p14:sldId id="1394"/>
            <p14:sldId id="1395"/>
            <p14:sldId id="1396"/>
            <p14:sldId id="1374"/>
            <p14:sldId id="1397"/>
            <p14:sldId id="1398"/>
            <p14:sldId id="1406"/>
            <p14:sldId id="1407"/>
          </p14:sldIdLst>
        </p14:section>
      </p14:sectionLst>
    </p:ext>
    <p:ext uri="{EFAFB233-063F-42B5-8137-9DF3F51BA10A}">
      <p15:sldGuideLst xmlns:p15="http://schemas.microsoft.com/office/powerpoint/2012/main">
        <p15:guide id="1" orient="horz" pos="2203" userDrawn="1">
          <p15:clr>
            <a:srgbClr val="A4A3A4"/>
          </p15:clr>
        </p15:guide>
        <p15:guide id="2" pos="2938"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a:srgbClr val="0024DA"/>
    <a:srgbClr val="0066FF"/>
    <a:srgbClr val="B8DDEE"/>
    <a:srgbClr val="0099CC"/>
    <a:srgbClr val="CCCCFF"/>
    <a:srgbClr val="FF99FF"/>
    <a:srgbClr val="33CC33"/>
    <a:srgbClr val="99FF99"/>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23" autoAdjust="0"/>
    <p:restoredTop sz="64186" autoAdjust="0"/>
  </p:normalViewPr>
  <p:slideViewPr>
    <p:cSldViewPr>
      <p:cViewPr varScale="1">
        <p:scale>
          <a:sx n="105" d="100"/>
          <a:sy n="105" d="100"/>
        </p:scale>
        <p:origin x="3288" y="102"/>
      </p:cViewPr>
      <p:guideLst>
        <p:guide orient="horz" pos="2203"/>
        <p:guide pos="2938"/>
      </p:guideLst>
    </p:cSldViewPr>
  </p:slideViewPr>
  <p:outlineViewPr>
    <p:cViewPr>
      <p:scale>
        <a:sx n="33" d="100"/>
        <a:sy n="33" d="100"/>
      </p:scale>
      <p:origin x="0" y="-4008"/>
    </p:cViewPr>
  </p:outlineViewPr>
  <p:notesTextViewPr>
    <p:cViewPr>
      <p:scale>
        <a:sx n="150" d="100"/>
        <a:sy n="150" d="100"/>
      </p:scale>
      <p:origin x="0" y="0"/>
    </p:cViewPr>
  </p:notesTextViewPr>
  <p:sorterViewPr>
    <p:cViewPr varScale="1">
      <p:scale>
        <a:sx n="1" d="1"/>
        <a:sy n="1" d="1"/>
      </p:scale>
      <p:origin x="0" y="0"/>
    </p:cViewPr>
  </p:sorterViewPr>
  <p:notesViewPr>
    <p:cSldViewPr showGuides="1">
      <p:cViewPr varScale="1">
        <p:scale>
          <a:sx n="83" d="100"/>
          <a:sy n="83" d="100"/>
        </p:scale>
        <p:origin x="3132" y="7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notesMaster" Target="notesMasters/notesMaster1.xml"/><Relationship Id="rId63" Type="http://schemas.openxmlformats.org/officeDocument/2006/relationships/font" Target="fonts/font15.fntdata"/><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font" Target="fonts/font13.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3.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1.fntdata"/><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6.fntdata"/><Relationship Id="rId62"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2.fntdata"/><Relationship Id="rId55" Type="http://schemas.openxmlformats.org/officeDocument/2006/relationships/font" Target="fonts/font7.fntdata"/></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Book1"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2" Type="http://schemas.openxmlformats.org/officeDocument/2006/relationships/oleObject" Target="file:///C:\Users\eckamar\Desktop\Galaxy%20Zoo%20project\DecisionMaking.xlsx" TargetMode="External"/><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'Main Graph'!$B$1</c:f>
              <c:strCache>
                <c:ptCount val="1"/>
                <c:pt idx="0">
                  <c:v>No hire</c:v>
                </c:pt>
              </c:strCache>
            </c:strRef>
          </c:tx>
          <c:spPr>
            <a:ln>
              <a:prstDash val="sysDot"/>
            </a:ln>
          </c:spPr>
          <c:cat>
            <c:numRef>
              <c:f>'Main Graph'!$A$11:$A$15</c:f>
              <c:numCache>
                <c:formatCode>General</c:formatCode>
                <c:ptCount val="5"/>
                <c:pt idx="0">
                  <c:v>1</c:v>
                </c:pt>
                <c:pt idx="1">
                  <c:v>0.5</c:v>
                </c:pt>
                <c:pt idx="2">
                  <c:v>0.1</c:v>
                </c:pt>
                <c:pt idx="3">
                  <c:v>0.05</c:v>
                </c:pt>
                <c:pt idx="4">
                  <c:v>0.01</c:v>
                </c:pt>
              </c:numCache>
            </c:numRef>
          </c:cat>
          <c:val>
            <c:numRef>
              <c:f>'Main Graph'!$B$4:$B$8</c:f>
              <c:numCache>
                <c:formatCode>General</c:formatCode>
                <c:ptCount val="5"/>
                <c:pt idx="0">
                  <c:v>0.86499999999999999</c:v>
                </c:pt>
                <c:pt idx="1">
                  <c:v>0.86499999999999999</c:v>
                </c:pt>
                <c:pt idx="2">
                  <c:v>0.86499999999999999</c:v>
                </c:pt>
                <c:pt idx="3">
                  <c:v>0.86499999999999999</c:v>
                </c:pt>
                <c:pt idx="4">
                  <c:v>0.86499999999999999</c:v>
                </c:pt>
              </c:numCache>
            </c:numRef>
          </c:val>
          <c:smooth val="0"/>
          <c:extLst>
            <c:ext xmlns:c16="http://schemas.microsoft.com/office/drawing/2014/chart" uri="{C3380CC4-5D6E-409C-BE32-E72D297353CC}">
              <c16:uniqueId val="{00000000-92FD-478D-89EE-3423B82BE519}"/>
            </c:ext>
          </c:extLst>
        </c:ser>
        <c:ser>
          <c:idx val="1"/>
          <c:order val="1"/>
          <c:tx>
            <c:strRef>
              <c:f>'Main Graph'!$C$1</c:f>
              <c:strCache>
                <c:ptCount val="1"/>
                <c:pt idx="0">
                  <c:v>Hire all</c:v>
                </c:pt>
              </c:strCache>
            </c:strRef>
          </c:tx>
          <c:spPr>
            <a:ln w="19050"/>
          </c:spPr>
          <c:cat>
            <c:numRef>
              <c:f>'Main Graph'!$A$11:$A$15</c:f>
              <c:numCache>
                <c:formatCode>General</c:formatCode>
                <c:ptCount val="5"/>
                <c:pt idx="0">
                  <c:v>1</c:v>
                </c:pt>
                <c:pt idx="1">
                  <c:v>0.5</c:v>
                </c:pt>
                <c:pt idx="2">
                  <c:v>0.1</c:v>
                </c:pt>
                <c:pt idx="3">
                  <c:v>0.05</c:v>
                </c:pt>
                <c:pt idx="4">
                  <c:v>0.01</c:v>
                </c:pt>
              </c:numCache>
            </c:numRef>
          </c:cat>
          <c:val>
            <c:numRef>
              <c:f>'Main Graph'!$C$4:$C$8</c:f>
              <c:numCache>
                <c:formatCode>General</c:formatCode>
                <c:ptCount val="5"/>
                <c:pt idx="0">
                  <c:v>0.53349999999999997</c:v>
                </c:pt>
                <c:pt idx="1">
                  <c:v>0.75524999999999998</c:v>
                </c:pt>
                <c:pt idx="2">
                  <c:v>0.93264999999999998</c:v>
                </c:pt>
                <c:pt idx="3">
                  <c:v>0.95482500000000003</c:v>
                </c:pt>
                <c:pt idx="4">
                  <c:v>0.97256500000000001</c:v>
                </c:pt>
              </c:numCache>
            </c:numRef>
          </c:val>
          <c:smooth val="0"/>
          <c:extLst>
            <c:ext xmlns:c16="http://schemas.microsoft.com/office/drawing/2014/chart" uri="{C3380CC4-5D6E-409C-BE32-E72D297353CC}">
              <c16:uniqueId val="{00000001-92FD-478D-89EE-3423B82BE519}"/>
            </c:ext>
          </c:extLst>
        </c:ser>
        <c:ser>
          <c:idx val="2"/>
          <c:order val="2"/>
          <c:tx>
            <c:strRef>
              <c:f>'Main Graph'!$G$1</c:f>
              <c:strCache>
                <c:ptCount val="1"/>
                <c:pt idx="0">
                  <c:v>11-lookahead</c:v>
                </c:pt>
              </c:strCache>
            </c:strRef>
          </c:tx>
          <c:cat>
            <c:numRef>
              <c:f>'Main Graph'!$A$11:$A$15</c:f>
              <c:numCache>
                <c:formatCode>General</c:formatCode>
                <c:ptCount val="5"/>
                <c:pt idx="0">
                  <c:v>1</c:v>
                </c:pt>
                <c:pt idx="1">
                  <c:v>0.5</c:v>
                </c:pt>
                <c:pt idx="2">
                  <c:v>0.1</c:v>
                </c:pt>
                <c:pt idx="3">
                  <c:v>0.05</c:v>
                </c:pt>
                <c:pt idx="4">
                  <c:v>0.01</c:v>
                </c:pt>
              </c:numCache>
            </c:numRef>
          </c:cat>
          <c:val>
            <c:numRef>
              <c:f>'Main Graph'!$G$4:$G$8</c:f>
              <c:numCache>
                <c:formatCode>General</c:formatCode>
                <c:ptCount val="5"/>
                <c:pt idx="0">
                  <c:v>0.83477000000000001</c:v>
                </c:pt>
                <c:pt idx="1">
                  <c:v>0.83892</c:v>
                </c:pt>
                <c:pt idx="2">
                  <c:v>0.86509899999999995</c:v>
                </c:pt>
                <c:pt idx="3">
                  <c:v>0.86679899999999999</c:v>
                </c:pt>
                <c:pt idx="4">
                  <c:v>0.87627929999999998</c:v>
                </c:pt>
              </c:numCache>
            </c:numRef>
          </c:val>
          <c:smooth val="0"/>
          <c:extLst>
            <c:ext xmlns:c16="http://schemas.microsoft.com/office/drawing/2014/chart" uri="{C3380CC4-5D6E-409C-BE32-E72D297353CC}">
              <c16:uniqueId val="{00000002-92FD-478D-89EE-3423B82BE519}"/>
            </c:ext>
          </c:extLst>
        </c:ser>
        <c:ser>
          <c:idx val="5"/>
          <c:order val="3"/>
          <c:tx>
            <c:strRef>
              <c:f>'Main Graph'!$H$1</c:f>
              <c:strCache>
                <c:ptCount val="1"/>
                <c:pt idx="0">
                  <c:v>16-lookahead</c:v>
                </c:pt>
              </c:strCache>
            </c:strRef>
          </c:tx>
          <c:spPr>
            <a:ln w="19050"/>
          </c:spPr>
          <c:cat>
            <c:numRef>
              <c:f>'Main Graph'!$A$11:$A$15</c:f>
              <c:numCache>
                <c:formatCode>General</c:formatCode>
                <c:ptCount val="5"/>
                <c:pt idx="0">
                  <c:v>1</c:v>
                </c:pt>
                <c:pt idx="1">
                  <c:v>0.5</c:v>
                </c:pt>
                <c:pt idx="2">
                  <c:v>0.1</c:v>
                </c:pt>
                <c:pt idx="3">
                  <c:v>0.05</c:v>
                </c:pt>
                <c:pt idx="4">
                  <c:v>0.01</c:v>
                </c:pt>
              </c:numCache>
            </c:numRef>
          </c:cat>
          <c:val>
            <c:numRef>
              <c:f>'Main Graph'!$H$4:$H$8</c:f>
              <c:numCache>
                <c:formatCode>General</c:formatCode>
                <c:ptCount val="5"/>
                <c:pt idx="0">
                  <c:v>0.85568999999999995</c:v>
                </c:pt>
                <c:pt idx="1">
                  <c:v>0.86499999999999999</c:v>
                </c:pt>
                <c:pt idx="2">
                  <c:v>0.86625699999999994</c:v>
                </c:pt>
                <c:pt idx="3">
                  <c:v>0.86545799999999995</c:v>
                </c:pt>
                <c:pt idx="4">
                  <c:v>0.8755925</c:v>
                </c:pt>
              </c:numCache>
            </c:numRef>
          </c:val>
          <c:smooth val="0"/>
          <c:extLst>
            <c:ext xmlns:c16="http://schemas.microsoft.com/office/drawing/2014/chart" uri="{C3380CC4-5D6E-409C-BE32-E72D297353CC}">
              <c16:uniqueId val="{00000003-92FD-478D-89EE-3423B82BE519}"/>
            </c:ext>
          </c:extLst>
        </c:ser>
        <c:dLbls>
          <c:showLegendKey val="0"/>
          <c:showVal val="0"/>
          <c:showCatName val="0"/>
          <c:showSerName val="0"/>
          <c:showPercent val="0"/>
          <c:showBubbleSize val="0"/>
        </c:dLbls>
        <c:marker val="1"/>
        <c:smooth val="0"/>
        <c:axId val="599329168"/>
        <c:axId val="599332696"/>
        <c:extLst>
          <c:ext xmlns:c15="http://schemas.microsoft.com/office/drawing/2012/chart" uri="{02D57815-91ED-43cb-92C2-25804820EDAC}">
            <c15:filteredLineSeries>
              <c15:ser>
                <c:idx val="3"/>
                <c:order val="4"/>
                <c:tx>
                  <c:strRef>
                    <c:extLst>
                      <c:ext uri="{02D57815-91ED-43cb-92C2-25804820EDAC}">
                        <c15:formulaRef>
                          <c15:sqref>'Main Graph'!$J$1</c15:sqref>
                        </c15:formulaRef>
                      </c:ext>
                    </c:extLst>
                    <c:strCache>
                      <c:ptCount val="1"/>
                      <c:pt idx="0">
                        <c:v>UCT</c:v>
                      </c:pt>
                    </c:strCache>
                  </c:strRef>
                </c:tx>
                <c:cat>
                  <c:numRef>
                    <c:extLst>
                      <c:ext uri="{02D57815-91ED-43cb-92C2-25804820EDAC}">
                        <c15:formulaRef>
                          <c15:sqref>'Main Graph'!$A$11:$A$15</c15:sqref>
                        </c15:formulaRef>
                      </c:ext>
                    </c:extLst>
                    <c:numCache>
                      <c:formatCode>General</c:formatCode>
                      <c:ptCount val="5"/>
                      <c:pt idx="0">
                        <c:v>1</c:v>
                      </c:pt>
                      <c:pt idx="1">
                        <c:v>0.5</c:v>
                      </c:pt>
                      <c:pt idx="2">
                        <c:v>0.1</c:v>
                      </c:pt>
                      <c:pt idx="3">
                        <c:v>0.05</c:v>
                      </c:pt>
                      <c:pt idx="4">
                        <c:v>0.01</c:v>
                      </c:pt>
                    </c:numCache>
                  </c:numRef>
                </c:cat>
                <c:val>
                  <c:numRef>
                    <c:extLst>
                      <c:ext uri="{02D57815-91ED-43cb-92C2-25804820EDAC}">
                        <c15:formulaRef>
                          <c15:sqref>'Main Graph'!$J$4:$J$8</c15:sqref>
                        </c15:formulaRef>
                      </c:ext>
                    </c:extLst>
                    <c:numCache>
                      <c:formatCode>General</c:formatCode>
                      <c:ptCount val="5"/>
                      <c:pt idx="0">
                        <c:v>0.8649</c:v>
                      </c:pt>
                      <c:pt idx="1">
                        <c:v>0.86499999999999999</c:v>
                      </c:pt>
                      <c:pt idx="2">
                        <c:v>0.87697800000000004</c:v>
                      </c:pt>
                      <c:pt idx="3">
                        <c:v>0.87778299999999998</c:v>
                      </c:pt>
                      <c:pt idx="4">
                        <c:v>0.88167679999999993</c:v>
                      </c:pt>
                    </c:numCache>
                  </c:numRef>
                </c:val>
                <c:smooth val="0"/>
                <c:extLst>
                  <c:ext xmlns:c16="http://schemas.microsoft.com/office/drawing/2014/chart" uri="{C3380CC4-5D6E-409C-BE32-E72D297353CC}">
                    <c16:uniqueId val="{00000004-92FD-478D-89EE-3423B82BE519}"/>
                  </c:ext>
                </c:extLst>
              </c15:ser>
            </c15:filteredLineSeries>
            <c15:filteredLineSeries>
              <c15:ser>
                <c:idx val="7"/>
                <c:order val="5"/>
                <c:tx>
                  <c:v>MCTS</c:v>
                </c:tx>
                <c:cat>
                  <c:numRef>
                    <c:extLst xmlns:c15="http://schemas.microsoft.com/office/drawing/2012/chart">
                      <c:ext xmlns:c15="http://schemas.microsoft.com/office/drawing/2012/chart" uri="{02D57815-91ED-43cb-92C2-25804820EDAC}">
                        <c15:formulaRef>
                          <c15:sqref>'Main Graph'!$A$11:$A$15</c15:sqref>
                        </c15:formulaRef>
                      </c:ext>
                    </c:extLst>
                    <c:numCache>
                      <c:formatCode>General</c:formatCode>
                      <c:ptCount val="5"/>
                      <c:pt idx="0">
                        <c:v>1</c:v>
                      </c:pt>
                      <c:pt idx="1">
                        <c:v>0.5</c:v>
                      </c:pt>
                      <c:pt idx="2">
                        <c:v>0.1</c:v>
                      </c:pt>
                      <c:pt idx="3">
                        <c:v>0.05</c:v>
                      </c:pt>
                      <c:pt idx="4">
                        <c:v>0.01</c:v>
                      </c:pt>
                    </c:numCache>
                  </c:numRef>
                </c:cat>
                <c:val>
                  <c:numRef>
                    <c:extLst xmlns:c15="http://schemas.microsoft.com/office/drawing/2012/chart">
                      <c:ext xmlns:c15="http://schemas.microsoft.com/office/drawing/2012/chart" uri="{02D57815-91ED-43cb-92C2-25804820EDAC}">
                        <c15:formulaRef>
                          <c15:sqref>'Main Graph'!$L$4:$L$8</c15:sqref>
                        </c15:formulaRef>
                      </c:ext>
                    </c:extLst>
                    <c:numCache>
                      <c:formatCode>General</c:formatCode>
                      <c:ptCount val="5"/>
                      <c:pt idx="0">
                        <c:v>0.86221000000000003</c:v>
                      </c:pt>
                      <c:pt idx="1">
                        <c:v>0.87133499999999997</c:v>
                      </c:pt>
                      <c:pt idx="2">
                        <c:v>0.88909000000000005</c:v>
                      </c:pt>
                      <c:pt idx="3">
                        <c:v>0.89584299999999994</c:v>
                      </c:pt>
                      <c:pt idx="4">
                        <c:v>0.90950600000000004</c:v>
                      </c:pt>
                    </c:numCache>
                  </c:numRef>
                </c:val>
                <c:smooth val="0"/>
                <c:extLst xmlns:c15="http://schemas.microsoft.com/office/drawing/2012/chart">
                  <c:ext xmlns:c16="http://schemas.microsoft.com/office/drawing/2014/chart" uri="{C3380CC4-5D6E-409C-BE32-E72D297353CC}">
                    <c16:uniqueId val="{00000005-92FD-478D-89EE-3423B82BE519}"/>
                  </c:ext>
                </c:extLst>
              </c15:ser>
            </c15:filteredLineSeries>
            <c15:filteredLineSeries>
              <c15:ser>
                <c:idx val="6"/>
                <c:order val="6"/>
                <c:tx>
                  <c:strRef>
                    <c:extLst xmlns:c15="http://schemas.microsoft.com/office/drawing/2012/chart">
                      <c:ext xmlns:c15="http://schemas.microsoft.com/office/drawing/2012/chart" uri="{02D57815-91ED-43cb-92C2-25804820EDAC}">
                        <c15:formulaRef>
                          <c15:sqref>'Main Graph'!$D$1</c15:sqref>
                        </c15:formulaRef>
                      </c:ext>
                    </c:extLst>
                    <c:strCache>
                      <c:ptCount val="1"/>
                      <c:pt idx="0">
                        <c:v>MC-CT</c:v>
                      </c:pt>
                    </c:strCache>
                  </c:strRef>
                </c:tx>
                <c:spPr>
                  <a:ln w="19050"/>
                </c:spPr>
                <c:marker>
                  <c:symbol val="circle"/>
                  <c:size val="6"/>
                </c:marker>
                <c:cat>
                  <c:numRef>
                    <c:extLst xmlns:c15="http://schemas.microsoft.com/office/drawing/2012/chart">
                      <c:ext xmlns:c15="http://schemas.microsoft.com/office/drawing/2012/chart" uri="{02D57815-91ED-43cb-92C2-25804820EDAC}">
                        <c15:formulaRef>
                          <c15:sqref>'Main Graph'!$A$11:$A$15</c15:sqref>
                        </c15:formulaRef>
                      </c:ext>
                    </c:extLst>
                    <c:numCache>
                      <c:formatCode>General</c:formatCode>
                      <c:ptCount val="5"/>
                      <c:pt idx="0">
                        <c:v>1</c:v>
                      </c:pt>
                      <c:pt idx="1">
                        <c:v>0.5</c:v>
                      </c:pt>
                      <c:pt idx="2">
                        <c:v>0.1</c:v>
                      </c:pt>
                      <c:pt idx="3">
                        <c:v>0.05</c:v>
                      </c:pt>
                      <c:pt idx="4">
                        <c:v>0.01</c:v>
                      </c:pt>
                    </c:numCache>
                  </c:numRef>
                </c:cat>
                <c:val>
                  <c:numRef>
                    <c:extLst xmlns:c15="http://schemas.microsoft.com/office/drawing/2012/chart">
                      <c:ext xmlns:c15="http://schemas.microsoft.com/office/drawing/2012/chart" uri="{02D57815-91ED-43cb-92C2-25804820EDAC}">
                        <c15:formulaRef>
                          <c15:sqref>'Main Graph'!$D$4:$D$8</c15:sqref>
                        </c15:formulaRef>
                      </c:ext>
                    </c:extLst>
                    <c:numCache>
                      <c:formatCode>General</c:formatCode>
                      <c:ptCount val="5"/>
                      <c:pt idx="0">
                        <c:v>0.86336000000000002</c:v>
                      </c:pt>
                      <c:pt idx="1">
                        <c:v>0.90122000000000002</c:v>
                      </c:pt>
                      <c:pt idx="2">
                        <c:v>0.95340199999999997</c:v>
                      </c:pt>
                      <c:pt idx="3">
                        <c:v>0.964974</c:v>
                      </c:pt>
                      <c:pt idx="4">
                        <c:v>0.97459819999999997</c:v>
                      </c:pt>
                    </c:numCache>
                  </c:numRef>
                </c:val>
                <c:smooth val="0"/>
                <c:extLst xmlns:c15="http://schemas.microsoft.com/office/drawing/2012/chart">
                  <c:ext xmlns:c16="http://schemas.microsoft.com/office/drawing/2014/chart" uri="{C3380CC4-5D6E-409C-BE32-E72D297353CC}">
                    <c16:uniqueId val="{00000006-92FD-478D-89EE-3423B82BE519}"/>
                  </c:ext>
                </c:extLst>
              </c15:ser>
            </c15:filteredLineSeries>
          </c:ext>
        </c:extLst>
      </c:lineChart>
      <c:catAx>
        <c:axId val="599329168"/>
        <c:scaling>
          <c:orientation val="minMax"/>
        </c:scaling>
        <c:delete val="0"/>
        <c:axPos val="b"/>
        <c:title>
          <c:tx>
            <c:rich>
              <a:bodyPr/>
              <a:lstStyle/>
              <a:p>
                <a:pPr>
                  <a:defRPr/>
                </a:pPr>
                <a:r>
                  <a:rPr lang="en-US"/>
                  <a:t>cost per worker</a:t>
                </a:r>
              </a:p>
            </c:rich>
          </c:tx>
          <c:overlay val="0"/>
        </c:title>
        <c:numFmt formatCode="General" sourceLinked="1"/>
        <c:majorTickMark val="out"/>
        <c:minorTickMark val="none"/>
        <c:tickLblPos val="nextTo"/>
        <c:crossAx val="599332696"/>
        <c:crosses val="autoZero"/>
        <c:auto val="1"/>
        <c:lblAlgn val="ctr"/>
        <c:lblOffset val="100"/>
        <c:noMultiLvlLbl val="0"/>
      </c:catAx>
      <c:valAx>
        <c:axId val="599332696"/>
        <c:scaling>
          <c:orientation val="minMax"/>
          <c:min val="0.75000000000000011"/>
        </c:scaling>
        <c:delete val="0"/>
        <c:axPos val="l"/>
        <c:majorGridlines/>
        <c:title>
          <c:tx>
            <c:rich>
              <a:bodyPr rot="-5400000" vert="horz"/>
              <a:lstStyle/>
              <a:p>
                <a:pPr>
                  <a:defRPr/>
                </a:pPr>
                <a:r>
                  <a:rPr lang="en-US"/>
                  <a:t>utility</a:t>
                </a:r>
              </a:p>
            </c:rich>
          </c:tx>
          <c:overlay val="0"/>
        </c:title>
        <c:numFmt formatCode="General" sourceLinked="1"/>
        <c:majorTickMark val="out"/>
        <c:minorTickMark val="none"/>
        <c:tickLblPos val="nextTo"/>
        <c:crossAx val="599329168"/>
        <c:crosses val="autoZero"/>
        <c:crossBetween val="between"/>
      </c:valAx>
    </c:plotArea>
    <c:legend>
      <c:legendPos val="r"/>
      <c:overlay val="0"/>
    </c:legend>
    <c:plotVisOnly val="1"/>
    <c:dispBlanksAs val="gap"/>
    <c:showDLblsOverMax val="0"/>
  </c:chart>
  <c:spPr>
    <a:ln>
      <a:noFill/>
    </a:ln>
  </c:spPr>
  <c:txPr>
    <a:bodyPr/>
    <a:lstStyle/>
    <a:p>
      <a:pPr>
        <a:defRPr sz="20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'Main Graph'!$B$1</c:f>
              <c:strCache>
                <c:ptCount val="1"/>
                <c:pt idx="0">
                  <c:v>No hire</c:v>
                </c:pt>
              </c:strCache>
            </c:strRef>
          </c:tx>
          <c:spPr>
            <a:ln>
              <a:prstDash val="sysDot"/>
            </a:ln>
          </c:spPr>
          <c:cat>
            <c:numRef>
              <c:f>'Main Graph'!$A$11:$A$15</c:f>
              <c:numCache>
                <c:formatCode>General</c:formatCode>
                <c:ptCount val="5"/>
                <c:pt idx="0">
                  <c:v>1</c:v>
                </c:pt>
                <c:pt idx="1">
                  <c:v>0.5</c:v>
                </c:pt>
                <c:pt idx="2">
                  <c:v>0.1</c:v>
                </c:pt>
                <c:pt idx="3">
                  <c:v>0.05</c:v>
                </c:pt>
                <c:pt idx="4">
                  <c:v>0.01</c:v>
                </c:pt>
              </c:numCache>
            </c:numRef>
          </c:cat>
          <c:val>
            <c:numRef>
              <c:f>'Main Graph'!$B$4:$B$8</c:f>
              <c:numCache>
                <c:formatCode>General</c:formatCode>
                <c:ptCount val="5"/>
                <c:pt idx="0">
                  <c:v>0.86499999999999999</c:v>
                </c:pt>
                <c:pt idx="1">
                  <c:v>0.86499999999999999</c:v>
                </c:pt>
                <c:pt idx="2">
                  <c:v>0.86499999999999999</c:v>
                </c:pt>
                <c:pt idx="3">
                  <c:v>0.86499999999999999</c:v>
                </c:pt>
                <c:pt idx="4">
                  <c:v>0.86499999999999999</c:v>
                </c:pt>
              </c:numCache>
            </c:numRef>
          </c:val>
          <c:smooth val="0"/>
          <c:extLst>
            <c:ext xmlns:c16="http://schemas.microsoft.com/office/drawing/2014/chart" uri="{C3380CC4-5D6E-409C-BE32-E72D297353CC}">
              <c16:uniqueId val="{00000000-0432-480A-876F-06A1AF54BCCA}"/>
            </c:ext>
          </c:extLst>
        </c:ser>
        <c:ser>
          <c:idx val="1"/>
          <c:order val="1"/>
          <c:tx>
            <c:strRef>
              <c:f>'Main Graph'!$C$1</c:f>
              <c:strCache>
                <c:ptCount val="1"/>
                <c:pt idx="0">
                  <c:v>Hire all</c:v>
                </c:pt>
              </c:strCache>
            </c:strRef>
          </c:tx>
          <c:spPr>
            <a:ln w="19050"/>
          </c:spPr>
          <c:cat>
            <c:numRef>
              <c:f>'Main Graph'!$A$11:$A$15</c:f>
              <c:numCache>
                <c:formatCode>General</c:formatCode>
                <c:ptCount val="5"/>
                <c:pt idx="0">
                  <c:v>1</c:v>
                </c:pt>
                <c:pt idx="1">
                  <c:v>0.5</c:v>
                </c:pt>
                <c:pt idx="2">
                  <c:v>0.1</c:v>
                </c:pt>
                <c:pt idx="3">
                  <c:v>0.05</c:v>
                </c:pt>
                <c:pt idx="4">
                  <c:v>0.01</c:v>
                </c:pt>
              </c:numCache>
            </c:numRef>
          </c:cat>
          <c:val>
            <c:numRef>
              <c:f>'Main Graph'!$C$4:$C$8</c:f>
              <c:numCache>
                <c:formatCode>General</c:formatCode>
                <c:ptCount val="5"/>
                <c:pt idx="0">
                  <c:v>0.53349999999999997</c:v>
                </c:pt>
                <c:pt idx="1">
                  <c:v>0.75524999999999998</c:v>
                </c:pt>
                <c:pt idx="2">
                  <c:v>0.93264999999999998</c:v>
                </c:pt>
                <c:pt idx="3">
                  <c:v>0.95482500000000003</c:v>
                </c:pt>
                <c:pt idx="4">
                  <c:v>0.97256500000000001</c:v>
                </c:pt>
              </c:numCache>
            </c:numRef>
          </c:val>
          <c:smooth val="0"/>
          <c:extLst>
            <c:ext xmlns:c16="http://schemas.microsoft.com/office/drawing/2014/chart" uri="{C3380CC4-5D6E-409C-BE32-E72D297353CC}">
              <c16:uniqueId val="{00000001-0432-480A-876F-06A1AF54BCCA}"/>
            </c:ext>
          </c:extLst>
        </c:ser>
        <c:ser>
          <c:idx val="2"/>
          <c:order val="2"/>
          <c:tx>
            <c:strRef>
              <c:f>'Main Graph'!$G$1</c:f>
              <c:strCache>
                <c:ptCount val="1"/>
                <c:pt idx="0">
                  <c:v>11-lookahead</c:v>
                </c:pt>
              </c:strCache>
            </c:strRef>
          </c:tx>
          <c:cat>
            <c:numRef>
              <c:f>'Main Graph'!$A$11:$A$15</c:f>
              <c:numCache>
                <c:formatCode>General</c:formatCode>
                <c:ptCount val="5"/>
                <c:pt idx="0">
                  <c:v>1</c:v>
                </c:pt>
                <c:pt idx="1">
                  <c:v>0.5</c:v>
                </c:pt>
                <c:pt idx="2">
                  <c:v>0.1</c:v>
                </c:pt>
                <c:pt idx="3">
                  <c:v>0.05</c:v>
                </c:pt>
                <c:pt idx="4">
                  <c:v>0.01</c:v>
                </c:pt>
              </c:numCache>
            </c:numRef>
          </c:cat>
          <c:val>
            <c:numRef>
              <c:f>'Main Graph'!$G$4:$G$8</c:f>
              <c:numCache>
                <c:formatCode>General</c:formatCode>
                <c:ptCount val="5"/>
                <c:pt idx="0">
                  <c:v>0.83477000000000001</c:v>
                </c:pt>
                <c:pt idx="1">
                  <c:v>0.83892</c:v>
                </c:pt>
                <c:pt idx="2">
                  <c:v>0.86509899999999995</c:v>
                </c:pt>
                <c:pt idx="3">
                  <c:v>0.86679899999999999</c:v>
                </c:pt>
                <c:pt idx="4">
                  <c:v>0.87627929999999998</c:v>
                </c:pt>
              </c:numCache>
            </c:numRef>
          </c:val>
          <c:smooth val="0"/>
          <c:extLst>
            <c:ext xmlns:c16="http://schemas.microsoft.com/office/drawing/2014/chart" uri="{C3380CC4-5D6E-409C-BE32-E72D297353CC}">
              <c16:uniqueId val="{00000002-0432-480A-876F-06A1AF54BCCA}"/>
            </c:ext>
          </c:extLst>
        </c:ser>
        <c:ser>
          <c:idx val="5"/>
          <c:order val="3"/>
          <c:tx>
            <c:strRef>
              <c:f>'Main Graph'!$H$1</c:f>
              <c:strCache>
                <c:ptCount val="1"/>
                <c:pt idx="0">
                  <c:v>16-lookahead</c:v>
                </c:pt>
              </c:strCache>
            </c:strRef>
          </c:tx>
          <c:spPr>
            <a:ln w="19050"/>
          </c:spPr>
          <c:cat>
            <c:numRef>
              <c:f>'Main Graph'!$A$11:$A$15</c:f>
              <c:numCache>
                <c:formatCode>General</c:formatCode>
                <c:ptCount val="5"/>
                <c:pt idx="0">
                  <c:v>1</c:v>
                </c:pt>
                <c:pt idx="1">
                  <c:v>0.5</c:v>
                </c:pt>
                <c:pt idx="2">
                  <c:v>0.1</c:v>
                </c:pt>
                <c:pt idx="3">
                  <c:v>0.05</c:v>
                </c:pt>
                <c:pt idx="4">
                  <c:v>0.01</c:v>
                </c:pt>
              </c:numCache>
            </c:numRef>
          </c:cat>
          <c:val>
            <c:numRef>
              <c:f>'Main Graph'!$H$4:$H$8</c:f>
              <c:numCache>
                <c:formatCode>General</c:formatCode>
                <c:ptCount val="5"/>
                <c:pt idx="0">
                  <c:v>0.85568999999999995</c:v>
                </c:pt>
                <c:pt idx="1">
                  <c:v>0.86499999999999999</c:v>
                </c:pt>
                <c:pt idx="2">
                  <c:v>0.86625699999999994</c:v>
                </c:pt>
                <c:pt idx="3">
                  <c:v>0.86545799999999995</c:v>
                </c:pt>
                <c:pt idx="4">
                  <c:v>0.8755925</c:v>
                </c:pt>
              </c:numCache>
            </c:numRef>
          </c:val>
          <c:smooth val="0"/>
          <c:extLst>
            <c:ext xmlns:c16="http://schemas.microsoft.com/office/drawing/2014/chart" uri="{C3380CC4-5D6E-409C-BE32-E72D297353CC}">
              <c16:uniqueId val="{00000003-0432-480A-876F-06A1AF54BCCA}"/>
            </c:ext>
          </c:extLst>
        </c:ser>
        <c:ser>
          <c:idx val="3"/>
          <c:order val="4"/>
          <c:tx>
            <c:strRef>
              <c:f>'Main Graph'!$J$1</c:f>
              <c:strCache>
                <c:ptCount val="1"/>
                <c:pt idx="0">
                  <c:v>UCT</c:v>
                </c:pt>
              </c:strCache>
            </c:strRef>
          </c:tx>
          <c:cat>
            <c:numRef>
              <c:f>'Main Graph'!$A$11:$A$15</c:f>
              <c:numCache>
                <c:formatCode>General</c:formatCode>
                <c:ptCount val="5"/>
                <c:pt idx="0">
                  <c:v>1</c:v>
                </c:pt>
                <c:pt idx="1">
                  <c:v>0.5</c:v>
                </c:pt>
                <c:pt idx="2">
                  <c:v>0.1</c:v>
                </c:pt>
                <c:pt idx="3">
                  <c:v>0.05</c:v>
                </c:pt>
                <c:pt idx="4">
                  <c:v>0.01</c:v>
                </c:pt>
              </c:numCache>
            </c:numRef>
          </c:cat>
          <c:val>
            <c:numRef>
              <c:f>'Main Graph'!$J$4:$J$8</c:f>
              <c:numCache>
                <c:formatCode>General</c:formatCode>
                <c:ptCount val="5"/>
                <c:pt idx="0">
                  <c:v>0.8649</c:v>
                </c:pt>
                <c:pt idx="1">
                  <c:v>0.86499999999999999</c:v>
                </c:pt>
                <c:pt idx="2">
                  <c:v>0.87697800000000004</c:v>
                </c:pt>
                <c:pt idx="3">
                  <c:v>0.87778299999999998</c:v>
                </c:pt>
                <c:pt idx="4">
                  <c:v>0.88167679999999993</c:v>
                </c:pt>
              </c:numCache>
            </c:numRef>
          </c:val>
          <c:smooth val="0"/>
          <c:extLst>
            <c:ext xmlns:c16="http://schemas.microsoft.com/office/drawing/2014/chart" uri="{C3380CC4-5D6E-409C-BE32-E72D297353CC}">
              <c16:uniqueId val="{00000004-0432-480A-876F-06A1AF54BCCA}"/>
            </c:ext>
          </c:extLst>
        </c:ser>
        <c:ser>
          <c:idx val="7"/>
          <c:order val="5"/>
          <c:tx>
            <c:v>MCTS</c:v>
          </c:tx>
          <c:cat>
            <c:numRef>
              <c:f>'Main Graph'!$A$11:$A$15</c:f>
              <c:numCache>
                <c:formatCode>General</c:formatCode>
                <c:ptCount val="5"/>
                <c:pt idx="0">
                  <c:v>1</c:v>
                </c:pt>
                <c:pt idx="1">
                  <c:v>0.5</c:v>
                </c:pt>
                <c:pt idx="2">
                  <c:v>0.1</c:v>
                </c:pt>
                <c:pt idx="3">
                  <c:v>0.05</c:v>
                </c:pt>
                <c:pt idx="4">
                  <c:v>0.01</c:v>
                </c:pt>
              </c:numCache>
            </c:numRef>
          </c:cat>
          <c:val>
            <c:numRef>
              <c:f>'Main Graph'!$L$4:$L$8</c:f>
              <c:numCache>
                <c:formatCode>General</c:formatCode>
                <c:ptCount val="5"/>
                <c:pt idx="0">
                  <c:v>0.86221000000000003</c:v>
                </c:pt>
                <c:pt idx="1">
                  <c:v>0.87133499999999997</c:v>
                </c:pt>
                <c:pt idx="2">
                  <c:v>0.88909000000000005</c:v>
                </c:pt>
                <c:pt idx="3">
                  <c:v>0.89584299999999994</c:v>
                </c:pt>
                <c:pt idx="4">
                  <c:v>0.90950600000000004</c:v>
                </c:pt>
              </c:numCache>
            </c:numRef>
          </c:val>
          <c:smooth val="0"/>
          <c:extLst>
            <c:ext xmlns:c16="http://schemas.microsoft.com/office/drawing/2014/chart" uri="{C3380CC4-5D6E-409C-BE32-E72D297353CC}">
              <c16:uniqueId val="{00000005-0432-480A-876F-06A1AF54BCCA}"/>
            </c:ext>
          </c:extLst>
        </c:ser>
        <c:dLbls>
          <c:showLegendKey val="0"/>
          <c:showVal val="0"/>
          <c:showCatName val="0"/>
          <c:showSerName val="0"/>
          <c:showPercent val="0"/>
          <c:showBubbleSize val="0"/>
        </c:dLbls>
        <c:marker val="1"/>
        <c:smooth val="0"/>
        <c:axId val="599328776"/>
        <c:axId val="599326816"/>
        <c:extLst>
          <c:ext xmlns:c15="http://schemas.microsoft.com/office/drawing/2012/chart" uri="{02D57815-91ED-43cb-92C2-25804820EDAC}">
            <c15:filteredLineSeries>
              <c15:ser>
                <c:idx val="6"/>
                <c:order val="6"/>
                <c:tx>
                  <c:strRef>
                    <c:extLst>
                      <c:ext uri="{02D57815-91ED-43cb-92C2-25804820EDAC}">
                        <c15:formulaRef>
                          <c15:sqref>'Main Graph'!$D$1</c15:sqref>
                        </c15:formulaRef>
                      </c:ext>
                    </c:extLst>
                    <c:strCache>
                      <c:ptCount val="1"/>
                      <c:pt idx="0">
                        <c:v>MC-CT</c:v>
                      </c:pt>
                    </c:strCache>
                  </c:strRef>
                </c:tx>
                <c:spPr>
                  <a:ln w="19050"/>
                </c:spPr>
                <c:marker>
                  <c:symbol val="circle"/>
                  <c:size val="6"/>
                </c:marker>
                <c:cat>
                  <c:numRef>
                    <c:extLst>
                      <c:ext uri="{02D57815-91ED-43cb-92C2-25804820EDAC}">
                        <c15:formulaRef>
                          <c15:sqref>'Main Graph'!$A$11:$A$15</c15:sqref>
                        </c15:formulaRef>
                      </c:ext>
                    </c:extLst>
                    <c:numCache>
                      <c:formatCode>General</c:formatCode>
                      <c:ptCount val="5"/>
                      <c:pt idx="0">
                        <c:v>1</c:v>
                      </c:pt>
                      <c:pt idx="1">
                        <c:v>0.5</c:v>
                      </c:pt>
                      <c:pt idx="2">
                        <c:v>0.1</c:v>
                      </c:pt>
                      <c:pt idx="3">
                        <c:v>0.05</c:v>
                      </c:pt>
                      <c:pt idx="4">
                        <c:v>0.01</c:v>
                      </c:pt>
                    </c:numCache>
                  </c:numRef>
                </c:cat>
                <c:val>
                  <c:numRef>
                    <c:extLst>
                      <c:ext uri="{02D57815-91ED-43cb-92C2-25804820EDAC}">
                        <c15:formulaRef>
                          <c15:sqref>'Main Graph'!$D$4:$D$8</c15:sqref>
                        </c15:formulaRef>
                      </c:ext>
                    </c:extLst>
                    <c:numCache>
                      <c:formatCode>General</c:formatCode>
                      <c:ptCount val="5"/>
                      <c:pt idx="0">
                        <c:v>0.86336000000000002</c:v>
                      </c:pt>
                      <c:pt idx="1">
                        <c:v>0.90122000000000002</c:v>
                      </c:pt>
                      <c:pt idx="2">
                        <c:v>0.95340199999999997</c:v>
                      </c:pt>
                      <c:pt idx="3">
                        <c:v>0.964974</c:v>
                      </c:pt>
                      <c:pt idx="4">
                        <c:v>0.97459819999999997</c:v>
                      </c:pt>
                    </c:numCache>
                  </c:numRef>
                </c:val>
                <c:smooth val="0"/>
                <c:extLst>
                  <c:ext xmlns:c16="http://schemas.microsoft.com/office/drawing/2014/chart" uri="{C3380CC4-5D6E-409C-BE32-E72D297353CC}">
                    <c16:uniqueId val="{00000006-0432-480A-876F-06A1AF54BCCA}"/>
                  </c:ext>
                </c:extLst>
              </c15:ser>
            </c15:filteredLineSeries>
          </c:ext>
        </c:extLst>
      </c:lineChart>
      <c:catAx>
        <c:axId val="599328776"/>
        <c:scaling>
          <c:orientation val="minMax"/>
        </c:scaling>
        <c:delete val="0"/>
        <c:axPos val="b"/>
        <c:title>
          <c:tx>
            <c:rich>
              <a:bodyPr/>
              <a:lstStyle/>
              <a:p>
                <a:pPr>
                  <a:defRPr/>
                </a:pPr>
                <a:r>
                  <a:rPr lang="en-US"/>
                  <a:t>cost per worker</a:t>
                </a:r>
              </a:p>
            </c:rich>
          </c:tx>
          <c:overlay val="0"/>
        </c:title>
        <c:numFmt formatCode="General" sourceLinked="1"/>
        <c:majorTickMark val="out"/>
        <c:minorTickMark val="none"/>
        <c:tickLblPos val="nextTo"/>
        <c:crossAx val="599326816"/>
        <c:crosses val="autoZero"/>
        <c:auto val="1"/>
        <c:lblAlgn val="ctr"/>
        <c:lblOffset val="100"/>
        <c:noMultiLvlLbl val="0"/>
      </c:catAx>
      <c:valAx>
        <c:axId val="599326816"/>
        <c:scaling>
          <c:orientation val="minMax"/>
          <c:min val="0.75000000000000011"/>
        </c:scaling>
        <c:delete val="0"/>
        <c:axPos val="l"/>
        <c:majorGridlines/>
        <c:title>
          <c:tx>
            <c:rich>
              <a:bodyPr rot="-5400000" vert="horz"/>
              <a:lstStyle/>
              <a:p>
                <a:pPr>
                  <a:defRPr/>
                </a:pPr>
                <a:r>
                  <a:rPr lang="en-US"/>
                  <a:t>utility</a:t>
                </a:r>
              </a:p>
            </c:rich>
          </c:tx>
          <c:overlay val="0"/>
        </c:title>
        <c:numFmt formatCode="General" sourceLinked="1"/>
        <c:majorTickMark val="out"/>
        <c:minorTickMark val="none"/>
        <c:tickLblPos val="nextTo"/>
        <c:crossAx val="599328776"/>
        <c:crosses val="autoZero"/>
        <c:crossBetween val="between"/>
      </c:valAx>
    </c:plotArea>
    <c:legend>
      <c:legendPos val="r"/>
      <c:overlay val="0"/>
    </c:legend>
    <c:plotVisOnly val="1"/>
    <c:dispBlanksAs val="gap"/>
    <c:showDLblsOverMax val="0"/>
  </c:chart>
  <c:spPr>
    <a:ln>
      <a:noFill/>
    </a:ln>
  </c:spPr>
  <c:txPr>
    <a:bodyPr/>
    <a:lstStyle/>
    <a:p>
      <a:pPr>
        <a:defRPr sz="20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4456036745406818E-2"/>
          <c:y val="3.7037037037037035E-2"/>
          <c:w val="0.89887729658792648"/>
          <c:h val="0.85556357538641004"/>
        </c:manualLayout>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c:v>
                </c:pt>
                <c:pt idx="1">
                  <c:v>S</c:v>
                </c:pt>
                <c:pt idx="2">
                  <c:v>M</c:v>
                </c:pt>
              </c:strCache>
            </c:strRef>
          </c:cat>
          <c:val>
            <c:numRef>
              <c:f>Sheet1!$B$2:$B$4</c:f>
              <c:numCache>
                <c:formatCode>0%</c:formatCode>
                <c:ptCount val="3"/>
                <c:pt idx="0">
                  <c:v>0.1</c:v>
                </c:pt>
                <c:pt idx="1">
                  <c:v>0.7</c:v>
                </c:pt>
                <c:pt idx="2">
                  <c:v>0.2</c:v>
                </c:pt>
              </c:numCache>
            </c:numRef>
          </c:val>
          <c:extLst>
            <c:ext xmlns:c16="http://schemas.microsoft.com/office/drawing/2014/chart" uri="{C3380CC4-5D6E-409C-BE32-E72D297353CC}">
              <c16:uniqueId val="{00000000-CBC0-4C63-9B50-01DB913D7605}"/>
            </c:ext>
          </c:extLst>
        </c:ser>
        <c:dLbls>
          <c:showLegendKey val="0"/>
          <c:showVal val="1"/>
          <c:showCatName val="0"/>
          <c:showSerName val="0"/>
          <c:showPercent val="0"/>
          <c:showBubbleSize val="0"/>
        </c:dLbls>
        <c:gapWidth val="75"/>
        <c:axId val="1986538304"/>
        <c:axId val="1986540384"/>
      </c:barChart>
      <c:catAx>
        <c:axId val="198653830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86540384"/>
        <c:crosses val="autoZero"/>
        <c:auto val="1"/>
        <c:lblAlgn val="ctr"/>
        <c:lblOffset val="100"/>
        <c:noMultiLvlLbl val="0"/>
      </c:catAx>
      <c:valAx>
        <c:axId val="1986540384"/>
        <c:scaling>
          <c:orientation val="minMax"/>
          <c:max val="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865383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4456036745406818E-2"/>
          <c:y val="3.7037037037037035E-2"/>
          <c:w val="0.89887729658792648"/>
          <c:h val="0.85556357538641004"/>
        </c:manualLayout>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c:v>
                </c:pt>
                <c:pt idx="1">
                  <c:v>S</c:v>
                </c:pt>
                <c:pt idx="2">
                  <c:v>M</c:v>
                </c:pt>
              </c:strCache>
            </c:strRef>
          </c:cat>
          <c:val>
            <c:numRef>
              <c:f>Sheet1!$B$2:$B$4</c:f>
              <c:numCache>
                <c:formatCode>0%</c:formatCode>
                <c:ptCount val="3"/>
                <c:pt idx="0">
                  <c:v>0.1</c:v>
                </c:pt>
                <c:pt idx="1">
                  <c:v>0.7</c:v>
                </c:pt>
                <c:pt idx="2">
                  <c:v>0.2</c:v>
                </c:pt>
              </c:numCache>
            </c:numRef>
          </c:val>
          <c:extLst>
            <c:ext xmlns:c16="http://schemas.microsoft.com/office/drawing/2014/chart" uri="{C3380CC4-5D6E-409C-BE32-E72D297353CC}">
              <c16:uniqueId val="{00000000-6EE7-404B-BCB4-0669F85CEBCD}"/>
            </c:ext>
          </c:extLst>
        </c:ser>
        <c:dLbls>
          <c:showLegendKey val="0"/>
          <c:showVal val="1"/>
          <c:showCatName val="0"/>
          <c:showSerName val="0"/>
          <c:showPercent val="0"/>
          <c:showBubbleSize val="0"/>
        </c:dLbls>
        <c:gapWidth val="75"/>
        <c:axId val="1986538304"/>
        <c:axId val="1986540384"/>
      </c:barChart>
      <c:catAx>
        <c:axId val="198653830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86540384"/>
        <c:crosses val="autoZero"/>
        <c:auto val="1"/>
        <c:lblAlgn val="ctr"/>
        <c:lblOffset val="100"/>
        <c:noMultiLvlLbl val="0"/>
      </c:catAx>
      <c:valAx>
        <c:axId val="1986540384"/>
        <c:scaling>
          <c:orientation val="minMax"/>
          <c:max val="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865383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4456036745406818E-2"/>
          <c:y val="3.7037037037037035E-2"/>
          <c:w val="0.89887729658792648"/>
          <c:h val="0.85556357538641004"/>
        </c:manualLayout>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c:v>
                </c:pt>
                <c:pt idx="1">
                  <c:v>S</c:v>
                </c:pt>
                <c:pt idx="2">
                  <c:v>M</c:v>
                </c:pt>
              </c:strCache>
            </c:strRef>
          </c:cat>
          <c:val>
            <c:numRef>
              <c:f>Sheet1!$B$2:$B$4</c:f>
              <c:numCache>
                <c:formatCode>0%</c:formatCode>
                <c:ptCount val="3"/>
                <c:pt idx="0">
                  <c:v>0.95</c:v>
                </c:pt>
                <c:pt idx="1">
                  <c:v>0.03</c:v>
                </c:pt>
                <c:pt idx="2">
                  <c:v>0.02</c:v>
                </c:pt>
              </c:numCache>
            </c:numRef>
          </c:val>
          <c:extLst>
            <c:ext xmlns:c16="http://schemas.microsoft.com/office/drawing/2014/chart" uri="{C3380CC4-5D6E-409C-BE32-E72D297353CC}">
              <c16:uniqueId val="{00000000-66B6-434E-A2C4-F90062498333}"/>
            </c:ext>
          </c:extLst>
        </c:ser>
        <c:dLbls>
          <c:showLegendKey val="0"/>
          <c:showVal val="1"/>
          <c:showCatName val="0"/>
          <c:showSerName val="0"/>
          <c:showPercent val="0"/>
          <c:showBubbleSize val="0"/>
        </c:dLbls>
        <c:gapWidth val="75"/>
        <c:axId val="1986538304"/>
        <c:axId val="1986540384"/>
      </c:barChart>
      <c:catAx>
        <c:axId val="198653830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86540384"/>
        <c:crosses val="autoZero"/>
        <c:auto val="1"/>
        <c:lblAlgn val="ctr"/>
        <c:lblOffset val="100"/>
        <c:noMultiLvlLbl val="0"/>
      </c:catAx>
      <c:valAx>
        <c:axId val="1986540384"/>
        <c:scaling>
          <c:orientation val="minMax"/>
          <c:max val="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865383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4456036745406818E-2"/>
          <c:y val="3.7037037037037035E-2"/>
          <c:w val="0.89887729658792648"/>
          <c:h val="0.85556357538641004"/>
        </c:manualLayout>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c:v>
                </c:pt>
                <c:pt idx="1">
                  <c:v>S</c:v>
                </c:pt>
                <c:pt idx="2">
                  <c:v>M</c:v>
                </c:pt>
              </c:strCache>
            </c:strRef>
          </c:cat>
          <c:val>
            <c:numRef>
              <c:f>Sheet1!$B$2:$B$4</c:f>
              <c:numCache>
                <c:formatCode>0%</c:formatCode>
                <c:ptCount val="3"/>
                <c:pt idx="0">
                  <c:v>0.2</c:v>
                </c:pt>
                <c:pt idx="1">
                  <c:v>0.6</c:v>
                </c:pt>
                <c:pt idx="2">
                  <c:v>0.2</c:v>
                </c:pt>
              </c:numCache>
            </c:numRef>
          </c:val>
          <c:extLst>
            <c:ext xmlns:c16="http://schemas.microsoft.com/office/drawing/2014/chart" uri="{C3380CC4-5D6E-409C-BE32-E72D297353CC}">
              <c16:uniqueId val="{00000000-7C29-48ED-B805-0065F92345D6}"/>
            </c:ext>
          </c:extLst>
        </c:ser>
        <c:dLbls>
          <c:showLegendKey val="0"/>
          <c:showVal val="1"/>
          <c:showCatName val="0"/>
          <c:showSerName val="0"/>
          <c:showPercent val="0"/>
          <c:showBubbleSize val="0"/>
        </c:dLbls>
        <c:gapWidth val="75"/>
        <c:axId val="1986538304"/>
        <c:axId val="1986540384"/>
      </c:barChart>
      <c:catAx>
        <c:axId val="198653830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86540384"/>
        <c:crosses val="autoZero"/>
        <c:auto val="1"/>
        <c:lblAlgn val="ctr"/>
        <c:lblOffset val="100"/>
        <c:noMultiLvlLbl val="0"/>
      </c:catAx>
      <c:valAx>
        <c:axId val="1986540384"/>
        <c:scaling>
          <c:orientation val="minMax"/>
          <c:max val="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865383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'Main Graph'!$B$1</c:f>
              <c:strCache>
                <c:ptCount val="1"/>
                <c:pt idx="0">
                  <c:v>No hire</c:v>
                </c:pt>
              </c:strCache>
            </c:strRef>
          </c:tx>
          <c:spPr>
            <a:ln>
              <a:prstDash val="sysDot"/>
            </a:ln>
          </c:spPr>
          <c:cat>
            <c:numRef>
              <c:f>'Main Graph'!$A$11:$A$15</c:f>
              <c:numCache>
                <c:formatCode>General</c:formatCode>
                <c:ptCount val="5"/>
                <c:pt idx="0">
                  <c:v>1</c:v>
                </c:pt>
                <c:pt idx="1">
                  <c:v>0.5</c:v>
                </c:pt>
                <c:pt idx="2">
                  <c:v>0.1</c:v>
                </c:pt>
                <c:pt idx="3">
                  <c:v>0.05</c:v>
                </c:pt>
                <c:pt idx="4">
                  <c:v>0.01</c:v>
                </c:pt>
              </c:numCache>
            </c:numRef>
          </c:cat>
          <c:val>
            <c:numRef>
              <c:f>'Main Graph'!$B$4:$B$8</c:f>
              <c:numCache>
                <c:formatCode>General</c:formatCode>
                <c:ptCount val="5"/>
                <c:pt idx="0">
                  <c:v>0.86499999999999999</c:v>
                </c:pt>
                <c:pt idx="1">
                  <c:v>0.86499999999999999</c:v>
                </c:pt>
                <c:pt idx="2">
                  <c:v>0.86499999999999999</c:v>
                </c:pt>
                <c:pt idx="3">
                  <c:v>0.86499999999999999</c:v>
                </c:pt>
                <c:pt idx="4">
                  <c:v>0.86499999999999999</c:v>
                </c:pt>
              </c:numCache>
            </c:numRef>
          </c:val>
          <c:smooth val="0"/>
          <c:extLst>
            <c:ext xmlns:c16="http://schemas.microsoft.com/office/drawing/2014/chart" uri="{C3380CC4-5D6E-409C-BE32-E72D297353CC}">
              <c16:uniqueId val="{00000000-40E5-404E-B34A-6C8BDC424F5B}"/>
            </c:ext>
          </c:extLst>
        </c:ser>
        <c:ser>
          <c:idx val="1"/>
          <c:order val="1"/>
          <c:tx>
            <c:strRef>
              <c:f>'Main Graph'!$C$1</c:f>
              <c:strCache>
                <c:ptCount val="1"/>
                <c:pt idx="0">
                  <c:v>Hire all</c:v>
                </c:pt>
              </c:strCache>
            </c:strRef>
          </c:tx>
          <c:spPr>
            <a:ln w="19050"/>
          </c:spPr>
          <c:cat>
            <c:numRef>
              <c:f>'Main Graph'!$A$11:$A$15</c:f>
              <c:numCache>
                <c:formatCode>General</c:formatCode>
                <c:ptCount val="5"/>
                <c:pt idx="0">
                  <c:v>1</c:v>
                </c:pt>
                <c:pt idx="1">
                  <c:v>0.5</c:v>
                </c:pt>
                <c:pt idx="2">
                  <c:v>0.1</c:v>
                </c:pt>
                <c:pt idx="3">
                  <c:v>0.05</c:v>
                </c:pt>
                <c:pt idx="4">
                  <c:v>0.01</c:v>
                </c:pt>
              </c:numCache>
            </c:numRef>
          </c:cat>
          <c:val>
            <c:numRef>
              <c:f>'Main Graph'!$C$4:$C$8</c:f>
              <c:numCache>
                <c:formatCode>General</c:formatCode>
                <c:ptCount val="5"/>
                <c:pt idx="0">
                  <c:v>0.53349999999999997</c:v>
                </c:pt>
                <c:pt idx="1">
                  <c:v>0.75524999999999998</c:v>
                </c:pt>
                <c:pt idx="2">
                  <c:v>0.93264999999999998</c:v>
                </c:pt>
                <c:pt idx="3">
                  <c:v>0.95482500000000003</c:v>
                </c:pt>
                <c:pt idx="4">
                  <c:v>0.97256500000000001</c:v>
                </c:pt>
              </c:numCache>
            </c:numRef>
          </c:val>
          <c:smooth val="0"/>
          <c:extLst>
            <c:ext xmlns:c16="http://schemas.microsoft.com/office/drawing/2014/chart" uri="{C3380CC4-5D6E-409C-BE32-E72D297353CC}">
              <c16:uniqueId val="{00000001-40E5-404E-B34A-6C8BDC424F5B}"/>
            </c:ext>
          </c:extLst>
        </c:ser>
        <c:ser>
          <c:idx val="2"/>
          <c:order val="2"/>
          <c:tx>
            <c:strRef>
              <c:f>'Main Graph'!$G$1</c:f>
              <c:strCache>
                <c:ptCount val="1"/>
                <c:pt idx="0">
                  <c:v>11-lookahead</c:v>
                </c:pt>
              </c:strCache>
            </c:strRef>
          </c:tx>
          <c:cat>
            <c:numRef>
              <c:f>'Main Graph'!$A$11:$A$15</c:f>
              <c:numCache>
                <c:formatCode>General</c:formatCode>
                <c:ptCount val="5"/>
                <c:pt idx="0">
                  <c:v>1</c:v>
                </c:pt>
                <c:pt idx="1">
                  <c:v>0.5</c:v>
                </c:pt>
                <c:pt idx="2">
                  <c:v>0.1</c:v>
                </c:pt>
                <c:pt idx="3">
                  <c:v>0.05</c:v>
                </c:pt>
                <c:pt idx="4">
                  <c:v>0.01</c:v>
                </c:pt>
              </c:numCache>
            </c:numRef>
          </c:cat>
          <c:val>
            <c:numRef>
              <c:f>'Main Graph'!$G$4:$G$8</c:f>
              <c:numCache>
                <c:formatCode>General</c:formatCode>
                <c:ptCount val="5"/>
                <c:pt idx="0">
                  <c:v>0.83477000000000001</c:v>
                </c:pt>
                <c:pt idx="1">
                  <c:v>0.83892</c:v>
                </c:pt>
                <c:pt idx="2">
                  <c:v>0.86509899999999995</c:v>
                </c:pt>
                <c:pt idx="3">
                  <c:v>0.86679899999999999</c:v>
                </c:pt>
                <c:pt idx="4">
                  <c:v>0.87627929999999998</c:v>
                </c:pt>
              </c:numCache>
            </c:numRef>
          </c:val>
          <c:smooth val="0"/>
          <c:extLst>
            <c:ext xmlns:c16="http://schemas.microsoft.com/office/drawing/2014/chart" uri="{C3380CC4-5D6E-409C-BE32-E72D297353CC}">
              <c16:uniqueId val="{00000002-40E5-404E-B34A-6C8BDC424F5B}"/>
            </c:ext>
          </c:extLst>
        </c:ser>
        <c:ser>
          <c:idx val="5"/>
          <c:order val="3"/>
          <c:tx>
            <c:strRef>
              <c:f>'Main Graph'!$H$1</c:f>
              <c:strCache>
                <c:ptCount val="1"/>
                <c:pt idx="0">
                  <c:v>16-lookahead</c:v>
                </c:pt>
              </c:strCache>
            </c:strRef>
          </c:tx>
          <c:spPr>
            <a:ln w="19050"/>
          </c:spPr>
          <c:cat>
            <c:numRef>
              <c:f>'Main Graph'!$A$11:$A$15</c:f>
              <c:numCache>
                <c:formatCode>General</c:formatCode>
                <c:ptCount val="5"/>
                <c:pt idx="0">
                  <c:v>1</c:v>
                </c:pt>
                <c:pt idx="1">
                  <c:v>0.5</c:v>
                </c:pt>
                <c:pt idx="2">
                  <c:v>0.1</c:v>
                </c:pt>
                <c:pt idx="3">
                  <c:v>0.05</c:v>
                </c:pt>
                <c:pt idx="4">
                  <c:v>0.01</c:v>
                </c:pt>
              </c:numCache>
            </c:numRef>
          </c:cat>
          <c:val>
            <c:numRef>
              <c:f>'Main Graph'!$H$4:$H$8</c:f>
              <c:numCache>
                <c:formatCode>General</c:formatCode>
                <c:ptCount val="5"/>
                <c:pt idx="0">
                  <c:v>0.85568999999999995</c:v>
                </c:pt>
                <c:pt idx="1">
                  <c:v>0.86499999999999999</c:v>
                </c:pt>
                <c:pt idx="2">
                  <c:v>0.86625699999999994</c:v>
                </c:pt>
                <c:pt idx="3">
                  <c:v>0.86545799999999995</c:v>
                </c:pt>
                <c:pt idx="4">
                  <c:v>0.8755925</c:v>
                </c:pt>
              </c:numCache>
            </c:numRef>
          </c:val>
          <c:smooth val="0"/>
          <c:extLst>
            <c:ext xmlns:c16="http://schemas.microsoft.com/office/drawing/2014/chart" uri="{C3380CC4-5D6E-409C-BE32-E72D297353CC}">
              <c16:uniqueId val="{00000003-40E5-404E-B34A-6C8BDC424F5B}"/>
            </c:ext>
          </c:extLst>
        </c:ser>
        <c:ser>
          <c:idx val="3"/>
          <c:order val="4"/>
          <c:tx>
            <c:strRef>
              <c:f>'Main Graph'!$J$1</c:f>
              <c:strCache>
                <c:ptCount val="1"/>
                <c:pt idx="0">
                  <c:v>UCT</c:v>
                </c:pt>
              </c:strCache>
            </c:strRef>
          </c:tx>
          <c:cat>
            <c:numRef>
              <c:f>'Main Graph'!$A$11:$A$15</c:f>
              <c:numCache>
                <c:formatCode>General</c:formatCode>
                <c:ptCount val="5"/>
                <c:pt idx="0">
                  <c:v>1</c:v>
                </c:pt>
                <c:pt idx="1">
                  <c:v>0.5</c:v>
                </c:pt>
                <c:pt idx="2">
                  <c:v>0.1</c:v>
                </c:pt>
                <c:pt idx="3">
                  <c:v>0.05</c:v>
                </c:pt>
                <c:pt idx="4">
                  <c:v>0.01</c:v>
                </c:pt>
              </c:numCache>
            </c:numRef>
          </c:cat>
          <c:val>
            <c:numRef>
              <c:f>'Main Graph'!$J$4:$J$8</c:f>
              <c:numCache>
                <c:formatCode>General</c:formatCode>
                <c:ptCount val="5"/>
                <c:pt idx="0">
                  <c:v>0.8649</c:v>
                </c:pt>
                <c:pt idx="1">
                  <c:v>0.86499999999999999</c:v>
                </c:pt>
                <c:pt idx="2">
                  <c:v>0.87697800000000004</c:v>
                </c:pt>
                <c:pt idx="3">
                  <c:v>0.87778299999999998</c:v>
                </c:pt>
                <c:pt idx="4">
                  <c:v>0.88167679999999993</c:v>
                </c:pt>
              </c:numCache>
            </c:numRef>
          </c:val>
          <c:smooth val="0"/>
          <c:extLst>
            <c:ext xmlns:c16="http://schemas.microsoft.com/office/drawing/2014/chart" uri="{C3380CC4-5D6E-409C-BE32-E72D297353CC}">
              <c16:uniqueId val="{00000004-40E5-404E-B34A-6C8BDC424F5B}"/>
            </c:ext>
          </c:extLst>
        </c:ser>
        <c:ser>
          <c:idx val="7"/>
          <c:order val="5"/>
          <c:tx>
            <c:v>MCTS</c:v>
          </c:tx>
          <c:cat>
            <c:numRef>
              <c:f>'Main Graph'!$A$11:$A$15</c:f>
              <c:numCache>
                <c:formatCode>General</c:formatCode>
                <c:ptCount val="5"/>
                <c:pt idx="0">
                  <c:v>1</c:v>
                </c:pt>
                <c:pt idx="1">
                  <c:v>0.5</c:v>
                </c:pt>
                <c:pt idx="2">
                  <c:v>0.1</c:v>
                </c:pt>
                <c:pt idx="3">
                  <c:v>0.05</c:v>
                </c:pt>
                <c:pt idx="4">
                  <c:v>0.01</c:v>
                </c:pt>
              </c:numCache>
            </c:numRef>
          </c:cat>
          <c:val>
            <c:numRef>
              <c:f>'Main Graph'!$L$4:$L$8</c:f>
              <c:numCache>
                <c:formatCode>General</c:formatCode>
                <c:ptCount val="5"/>
                <c:pt idx="0">
                  <c:v>0.86221000000000003</c:v>
                </c:pt>
                <c:pt idx="1">
                  <c:v>0.87133499999999997</c:v>
                </c:pt>
                <c:pt idx="2">
                  <c:v>0.88909000000000005</c:v>
                </c:pt>
                <c:pt idx="3">
                  <c:v>0.89584299999999994</c:v>
                </c:pt>
                <c:pt idx="4">
                  <c:v>0.90950600000000004</c:v>
                </c:pt>
              </c:numCache>
            </c:numRef>
          </c:val>
          <c:smooth val="0"/>
          <c:extLst>
            <c:ext xmlns:c16="http://schemas.microsoft.com/office/drawing/2014/chart" uri="{C3380CC4-5D6E-409C-BE32-E72D297353CC}">
              <c16:uniqueId val="{00000005-40E5-404E-B34A-6C8BDC424F5B}"/>
            </c:ext>
          </c:extLst>
        </c:ser>
        <c:ser>
          <c:idx val="6"/>
          <c:order val="6"/>
          <c:tx>
            <c:strRef>
              <c:f>'Main Graph'!$D$1</c:f>
              <c:strCache>
                <c:ptCount val="1"/>
                <c:pt idx="0">
                  <c:v>MC-VOI</c:v>
                </c:pt>
              </c:strCache>
            </c:strRef>
          </c:tx>
          <c:spPr>
            <a:ln w="19050"/>
          </c:spPr>
          <c:marker>
            <c:symbol val="circle"/>
            <c:size val="6"/>
          </c:marker>
          <c:cat>
            <c:numRef>
              <c:f>'Main Graph'!$A$11:$A$15</c:f>
              <c:numCache>
                <c:formatCode>General</c:formatCode>
                <c:ptCount val="5"/>
                <c:pt idx="0">
                  <c:v>1</c:v>
                </c:pt>
                <c:pt idx="1">
                  <c:v>0.5</c:v>
                </c:pt>
                <c:pt idx="2">
                  <c:v>0.1</c:v>
                </c:pt>
                <c:pt idx="3">
                  <c:v>0.05</c:v>
                </c:pt>
                <c:pt idx="4">
                  <c:v>0.01</c:v>
                </c:pt>
              </c:numCache>
            </c:numRef>
          </c:cat>
          <c:val>
            <c:numRef>
              <c:f>'Main Graph'!$D$4:$D$8</c:f>
              <c:numCache>
                <c:formatCode>General</c:formatCode>
                <c:ptCount val="5"/>
                <c:pt idx="0">
                  <c:v>0.86336000000000002</c:v>
                </c:pt>
                <c:pt idx="1">
                  <c:v>0.90122000000000002</c:v>
                </c:pt>
                <c:pt idx="2">
                  <c:v>0.95340199999999997</c:v>
                </c:pt>
                <c:pt idx="3">
                  <c:v>0.964974</c:v>
                </c:pt>
                <c:pt idx="4">
                  <c:v>0.97459819999999997</c:v>
                </c:pt>
              </c:numCache>
            </c:numRef>
          </c:val>
          <c:smooth val="0"/>
          <c:extLst>
            <c:ext xmlns:c16="http://schemas.microsoft.com/office/drawing/2014/chart" uri="{C3380CC4-5D6E-409C-BE32-E72D297353CC}">
              <c16:uniqueId val="{00000006-40E5-404E-B34A-6C8BDC424F5B}"/>
            </c:ext>
          </c:extLst>
        </c:ser>
        <c:dLbls>
          <c:showLegendKey val="0"/>
          <c:showVal val="0"/>
          <c:showCatName val="0"/>
          <c:showSerName val="0"/>
          <c:showPercent val="0"/>
          <c:showBubbleSize val="0"/>
        </c:dLbls>
        <c:marker val="1"/>
        <c:smooth val="0"/>
        <c:axId val="1032166496"/>
        <c:axId val="339039432"/>
      </c:lineChart>
      <c:catAx>
        <c:axId val="1032166496"/>
        <c:scaling>
          <c:orientation val="minMax"/>
        </c:scaling>
        <c:delete val="0"/>
        <c:axPos val="b"/>
        <c:title>
          <c:tx>
            <c:rich>
              <a:bodyPr/>
              <a:lstStyle/>
              <a:p>
                <a:pPr>
                  <a:defRPr/>
                </a:pPr>
                <a:r>
                  <a:rPr lang="en-US"/>
                  <a:t>cost per worker</a:t>
                </a:r>
              </a:p>
            </c:rich>
          </c:tx>
          <c:overlay val="0"/>
        </c:title>
        <c:numFmt formatCode="General" sourceLinked="1"/>
        <c:majorTickMark val="out"/>
        <c:minorTickMark val="none"/>
        <c:tickLblPos val="nextTo"/>
        <c:crossAx val="339039432"/>
        <c:crosses val="autoZero"/>
        <c:auto val="1"/>
        <c:lblAlgn val="ctr"/>
        <c:lblOffset val="100"/>
        <c:noMultiLvlLbl val="0"/>
      </c:catAx>
      <c:valAx>
        <c:axId val="339039432"/>
        <c:scaling>
          <c:orientation val="minMax"/>
          <c:min val="0.75000000000000011"/>
        </c:scaling>
        <c:delete val="0"/>
        <c:axPos val="l"/>
        <c:majorGridlines/>
        <c:title>
          <c:tx>
            <c:rich>
              <a:bodyPr rot="-5400000" vert="horz"/>
              <a:lstStyle/>
              <a:p>
                <a:pPr>
                  <a:defRPr/>
                </a:pPr>
                <a:r>
                  <a:rPr lang="en-US"/>
                  <a:t>utility</a:t>
                </a:r>
              </a:p>
            </c:rich>
          </c:tx>
          <c:overlay val="0"/>
        </c:title>
        <c:numFmt formatCode="General" sourceLinked="1"/>
        <c:majorTickMark val="out"/>
        <c:minorTickMark val="none"/>
        <c:tickLblPos val="nextTo"/>
        <c:crossAx val="1032166496"/>
        <c:crosses val="autoZero"/>
        <c:crossBetween val="between"/>
      </c:valAx>
    </c:plotArea>
    <c:legend>
      <c:legendPos val="r"/>
      <c:overlay val="0"/>
    </c:legend>
    <c:plotVisOnly val="1"/>
    <c:dispBlanksAs val="gap"/>
    <c:showDLblsOverMax val="0"/>
  </c:chart>
  <c:spPr>
    <a:ln>
      <a:noFill/>
    </a:ln>
  </c:spPr>
  <c:txPr>
    <a:bodyPr/>
    <a:lstStyle/>
    <a:p>
      <a:pPr>
        <a:defRPr sz="2000"/>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299255160672484"/>
          <c:y val="3.5756907198194431E-2"/>
          <c:w val="0.49903059559249707"/>
          <c:h val="0.77196723597956052"/>
        </c:manualLayout>
      </c:layout>
      <c:barChart>
        <c:barDir val="col"/>
        <c:grouping val="clustered"/>
        <c:varyColors val="0"/>
        <c:ser>
          <c:idx val="2"/>
          <c:order val="3"/>
          <c:tx>
            <c:v>Percentage of reports collected by CrowdSynth</c:v>
          </c:tx>
          <c:spPr>
            <a:solidFill>
              <a:srgbClr val="C00000"/>
            </a:solidFill>
          </c:spPr>
          <c:invertIfNegative val="0"/>
          <c:cat>
            <c:numRef>
              <c:f>'[DecisionMaking.xlsx]Boolean utility - reward all'!$A$107:$A$111</c:f>
              <c:numCache>
                <c:formatCode>General</c:formatCode>
                <c:ptCount val="5"/>
                <c:pt idx="0">
                  <c:v>1</c:v>
                </c:pt>
                <c:pt idx="1">
                  <c:v>0.5</c:v>
                </c:pt>
                <c:pt idx="2">
                  <c:v>0.1</c:v>
                </c:pt>
                <c:pt idx="3">
                  <c:v>0.05</c:v>
                </c:pt>
                <c:pt idx="4">
                  <c:v>0.01</c:v>
                </c:pt>
              </c:numCache>
            </c:numRef>
          </c:cat>
          <c:val>
            <c:numRef>
              <c:f>'[DecisionMaking.xlsx]Boolean utility - reward all'!$I$107:$I$111</c:f>
              <c:numCache>
                <c:formatCode>General</c:formatCode>
                <c:ptCount val="5"/>
                <c:pt idx="0">
                  <c:v>6.457722660653889E-2</c:v>
                </c:pt>
                <c:pt idx="1">
                  <c:v>0.1523337091319053</c:v>
                </c:pt>
                <c:pt idx="2">
                  <c:v>0.37425028184892895</c:v>
                </c:pt>
                <c:pt idx="3">
                  <c:v>0.45213077790304396</c:v>
                </c:pt>
                <c:pt idx="4">
                  <c:v>0.54155580608793685</c:v>
                </c:pt>
              </c:numCache>
            </c:numRef>
          </c:val>
          <c:extLst>
            <c:ext xmlns:c16="http://schemas.microsoft.com/office/drawing/2014/chart" uri="{C3380CC4-5D6E-409C-BE32-E72D297353CC}">
              <c16:uniqueId val="{00000000-CFBB-477B-8347-DF577634C02E}"/>
            </c:ext>
          </c:extLst>
        </c:ser>
        <c:dLbls>
          <c:showLegendKey val="0"/>
          <c:showVal val="0"/>
          <c:showCatName val="0"/>
          <c:showSerName val="0"/>
          <c:showPercent val="0"/>
          <c:showBubbleSize val="0"/>
        </c:dLbls>
        <c:gapWidth val="150"/>
        <c:axId val="725619968"/>
        <c:axId val="725619184"/>
      </c:barChart>
      <c:lineChart>
        <c:grouping val="standard"/>
        <c:varyColors val="0"/>
        <c:ser>
          <c:idx val="0"/>
          <c:order val="0"/>
          <c:tx>
            <c:v>Accuracy of no hire</c:v>
          </c:tx>
          <c:spPr>
            <a:ln>
              <a:solidFill>
                <a:srgbClr val="FFFF00"/>
              </a:solidFill>
            </a:ln>
          </c:spPr>
          <c:marker>
            <c:spPr>
              <a:solidFill>
                <a:srgbClr val="FFFF00"/>
              </a:solidFill>
              <a:ln>
                <a:solidFill>
                  <a:srgbClr val="FFFF00"/>
                </a:solidFill>
              </a:ln>
            </c:spPr>
          </c:marker>
          <c:cat>
            <c:numRef>
              <c:f>'[DecisionMaking.xlsx]Boolean utility - reward all'!$A$107:$A$111</c:f>
              <c:numCache>
                <c:formatCode>General</c:formatCode>
                <c:ptCount val="5"/>
                <c:pt idx="0">
                  <c:v>1</c:v>
                </c:pt>
                <c:pt idx="1">
                  <c:v>0.5</c:v>
                </c:pt>
                <c:pt idx="2">
                  <c:v>0.1</c:v>
                </c:pt>
                <c:pt idx="3">
                  <c:v>0.05</c:v>
                </c:pt>
                <c:pt idx="4">
                  <c:v>0.01</c:v>
                </c:pt>
              </c:numCache>
            </c:numRef>
          </c:cat>
          <c:val>
            <c:numRef>
              <c:f>'[DecisionMaking.xlsx]Boolean utility - reward all'!$B$98:$B$102</c:f>
              <c:numCache>
                <c:formatCode>General</c:formatCode>
                <c:ptCount val="5"/>
                <c:pt idx="0">
                  <c:v>0.86499999999999999</c:v>
                </c:pt>
                <c:pt idx="1">
                  <c:v>0.86499999999999999</c:v>
                </c:pt>
                <c:pt idx="2">
                  <c:v>0.86499999999999999</c:v>
                </c:pt>
                <c:pt idx="3">
                  <c:v>0.86499999999999999</c:v>
                </c:pt>
                <c:pt idx="4">
                  <c:v>0.86499999999999999</c:v>
                </c:pt>
              </c:numCache>
            </c:numRef>
          </c:val>
          <c:smooth val="0"/>
          <c:extLst>
            <c:ext xmlns:c16="http://schemas.microsoft.com/office/drawing/2014/chart" uri="{C3380CC4-5D6E-409C-BE32-E72D297353CC}">
              <c16:uniqueId val="{00000001-CFBB-477B-8347-DF577634C02E}"/>
            </c:ext>
          </c:extLst>
        </c:ser>
        <c:ser>
          <c:idx val="1"/>
          <c:order val="1"/>
          <c:tx>
            <c:v>Accuracy of hire all (original system)</c:v>
          </c:tx>
          <c:spPr>
            <a:ln>
              <a:solidFill>
                <a:schemeClr val="accent3">
                  <a:lumMod val="75000"/>
                </a:schemeClr>
              </a:solidFill>
            </a:ln>
          </c:spPr>
          <c:marker>
            <c:spPr>
              <a:solidFill>
                <a:schemeClr val="accent3">
                  <a:lumMod val="75000"/>
                </a:schemeClr>
              </a:solidFill>
              <a:ln>
                <a:solidFill>
                  <a:schemeClr val="accent3">
                    <a:lumMod val="75000"/>
                  </a:schemeClr>
                </a:solidFill>
              </a:ln>
            </c:spPr>
          </c:marker>
          <c:cat>
            <c:numRef>
              <c:f>'[DecisionMaking.xlsx]Boolean utility - reward all'!$A$107:$A$111</c:f>
              <c:numCache>
                <c:formatCode>General</c:formatCode>
                <c:ptCount val="5"/>
                <c:pt idx="0">
                  <c:v>1</c:v>
                </c:pt>
                <c:pt idx="1">
                  <c:v>0.5</c:v>
                </c:pt>
                <c:pt idx="2">
                  <c:v>0.1</c:v>
                </c:pt>
                <c:pt idx="3">
                  <c:v>0.05</c:v>
                </c:pt>
                <c:pt idx="4">
                  <c:v>0.01</c:v>
                </c:pt>
              </c:numCache>
            </c:numRef>
          </c:cat>
          <c:val>
            <c:numRef>
              <c:f>'[DecisionMaking.xlsx]Boolean utility - reward all'!$C$98:$C$102</c:f>
              <c:numCache>
                <c:formatCode>General</c:formatCode>
                <c:ptCount val="5"/>
                <c:pt idx="0">
                  <c:v>0.97699999999999998</c:v>
                </c:pt>
                <c:pt idx="1">
                  <c:v>0.97699999999999998</c:v>
                </c:pt>
                <c:pt idx="2">
                  <c:v>0.97699999999999998</c:v>
                </c:pt>
                <c:pt idx="3">
                  <c:v>0.97699999999999998</c:v>
                </c:pt>
                <c:pt idx="4">
                  <c:v>0.97699999999999998</c:v>
                </c:pt>
              </c:numCache>
            </c:numRef>
          </c:val>
          <c:smooth val="0"/>
          <c:extLst>
            <c:ext xmlns:c16="http://schemas.microsoft.com/office/drawing/2014/chart" uri="{C3380CC4-5D6E-409C-BE32-E72D297353CC}">
              <c16:uniqueId val="{00000002-CFBB-477B-8347-DF577634C02E}"/>
            </c:ext>
          </c:extLst>
        </c:ser>
        <c:ser>
          <c:idx val="6"/>
          <c:order val="2"/>
          <c:tx>
            <c:v>Accuracy of CrowdSynth</c:v>
          </c:tx>
          <c:spPr>
            <a:ln>
              <a:solidFill>
                <a:schemeClr val="tx2"/>
              </a:solidFill>
            </a:ln>
          </c:spPr>
          <c:marker>
            <c:spPr>
              <a:solidFill>
                <a:schemeClr val="tx2"/>
              </a:solidFill>
              <a:ln>
                <a:solidFill>
                  <a:schemeClr val="tx2"/>
                </a:solidFill>
              </a:ln>
            </c:spPr>
          </c:marker>
          <c:cat>
            <c:numRef>
              <c:f>'[DecisionMaking.xlsx]Boolean utility - reward all'!$A$107:$A$111</c:f>
              <c:numCache>
                <c:formatCode>General</c:formatCode>
                <c:ptCount val="5"/>
                <c:pt idx="0">
                  <c:v>1</c:v>
                </c:pt>
                <c:pt idx="1">
                  <c:v>0.5</c:v>
                </c:pt>
                <c:pt idx="2">
                  <c:v>0.1</c:v>
                </c:pt>
                <c:pt idx="3">
                  <c:v>0.05</c:v>
                </c:pt>
                <c:pt idx="4">
                  <c:v>0.01</c:v>
                </c:pt>
              </c:numCache>
            </c:numRef>
          </c:cat>
          <c:val>
            <c:numRef>
              <c:f>'[DecisionMaking.xlsx]Boolean utility - reward all'!$H$98:$H$102</c:f>
              <c:numCache>
                <c:formatCode>General</c:formatCode>
                <c:ptCount val="5"/>
                <c:pt idx="0">
                  <c:v>0.89200000000000002</c:v>
                </c:pt>
                <c:pt idx="1">
                  <c:v>0.93500000000000005</c:v>
                </c:pt>
                <c:pt idx="2">
                  <c:v>0.97</c:v>
                </c:pt>
                <c:pt idx="3">
                  <c:v>0.97499999999999998</c:v>
                </c:pt>
                <c:pt idx="4">
                  <c:v>0.97699999999999998</c:v>
                </c:pt>
              </c:numCache>
            </c:numRef>
          </c:val>
          <c:smooth val="0"/>
          <c:extLst>
            <c:ext xmlns:c16="http://schemas.microsoft.com/office/drawing/2014/chart" uri="{C3380CC4-5D6E-409C-BE32-E72D297353CC}">
              <c16:uniqueId val="{00000003-CFBB-477B-8347-DF577634C02E}"/>
            </c:ext>
          </c:extLst>
        </c:ser>
        <c:dLbls>
          <c:showLegendKey val="0"/>
          <c:showVal val="0"/>
          <c:showCatName val="0"/>
          <c:showSerName val="0"/>
          <c:showPercent val="0"/>
          <c:showBubbleSize val="0"/>
        </c:dLbls>
        <c:marker val="1"/>
        <c:smooth val="0"/>
        <c:axId val="725618792"/>
        <c:axId val="725620360"/>
      </c:lineChart>
      <c:catAx>
        <c:axId val="725618792"/>
        <c:scaling>
          <c:orientation val="minMax"/>
        </c:scaling>
        <c:delete val="0"/>
        <c:axPos val="b"/>
        <c:title>
          <c:tx>
            <c:rich>
              <a:bodyPr/>
              <a:lstStyle/>
              <a:p>
                <a:pPr>
                  <a:defRPr sz="1800"/>
                </a:pPr>
                <a:r>
                  <a:rPr lang="en-US" sz="1800" dirty="0"/>
                  <a:t>Cost per</a:t>
                </a:r>
                <a:r>
                  <a:rPr lang="en-US" sz="1800" baseline="0" dirty="0"/>
                  <a:t> label</a:t>
                </a:r>
                <a:endParaRPr lang="en-US" sz="1800" dirty="0"/>
              </a:p>
            </c:rich>
          </c:tx>
          <c:layout>
            <c:manualLayout>
              <c:xMode val="edge"/>
              <c:yMode val="edge"/>
              <c:x val="0.25616703119029061"/>
              <c:y val="0.90579710144927539"/>
            </c:manualLayout>
          </c:layout>
          <c:overlay val="0"/>
        </c:title>
        <c:numFmt formatCode="General" sourceLinked="1"/>
        <c:majorTickMark val="out"/>
        <c:minorTickMark val="none"/>
        <c:tickLblPos val="nextTo"/>
        <c:txPr>
          <a:bodyPr/>
          <a:lstStyle/>
          <a:p>
            <a:pPr>
              <a:defRPr sz="1400"/>
            </a:pPr>
            <a:endParaRPr lang="en-US"/>
          </a:p>
        </c:txPr>
        <c:crossAx val="725620360"/>
        <c:crosses val="autoZero"/>
        <c:auto val="1"/>
        <c:lblAlgn val="ctr"/>
        <c:lblOffset val="100"/>
        <c:noMultiLvlLbl val="0"/>
      </c:catAx>
      <c:valAx>
        <c:axId val="725620360"/>
        <c:scaling>
          <c:orientation val="minMax"/>
          <c:min val="0.8600000000000001"/>
        </c:scaling>
        <c:delete val="0"/>
        <c:axPos val="l"/>
        <c:majorGridlines/>
        <c:title>
          <c:tx>
            <c:rich>
              <a:bodyPr rot="-5400000" vert="horz"/>
              <a:lstStyle/>
              <a:p>
                <a:pPr>
                  <a:defRPr sz="1800"/>
                </a:pPr>
                <a:r>
                  <a:rPr lang="en-US" sz="1800"/>
                  <a:t>Accuracy</a:t>
                </a:r>
              </a:p>
            </c:rich>
          </c:tx>
          <c:overlay val="0"/>
        </c:title>
        <c:numFmt formatCode="General" sourceLinked="1"/>
        <c:majorTickMark val="out"/>
        <c:minorTickMark val="none"/>
        <c:tickLblPos val="nextTo"/>
        <c:txPr>
          <a:bodyPr/>
          <a:lstStyle/>
          <a:p>
            <a:pPr>
              <a:defRPr sz="1400"/>
            </a:pPr>
            <a:endParaRPr lang="en-US"/>
          </a:p>
        </c:txPr>
        <c:crossAx val="725618792"/>
        <c:crosses val="autoZero"/>
        <c:crossBetween val="between"/>
      </c:valAx>
      <c:valAx>
        <c:axId val="725619184"/>
        <c:scaling>
          <c:orientation val="minMax"/>
          <c:max val="1"/>
        </c:scaling>
        <c:delete val="0"/>
        <c:axPos val="r"/>
        <c:title>
          <c:tx>
            <c:rich>
              <a:bodyPr rot="-5400000" vert="horz"/>
              <a:lstStyle/>
              <a:p>
                <a:pPr>
                  <a:defRPr sz="1800"/>
                </a:pPr>
                <a:r>
                  <a:rPr lang="en-US" sz="1800" b="1" dirty="0"/>
                  <a:t>Percentage of votes collected</a:t>
                </a:r>
              </a:p>
            </c:rich>
          </c:tx>
          <c:overlay val="0"/>
        </c:title>
        <c:numFmt formatCode="General" sourceLinked="1"/>
        <c:majorTickMark val="out"/>
        <c:minorTickMark val="none"/>
        <c:tickLblPos val="nextTo"/>
        <c:txPr>
          <a:bodyPr/>
          <a:lstStyle/>
          <a:p>
            <a:pPr>
              <a:defRPr sz="1400"/>
            </a:pPr>
            <a:endParaRPr lang="en-US"/>
          </a:p>
        </c:txPr>
        <c:crossAx val="725619968"/>
        <c:crosses val="max"/>
        <c:crossBetween val="between"/>
      </c:valAx>
      <c:catAx>
        <c:axId val="725619968"/>
        <c:scaling>
          <c:orientation val="minMax"/>
        </c:scaling>
        <c:delete val="1"/>
        <c:axPos val="b"/>
        <c:numFmt formatCode="General" sourceLinked="1"/>
        <c:majorTickMark val="out"/>
        <c:minorTickMark val="none"/>
        <c:tickLblPos val="nextTo"/>
        <c:crossAx val="725619184"/>
        <c:crosses val="autoZero"/>
        <c:auto val="1"/>
        <c:lblAlgn val="ctr"/>
        <c:lblOffset val="100"/>
        <c:noMultiLvlLbl val="0"/>
      </c:catAx>
    </c:plotArea>
    <c:legend>
      <c:legendPos val="r"/>
      <c:layout>
        <c:manualLayout>
          <c:xMode val="edge"/>
          <c:yMode val="edge"/>
          <c:x val="0.73409060551187599"/>
          <c:y val="1.7333992671205951E-2"/>
          <c:w val="0.26313161993679007"/>
          <c:h val="0.98266600732879406"/>
        </c:manualLayout>
      </c:layout>
      <c:overlay val="0"/>
      <c:txPr>
        <a:bodyPr/>
        <a:lstStyle/>
        <a:p>
          <a:pPr>
            <a:defRPr sz="1800"/>
          </a:pPr>
          <a:endParaRPr lang="en-US"/>
        </a:p>
      </c:txPr>
    </c:legend>
    <c:plotVisOnly val="1"/>
    <c:dispBlanksAs val="gap"/>
    <c:showDLblsOverMax val="0"/>
  </c:chart>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cat>
            <c:strRef>
              <c:f>'10000 tasks - 1 training '!$A$34:$A$37</c:f>
              <c:strCache>
                <c:ptCount val="4"/>
                <c:pt idx="0">
                  <c:v>majority vote </c:v>
                </c:pt>
                <c:pt idx="1">
                  <c:v>Dawid Skeene</c:v>
                </c:pt>
                <c:pt idx="2">
                  <c:v>BCC </c:v>
                </c:pt>
                <c:pt idx="3">
                  <c:v>our model</c:v>
                </c:pt>
              </c:strCache>
            </c:strRef>
          </c:cat>
          <c:val>
            <c:numRef>
              <c:f>'10000 tasks - 1 training '!$B$34:$B$37</c:f>
              <c:numCache>
                <c:formatCode>General</c:formatCode>
                <c:ptCount val="4"/>
                <c:pt idx="0">
                  <c:v>0.76971789754353803</c:v>
                </c:pt>
                <c:pt idx="1">
                  <c:v>0.81958406568165498</c:v>
                </c:pt>
                <c:pt idx="2">
                  <c:v>0.84101345061591504</c:v>
                </c:pt>
                <c:pt idx="3">
                  <c:v>0.93245948295905401</c:v>
                </c:pt>
              </c:numCache>
            </c:numRef>
          </c:val>
          <c:extLst>
            <c:ext xmlns:c16="http://schemas.microsoft.com/office/drawing/2014/chart" uri="{C3380CC4-5D6E-409C-BE32-E72D297353CC}">
              <c16:uniqueId val="{00000000-F1E3-4276-A197-7E40DB39BF0F}"/>
            </c:ext>
          </c:extLst>
        </c:ser>
        <c:dLbls>
          <c:showLegendKey val="0"/>
          <c:showVal val="0"/>
          <c:showCatName val="0"/>
          <c:showSerName val="0"/>
          <c:showPercent val="0"/>
          <c:showBubbleSize val="0"/>
        </c:dLbls>
        <c:gapWidth val="143"/>
        <c:overlap val="-27"/>
        <c:axId val="329599072"/>
        <c:axId val="329602816"/>
      </c:barChart>
      <c:catAx>
        <c:axId val="329599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29602816"/>
        <c:crosses val="autoZero"/>
        <c:auto val="1"/>
        <c:lblAlgn val="ctr"/>
        <c:lblOffset val="100"/>
        <c:noMultiLvlLbl val="0"/>
      </c:catAx>
      <c:valAx>
        <c:axId val="329602816"/>
        <c:scaling>
          <c:orientation val="minMax"/>
          <c:max val="1"/>
          <c:min val="0.70000000000000007"/>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295990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39B441-4FD0-45E7-A53E-BC7B6489256C}" type="doc">
      <dgm:prSet loTypeId="urn:microsoft.com/office/officeart/2005/8/layout/venn1" loCatId="relationship" qsTypeId="urn:microsoft.com/office/officeart/2005/8/quickstyle/3d2" qsCatId="3D" csTypeId="urn:microsoft.com/office/officeart/2005/8/colors/accent3_3" csCatId="accent3" phldr="1"/>
      <dgm:spPr/>
    </dgm:pt>
    <dgm:pt modelId="{83DA7CE0-7AAA-4E4A-851F-E1BDFAA9FF97}">
      <dgm:prSet phldrT="[Text]"/>
      <dgm:spPr/>
      <dgm:t>
        <a:bodyPr/>
        <a:lstStyle/>
        <a:p>
          <a:r>
            <a:rPr lang="en-US" dirty="0"/>
            <a:t>Models of humans</a:t>
          </a:r>
        </a:p>
      </dgm:t>
    </dgm:pt>
    <dgm:pt modelId="{D0B53FFA-2FDC-4C49-B3B1-F5C8BA3A0652}" type="parTrans" cxnId="{6E08B212-DE86-4251-9664-A86F913466ED}">
      <dgm:prSet/>
      <dgm:spPr/>
      <dgm:t>
        <a:bodyPr/>
        <a:lstStyle/>
        <a:p>
          <a:endParaRPr lang="en-US"/>
        </a:p>
      </dgm:t>
    </dgm:pt>
    <dgm:pt modelId="{8D8D610A-87DF-4410-AF7D-D91646FB0178}" type="sibTrans" cxnId="{6E08B212-DE86-4251-9664-A86F913466ED}">
      <dgm:prSet/>
      <dgm:spPr/>
      <dgm:t>
        <a:bodyPr/>
        <a:lstStyle/>
        <a:p>
          <a:endParaRPr lang="en-US"/>
        </a:p>
      </dgm:t>
    </dgm:pt>
    <dgm:pt modelId="{581FC1A8-6661-4875-8456-F78C01342518}">
      <dgm:prSet phldrT="[Text]"/>
      <dgm:spPr/>
      <dgm:t>
        <a:bodyPr/>
        <a:lstStyle/>
        <a:p>
          <a:r>
            <a:rPr lang="en-US" dirty="0"/>
            <a:t>Optimization of access </a:t>
          </a:r>
        </a:p>
      </dgm:t>
    </dgm:pt>
    <dgm:pt modelId="{5770AA80-74F9-41E7-B493-327B12322664}" type="parTrans" cxnId="{BAF78CDD-21A7-498B-AE94-954EB81E4478}">
      <dgm:prSet/>
      <dgm:spPr/>
      <dgm:t>
        <a:bodyPr/>
        <a:lstStyle/>
        <a:p>
          <a:endParaRPr lang="en-US"/>
        </a:p>
      </dgm:t>
    </dgm:pt>
    <dgm:pt modelId="{FEC2ABB7-CCF8-4BBA-805A-79DD614E946C}" type="sibTrans" cxnId="{BAF78CDD-21A7-498B-AE94-954EB81E4478}">
      <dgm:prSet/>
      <dgm:spPr/>
      <dgm:t>
        <a:bodyPr/>
        <a:lstStyle/>
        <a:p>
          <a:endParaRPr lang="en-US"/>
        </a:p>
      </dgm:t>
    </dgm:pt>
    <dgm:pt modelId="{9EF5A222-1CB4-48F8-B135-8BC82C3D465F}">
      <dgm:prSet phldrT="[Text]"/>
      <dgm:spPr/>
      <dgm:t>
        <a:bodyPr/>
        <a:lstStyle/>
        <a:p>
          <a:r>
            <a:rPr lang="en-US" dirty="0"/>
            <a:t>Machine self-assessment </a:t>
          </a:r>
        </a:p>
      </dgm:t>
    </dgm:pt>
    <dgm:pt modelId="{64530951-7FD7-4422-8A16-6B45DF53B38B}" type="parTrans" cxnId="{9F1CB91D-E3C0-4B84-B576-86BA7316074D}">
      <dgm:prSet/>
      <dgm:spPr/>
      <dgm:t>
        <a:bodyPr/>
        <a:lstStyle/>
        <a:p>
          <a:endParaRPr lang="en-US"/>
        </a:p>
      </dgm:t>
    </dgm:pt>
    <dgm:pt modelId="{DD513C7F-F2ED-46AD-A1C4-F995CE763D59}" type="sibTrans" cxnId="{9F1CB91D-E3C0-4B84-B576-86BA7316074D}">
      <dgm:prSet/>
      <dgm:spPr/>
      <dgm:t>
        <a:bodyPr/>
        <a:lstStyle/>
        <a:p>
          <a:endParaRPr lang="en-US"/>
        </a:p>
      </dgm:t>
    </dgm:pt>
    <dgm:pt modelId="{E318B9A9-FEC6-4CE2-BBB4-6F034A12CA82}" type="pres">
      <dgm:prSet presAssocID="{9F39B441-4FD0-45E7-A53E-BC7B6489256C}" presName="compositeShape" presStyleCnt="0">
        <dgm:presLayoutVars>
          <dgm:chMax val="7"/>
          <dgm:dir/>
          <dgm:resizeHandles val="exact"/>
        </dgm:presLayoutVars>
      </dgm:prSet>
      <dgm:spPr/>
    </dgm:pt>
    <dgm:pt modelId="{1E87DC87-A76B-4C39-AECC-326291477D0C}" type="pres">
      <dgm:prSet presAssocID="{83DA7CE0-7AAA-4E4A-851F-E1BDFAA9FF97}" presName="circ1" presStyleLbl="vennNode1" presStyleIdx="0" presStyleCnt="3"/>
      <dgm:spPr/>
    </dgm:pt>
    <dgm:pt modelId="{315968CD-568B-4C5B-9E28-1207677EE6A9}" type="pres">
      <dgm:prSet presAssocID="{83DA7CE0-7AAA-4E4A-851F-E1BDFAA9FF97}" presName="circ1Tx" presStyleLbl="revTx" presStyleIdx="0" presStyleCnt="0">
        <dgm:presLayoutVars>
          <dgm:chMax val="0"/>
          <dgm:chPref val="0"/>
          <dgm:bulletEnabled val="1"/>
        </dgm:presLayoutVars>
      </dgm:prSet>
      <dgm:spPr/>
    </dgm:pt>
    <dgm:pt modelId="{92B77308-23D0-4FA9-A41C-DEF19CA0B073}" type="pres">
      <dgm:prSet presAssocID="{581FC1A8-6661-4875-8456-F78C01342518}" presName="circ2" presStyleLbl="vennNode1" presStyleIdx="1" presStyleCnt="3"/>
      <dgm:spPr/>
    </dgm:pt>
    <dgm:pt modelId="{E8AECA4F-9AC9-4BAF-A0F9-080FF2A56674}" type="pres">
      <dgm:prSet presAssocID="{581FC1A8-6661-4875-8456-F78C01342518}" presName="circ2Tx" presStyleLbl="revTx" presStyleIdx="0" presStyleCnt="0">
        <dgm:presLayoutVars>
          <dgm:chMax val="0"/>
          <dgm:chPref val="0"/>
          <dgm:bulletEnabled val="1"/>
        </dgm:presLayoutVars>
      </dgm:prSet>
      <dgm:spPr/>
    </dgm:pt>
    <dgm:pt modelId="{01B59C0B-3272-4B78-AECD-68740705B70D}" type="pres">
      <dgm:prSet presAssocID="{9EF5A222-1CB4-48F8-B135-8BC82C3D465F}" presName="circ3" presStyleLbl="vennNode1" presStyleIdx="2" presStyleCnt="3"/>
      <dgm:spPr/>
    </dgm:pt>
    <dgm:pt modelId="{5C14F62B-CA98-464A-AD8B-31DCD098A47C}" type="pres">
      <dgm:prSet presAssocID="{9EF5A222-1CB4-48F8-B135-8BC82C3D465F}" presName="circ3Tx" presStyleLbl="revTx" presStyleIdx="0" presStyleCnt="0">
        <dgm:presLayoutVars>
          <dgm:chMax val="0"/>
          <dgm:chPref val="0"/>
          <dgm:bulletEnabled val="1"/>
        </dgm:presLayoutVars>
      </dgm:prSet>
      <dgm:spPr/>
    </dgm:pt>
  </dgm:ptLst>
  <dgm:cxnLst>
    <dgm:cxn modelId="{BAF78CDD-21A7-498B-AE94-954EB81E4478}" srcId="{9F39B441-4FD0-45E7-A53E-BC7B6489256C}" destId="{581FC1A8-6661-4875-8456-F78C01342518}" srcOrd="1" destOrd="0" parTransId="{5770AA80-74F9-41E7-B493-327B12322664}" sibTransId="{FEC2ABB7-CCF8-4BBA-805A-79DD614E946C}"/>
    <dgm:cxn modelId="{9F1CB91D-E3C0-4B84-B576-86BA7316074D}" srcId="{9F39B441-4FD0-45E7-A53E-BC7B6489256C}" destId="{9EF5A222-1CB4-48F8-B135-8BC82C3D465F}" srcOrd="2" destOrd="0" parTransId="{64530951-7FD7-4422-8A16-6B45DF53B38B}" sibTransId="{DD513C7F-F2ED-46AD-A1C4-F995CE763D59}"/>
    <dgm:cxn modelId="{B332D41B-755D-459B-91B7-7A4982C3E4E4}" type="presOf" srcId="{9EF5A222-1CB4-48F8-B135-8BC82C3D465F}" destId="{01B59C0B-3272-4B78-AECD-68740705B70D}" srcOrd="0" destOrd="0" presId="urn:microsoft.com/office/officeart/2005/8/layout/venn1"/>
    <dgm:cxn modelId="{52FD7A9C-3F4C-434B-A24C-317B849C5107}" type="presOf" srcId="{581FC1A8-6661-4875-8456-F78C01342518}" destId="{E8AECA4F-9AC9-4BAF-A0F9-080FF2A56674}" srcOrd="1" destOrd="0" presId="urn:microsoft.com/office/officeart/2005/8/layout/venn1"/>
    <dgm:cxn modelId="{7D4A67BE-A679-46ED-9AB8-A4744F1D8CBA}" type="presOf" srcId="{9F39B441-4FD0-45E7-A53E-BC7B6489256C}" destId="{E318B9A9-FEC6-4CE2-BBB4-6F034A12CA82}" srcOrd="0" destOrd="0" presId="urn:microsoft.com/office/officeart/2005/8/layout/venn1"/>
    <dgm:cxn modelId="{6E08B212-DE86-4251-9664-A86F913466ED}" srcId="{9F39B441-4FD0-45E7-A53E-BC7B6489256C}" destId="{83DA7CE0-7AAA-4E4A-851F-E1BDFAA9FF97}" srcOrd="0" destOrd="0" parTransId="{D0B53FFA-2FDC-4C49-B3B1-F5C8BA3A0652}" sibTransId="{8D8D610A-87DF-4410-AF7D-D91646FB0178}"/>
    <dgm:cxn modelId="{B714ABF0-7773-445A-89EA-8690086FE4BC}" type="presOf" srcId="{581FC1A8-6661-4875-8456-F78C01342518}" destId="{92B77308-23D0-4FA9-A41C-DEF19CA0B073}" srcOrd="0" destOrd="0" presId="urn:microsoft.com/office/officeart/2005/8/layout/venn1"/>
    <dgm:cxn modelId="{64E5D449-9B59-49F8-A080-1F2AFFBCF715}" type="presOf" srcId="{83DA7CE0-7AAA-4E4A-851F-E1BDFAA9FF97}" destId="{1E87DC87-A76B-4C39-AECC-326291477D0C}" srcOrd="0" destOrd="0" presId="urn:microsoft.com/office/officeart/2005/8/layout/venn1"/>
    <dgm:cxn modelId="{74DAB188-A48B-445A-9868-3B99E92B66F5}" type="presOf" srcId="{83DA7CE0-7AAA-4E4A-851F-E1BDFAA9FF97}" destId="{315968CD-568B-4C5B-9E28-1207677EE6A9}" srcOrd="1" destOrd="0" presId="urn:microsoft.com/office/officeart/2005/8/layout/venn1"/>
    <dgm:cxn modelId="{9F9A5B08-81E6-4D45-9434-80FED477C4A6}" type="presOf" srcId="{9EF5A222-1CB4-48F8-B135-8BC82C3D465F}" destId="{5C14F62B-CA98-464A-AD8B-31DCD098A47C}" srcOrd="1" destOrd="0" presId="urn:microsoft.com/office/officeart/2005/8/layout/venn1"/>
    <dgm:cxn modelId="{0B7EC680-FA2C-493C-A9E4-06F5464A1873}" type="presParOf" srcId="{E318B9A9-FEC6-4CE2-BBB4-6F034A12CA82}" destId="{1E87DC87-A76B-4C39-AECC-326291477D0C}" srcOrd="0" destOrd="0" presId="urn:microsoft.com/office/officeart/2005/8/layout/venn1"/>
    <dgm:cxn modelId="{EDDF1B81-660A-4DCB-968A-9465BDB6FC2A}" type="presParOf" srcId="{E318B9A9-FEC6-4CE2-BBB4-6F034A12CA82}" destId="{315968CD-568B-4C5B-9E28-1207677EE6A9}" srcOrd="1" destOrd="0" presId="urn:microsoft.com/office/officeart/2005/8/layout/venn1"/>
    <dgm:cxn modelId="{860E18A6-0FA7-4CD8-9756-58747A544673}" type="presParOf" srcId="{E318B9A9-FEC6-4CE2-BBB4-6F034A12CA82}" destId="{92B77308-23D0-4FA9-A41C-DEF19CA0B073}" srcOrd="2" destOrd="0" presId="urn:microsoft.com/office/officeart/2005/8/layout/venn1"/>
    <dgm:cxn modelId="{312E1375-FFB2-47EF-ACED-5B7315B7CB04}" type="presParOf" srcId="{E318B9A9-FEC6-4CE2-BBB4-6F034A12CA82}" destId="{E8AECA4F-9AC9-4BAF-A0F9-080FF2A56674}" srcOrd="3" destOrd="0" presId="urn:microsoft.com/office/officeart/2005/8/layout/venn1"/>
    <dgm:cxn modelId="{3D82064E-5BA6-46CE-9437-C2E4B91C50CF}" type="presParOf" srcId="{E318B9A9-FEC6-4CE2-BBB4-6F034A12CA82}" destId="{01B59C0B-3272-4B78-AECD-68740705B70D}" srcOrd="4" destOrd="0" presId="urn:microsoft.com/office/officeart/2005/8/layout/venn1"/>
    <dgm:cxn modelId="{50C3EB91-4CD3-459A-8BC4-6A1EE0CCB59C}" type="presParOf" srcId="{E318B9A9-FEC6-4CE2-BBB4-6F034A12CA82}" destId="{5C14F62B-CA98-464A-AD8B-31DCD098A47C}" srcOrd="5" destOrd="0" presId="urn:microsoft.com/office/officeart/2005/8/layout/ven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39B441-4FD0-45E7-A53E-BC7B6489256C}" type="doc">
      <dgm:prSet loTypeId="urn:microsoft.com/office/officeart/2005/8/layout/venn1" loCatId="relationship" qsTypeId="urn:microsoft.com/office/officeart/2005/8/quickstyle/3d2" qsCatId="3D" csTypeId="urn:microsoft.com/office/officeart/2005/8/colors/accent3_3" csCatId="accent3" phldr="1"/>
      <dgm:spPr/>
    </dgm:pt>
    <dgm:pt modelId="{83DA7CE0-7AAA-4E4A-851F-E1BDFAA9FF97}">
      <dgm:prSet phldrT="[Text]"/>
      <dgm:spPr/>
      <dgm:t>
        <a:bodyPr/>
        <a:lstStyle/>
        <a:p>
          <a:r>
            <a:rPr lang="en-US" dirty="0"/>
            <a:t>Models of humans</a:t>
          </a:r>
        </a:p>
      </dgm:t>
    </dgm:pt>
    <dgm:pt modelId="{D0B53FFA-2FDC-4C49-B3B1-F5C8BA3A0652}" type="parTrans" cxnId="{6E08B212-DE86-4251-9664-A86F913466ED}">
      <dgm:prSet/>
      <dgm:spPr/>
      <dgm:t>
        <a:bodyPr/>
        <a:lstStyle/>
        <a:p>
          <a:endParaRPr lang="en-US"/>
        </a:p>
      </dgm:t>
    </dgm:pt>
    <dgm:pt modelId="{8D8D610A-87DF-4410-AF7D-D91646FB0178}" type="sibTrans" cxnId="{6E08B212-DE86-4251-9664-A86F913466ED}">
      <dgm:prSet/>
      <dgm:spPr/>
      <dgm:t>
        <a:bodyPr/>
        <a:lstStyle/>
        <a:p>
          <a:endParaRPr lang="en-US"/>
        </a:p>
      </dgm:t>
    </dgm:pt>
    <dgm:pt modelId="{581FC1A8-6661-4875-8456-F78C01342518}">
      <dgm:prSet phldrT="[Text]"/>
      <dgm:spPr/>
      <dgm:t>
        <a:bodyPr/>
        <a:lstStyle/>
        <a:p>
          <a:r>
            <a:rPr lang="en-US" dirty="0"/>
            <a:t>Optimization of access </a:t>
          </a:r>
        </a:p>
      </dgm:t>
    </dgm:pt>
    <dgm:pt modelId="{5770AA80-74F9-41E7-B493-327B12322664}" type="parTrans" cxnId="{BAF78CDD-21A7-498B-AE94-954EB81E4478}">
      <dgm:prSet/>
      <dgm:spPr/>
      <dgm:t>
        <a:bodyPr/>
        <a:lstStyle/>
        <a:p>
          <a:endParaRPr lang="en-US"/>
        </a:p>
      </dgm:t>
    </dgm:pt>
    <dgm:pt modelId="{FEC2ABB7-CCF8-4BBA-805A-79DD614E946C}" type="sibTrans" cxnId="{BAF78CDD-21A7-498B-AE94-954EB81E4478}">
      <dgm:prSet/>
      <dgm:spPr/>
      <dgm:t>
        <a:bodyPr/>
        <a:lstStyle/>
        <a:p>
          <a:endParaRPr lang="en-US"/>
        </a:p>
      </dgm:t>
    </dgm:pt>
    <dgm:pt modelId="{9EF5A222-1CB4-48F8-B135-8BC82C3D465F}">
      <dgm:prSet phldrT="[Text]"/>
      <dgm:spPr/>
      <dgm:t>
        <a:bodyPr/>
        <a:lstStyle/>
        <a:p>
          <a:r>
            <a:rPr lang="en-US" dirty="0"/>
            <a:t>Machine self-assessment </a:t>
          </a:r>
        </a:p>
      </dgm:t>
    </dgm:pt>
    <dgm:pt modelId="{64530951-7FD7-4422-8A16-6B45DF53B38B}" type="parTrans" cxnId="{9F1CB91D-E3C0-4B84-B576-86BA7316074D}">
      <dgm:prSet/>
      <dgm:spPr/>
      <dgm:t>
        <a:bodyPr/>
        <a:lstStyle/>
        <a:p>
          <a:endParaRPr lang="en-US"/>
        </a:p>
      </dgm:t>
    </dgm:pt>
    <dgm:pt modelId="{DD513C7F-F2ED-46AD-A1C4-F995CE763D59}" type="sibTrans" cxnId="{9F1CB91D-E3C0-4B84-B576-86BA7316074D}">
      <dgm:prSet/>
      <dgm:spPr/>
      <dgm:t>
        <a:bodyPr/>
        <a:lstStyle/>
        <a:p>
          <a:endParaRPr lang="en-US"/>
        </a:p>
      </dgm:t>
    </dgm:pt>
    <dgm:pt modelId="{E318B9A9-FEC6-4CE2-BBB4-6F034A12CA82}" type="pres">
      <dgm:prSet presAssocID="{9F39B441-4FD0-45E7-A53E-BC7B6489256C}" presName="compositeShape" presStyleCnt="0">
        <dgm:presLayoutVars>
          <dgm:chMax val="7"/>
          <dgm:dir/>
          <dgm:resizeHandles val="exact"/>
        </dgm:presLayoutVars>
      </dgm:prSet>
      <dgm:spPr/>
    </dgm:pt>
    <dgm:pt modelId="{1E87DC87-A76B-4C39-AECC-326291477D0C}" type="pres">
      <dgm:prSet presAssocID="{83DA7CE0-7AAA-4E4A-851F-E1BDFAA9FF97}" presName="circ1" presStyleLbl="vennNode1" presStyleIdx="0" presStyleCnt="3"/>
      <dgm:spPr/>
    </dgm:pt>
    <dgm:pt modelId="{315968CD-568B-4C5B-9E28-1207677EE6A9}" type="pres">
      <dgm:prSet presAssocID="{83DA7CE0-7AAA-4E4A-851F-E1BDFAA9FF97}" presName="circ1Tx" presStyleLbl="revTx" presStyleIdx="0" presStyleCnt="0">
        <dgm:presLayoutVars>
          <dgm:chMax val="0"/>
          <dgm:chPref val="0"/>
          <dgm:bulletEnabled val="1"/>
        </dgm:presLayoutVars>
      </dgm:prSet>
      <dgm:spPr/>
    </dgm:pt>
    <dgm:pt modelId="{92B77308-23D0-4FA9-A41C-DEF19CA0B073}" type="pres">
      <dgm:prSet presAssocID="{581FC1A8-6661-4875-8456-F78C01342518}" presName="circ2" presStyleLbl="vennNode1" presStyleIdx="1" presStyleCnt="3"/>
      <dgm:spPr/>
    </dgm:pt>
    <dgm:pt modelId="{E8AECA4F-9AC9-4BAF-A0F9-080FF2A56674}" type="pres">
      <dgm:prSet presAssocID="{581FC1A8-6661-4875-8456-F78C01342518}" presName="circ2Tx" presStyleLbl="revTx" presStyleIdx="0" presStyleCnt="0">
        <dgm:presLayoutVars>
          <dgm:chMax val="0"/>
          <dgm:chPref val="0"/>
          <dgm:bulletEnabled val="1"/>
        </dgm:presLayoutVars>
      </dgm:prSet>
      <dgm:spPr/>
    </dgm:pt>
    <dgm:pt modelId="{01B59C0B-3272-4B78-AECD-68740705B70D}" type="pres">
      <dgm:prSet presAssocID="{9EF5A222-1CB4-48F8-B135-8BC82C3D465F}" presName="circ3" presStyleLbl="vennNode1" presStyleIdx="2" presStyleCnt="3"/>
      <dgm:spPr/>
    </dgm:pt>
    <dgm:pt modelId="{5C14F62B-CA98-464A-AD8B-31DCD098A47C}" type="pres">
      <dgm:prSet presAssocID="{9EF5A222-1CB4-48F8-B135-8BC82C3D465F}" presName="circ3Tx" presStyleLbl="revTx" presStyleIdx="0" presStyleCnt="0">
        <dgm:presLayoutVars>
          <dgm:chMax val="0"/>
          <dgm:chPref val="0"/>
          <dgm:bulletEnabled val="1"/>
        </dgm:presLayoutVars>
      </dgm:prSet>
      <dgm:spPr/>
    </dgm:pt>
  </dgm:ptLst>
  <dgm:cxnLst>
    <dgm:cxn modelId="{BAF78CDD-21A7-498B-AE94-954EB81E4478}" srcId="{9F39B441-4FD0-45E7-A53E-BC7B6489256C}" destId="{581FC1A8-6661-4875-8456-F78C01342518}" srcOrd="1" destOrd="0" parTransId="{5770AA80-74F9-41E7-B493-327B12322664}" sibTransId="{FEC2ABB7-CCF8-4BBA-805A-79DD614E946C}"/>
    <dgm:cxn modelId="{9F1CB91D-E3C0-4B84-B576-86BA7316074D}" srcId="{9F39B441-4FD0-45E7-A53E-BC7B6489256C}" destId="{9EF5A222-1CB4-48F8-B135-8BC82C3D465F}" srcOrd="2" destOrd="0" parTransId="{64530951-7FD7-4422-8A16-6B45DF53B38B}" sibTransId="{DD513C7F-F2ED-46AD-A1C4-F995CE763D59}"/>
    <dgm:cxn modelId="{B332D41B-755D-459B-91B7-7A4982C3E4E4}" type="presOf" srcId="{9EF5A222-1CB4-48F8-B135-8BC82C3D465F}" destId="{01B59C0B-3272-4B78-AECD-68740705B70D}" srcOrd="0" destOrd="0" presId="urn:microsoft.com/office/officeart/2005/8/layout/venn1"/>
    <dgm:cxn modelId="{52FD7A9C-3F4C-434B-A24C-317B849C5107}" type="presOf" srcId="{581FC1A8-6661-4875-8456-F78C01342518}" destId="{E8AECA4F-9AC9-4BAF-A0F9-080FF2A56674}" srcOrd="1" destOrd="0" presId="urn:microsoft.com/office/officeart/2005/8/layout/venn1"/>
    <dgm:cxn modelId="{7D4A67BE-A679-46ED-9AB8-A4744F1D8CBA}" type="presOf" srcId="{9F39B441-4FD0-45E7-A53E-BC7B6489256C}" destId="{E318B9A9-FEC6-4CE2-BBB4-6F034A12CA82}" srcOrd="0" destOrd="0" presId="urn:microsoft.com/office/officeart/2005/8/layout/venn1"/>
    <dgm:cxn modelId="{6E08B212-DE86-4251-9664-A86F913466ED}" srcId="{9F39B441-4FD0-45E7-A53E-BC7B6489256C}" destId="{83DA7CE0-7AAA-4E4A-851F-E1BDFAA9FF97}" srcOrd="0" destOrd="0" parTransId="{D0B53FFA-2FDC-4C49-B3B1-F5C8BA3A0652}" sibTransId="{8D8D610A-87DF-4410-AF7D-D91646FB0178}"/>
    <dgm:cxn modelId="{B714ABF0-7773-445A-89EA-8690086FE4BC}" type="presOf" srcId="{581FC1A8-6661-4875-8456-F78C01342518}" destId="{92B77308-23D0-4FA9-A41C-DEF19CA0B073}" srcOrd="0" destOrd="0" presId="urn:microsoft.com/office/officeart/2005/8/layout/venn1"/>
    <dgm:cxn modelId="{64E5D449-9B59-49F8-A080-1F2AFFBCF715}" type="presOf" srcId="{83DA7CE0-7AAA-4E4A-851F-E1BDFAA9FF97}" destId="{1E87DC87-A76B-4C39-AECC-326291477D0C}" srcOrd="0" destOrd="0" presId="urn:microsoft.com/office/officeart/2005/8/layout/venn1"/>
    <dgm:cxn modelId="{74DAB188-A48B-445A-9868-3B99E92B66F5}" type="presOf" srcId="{83DA7CE0-7AAA-4E4A-851F-E1BDFAA9FF97}" destId="{315968CD-568B-4C5B-9E28-1207677EE6A9}" srcOrd="1" destOrd="0" presId="urn:microsoft.com/office/officeart/2005/8/layout/venn1"/>
    <dgm:cxn modelId="{9F9A5B08-81E6-4D45-9434-80FED477C4A6}" type="presOf" srcId="{9EF5A222-1CB4-48F8-B135-8BC82C3D465F}" destId="{5C14F62B-CA98-464A-AD8B-31DCD098A47C}" srcOrd="1" destOrd="0" presId="urn:microsoft.com/office/officeart/2005/8/layout/venn1"/>
    <dgm:cxn modelId="{0B7EC680-FA2C-493C-A9E4-06F5464A1873}" type="presParOf" srcId="{E318B9A9-FEC6-4CE2-BBB4-6F034A12CA82}" destId="{1E87DC87-A76B-4C39-AECC-326291477D0C}" srcOrd="0" destOrd="0" presId="urn:microsoft.com/office/officeart/2005/8/layout/venn1"/>
    <dgm:cxn modelId="{EDDF1B81-660A-4DCB-968A-9465BDB6FC2A}" type="presParOf" srcId="{E318B9A9-FEC6-4CE2-BBB4-6F034A12CA82}" destId="{315968CD-568B-4C5B-9E28-1207677EE6A9}" srcOrd="1" destOrd="0" presId="urn:microsoft.com/office/officeart/2005/8/layout/venn1"/>
    <dgm:cxn modelId="{860E18A6-0FA7-4CD8-9756-58747A544673}" type="presParOf" srcId="{E318B9A9-FEC6-4CE2-BBB4-6F034A12CA82}" destId="{92B77308-23D0-4FA9-A41C-DEF19CA0B073}" srcOrd="2" destOrd="0" presId="urn:microsoft.com/office/officeart/2005/8/layout/venn1"/>
    <dgm:cxn modelId="{312E1375-FFB2-47EF-ACED-5B7315B7CB04}" type="presParOf" srcId="{E318B9A9-FEC6-4CE2-BBB4-6F034A12CA82}" destId="{E8AECA4F-9AC9-4BAF-A0F9-080FF2A56674}" srcOrd="3" destOrd="0" presId="urn:microsoft.com/office/officeart/2005/8/layout/venn1"/>
    <dgm:cxn modelId="{3D82064E-5BA6-46CE-9437-C2E4B91C50CF}" type="presParOf" srcId="{E318B9A9-FEC6-4CE2-BBB4-6F034A12CA82}" destId="{01B59C0B-3272-4B78-AECD-68740705B70D}" srcOrd="4" destOrd="0" presId="urn:microsoft.com/office/officeart/2005/8/layout/venn1"/>
    <dgm:cxn modelId="{50C3EB91-4CD3-459A-8BC4-6A1EE0CCB59C}" type="presParOf" srcId="{E318B9A9-FEC6-4CE2-BBB4-6F034A12CA82}" destId="{5C14F62B-CA98-464A-AD8B-31DCD098A47C}" srcOrd="5" destOrd="0" presId="urn:microsoft.com/office/officeart/2005/8/layout/ven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195F190-8DCB-4809-BEFE-DED6E3E05919}" type="doc">
      <dgm:prSet loTypeId="urn:microsoft.com/office/officeart/2005/8/layout/cycle3" loCatId="cycle" qsTypeId="urn:microsoft.com/office/officeart/2005/8/quickstyle/simple1" qsCatId="simple" csTypeId="urn:microsoft.com/office/officeart/2005/8/colors/accent3_1" csCatId="accent3" phldr="1"/>
      <dgm:spPr/>
      <dgm:t>
        <a:bodyPr/>
        <a:lstStyle/>
        <a:p>
          <a:endParaRPr lang="en-US"/>
        </a:p>
      </dgm:t>
    </dgm:pt>
    <dgm:pt modelId="{2A97725D-FBFA-4B4F-AB85-B63B529B0876}">
      <dgm:prSet phldrT="[Text]" custT="1"/>
      <dgm:spPr/>
      <dgm:t>
        <a:bodyPr/>
        <a:lstStyle/>
        <a:p>
          <a:r>
            <a:rPr lang="en-US" sz="2000" dirty="0"/>
            <a:t>Task design</a:t>
          </a:r>
        </a:p>
      </dgm:t>
    </dgm:pt>
    <dgm:pt modelId="{DB7B91D5-46BD-4656-8132-D0CDC383B320}" type="parTrans" cxnId="{FC270DE3-6BA3-43D3-A678-7ABA08413643}">
      <dgm:prSet/>
      <dgm:spPr/>
      <dgm:t>
        <a:bodyPr/>
        <a:lstStyle/>
        <a:p>
          <a:endParaRPr lang="en-US" sz="2000"/>
        </a:p>
      </dgm:t>
    </dgm:pt>
    <dgm:pt modelId="{179A277B-EF75-426F-B0AA-D51AE80A06B7}" type="sibTrans" cxnId="{FC270DE3-6BA3-43D3-A678-7ABA08413643}">
      <dgm:prSet/>
      <dgm:spPr/>
      <dgm:t>
        <a:bodyPr/>
        <a:lstStyle/>
        <a:p>
          <a:endParaRPr lang="en-US" sz="2000"/>
        </a:p>
      </dgm:t>
    </dgm:pt>
    <dgm:pt modelId="{B08BCCBC-4BFD-4FB8-AAA0-72D6CAE0311D}">
      <dgm:prSet phldrT="[Text]" custT="1"/>
      <dgm:spPr/>
      <dgm:t>
        <a:bodyPr/>
        <a:lstStyle/>
        <a:p>
          <a:r>
            <a:rPr lang="en-US" sz="2000" dirty="0"/>
            <a:t>Incentive design</a:t>
          </a:r>
        </a:p>
      </dgm:t>
    </dgm:pt>
    <dgm:pt modelId="{3D093C60-2B31-47A8-A73F-8997CCF335AD}" type="parTrans" cxnId="{2C6FE78C-5127-4AAC-AE18-5469E8BF6342}">
      <dgm:prSet/>
      <dgm:spPr/>
      <dgm:t>
        <a:bodyPr/>
        <a:lstStyle/>
        <a:p>
          <a:endParaRPr lang="en-US" sz="2000"/>
        </a:p>
      </dgm:t>
    </dgm:pt>
    <dgm:pt modelId="{3961321A-8E5F-4BCA-A54D-11E9619F14B7}" type="sibTrans" cxnId="{2C6FE78C-5127-4AAC-AE18-5469E8BF6342}">
      <dgm:prSet/>
      <dgm:spPr/>
      <dgm:t>
        <a:bodyPr/>
        <a:lstStyle/>
        <a:p>
          <a:endParaRPr lang="en-US" sz="2000"/>
        </a:p>
      </dgm:t>
    </dgm:pt>
    <dgm:pt modelId="{0285F92C-4AE0-47E0-B44F-BB1F750A03EE}">
      <dgm:prSet phldrT="[Text]" custT="1"/>
      <dgm:spPr/>
      <dgm:t>
        <a:bodyPr/>
        <a:lstStyle/>
        <a:p>
          <a:r>
            <a:rPr lang="en-US" sz="2000" dirty="0"/>
            <a:t>Worker training</a:t>
          </a:r>
        </a:p>
      </dgm:t>
    </dgm:pt>
    <dgm:pt modelId="{4D4C5E8A-AA3E-49F6-9545-29A8A1C0A912}" type="parTrans" cxnId="{5E55FDA4-622E-4EA5-8482-8C9FAB2D9837}">
      <dgm:prSet/>
      <dgm:spPr/>
      <dgm:t>
        <a:bodyPr/>
        <a:lstStyle/>
        <a:p>
          <a:endParaRPr lang="en-US" sz="2000"/>
        </a:p>
      </dgm:t>
    </dgm:pt>
    <dgm:pt modelId="{83A96EB2-146C-479B-AAE2-5CB742C054A9}" type="sibTrans" cxnId="{5E55FDA4-622E-4EA5-8482-8C9FAB2D9837}">
      <dgm:prSet/>
      <dgm:spPr/>
      <dgm:t>
        <a:bodyPr/>
        <a:lstStyle/>
        <a:p>
          <a:endParaRPr lang="en-US" sz="2000"/>
        </a:p>
      </dgm:t>
    </dgm:pt>
    <dgm:pt modelId="{1D7B70BA-26B1-49BB-B7E0-72A78E27A475}">
      <dgm:prSet phldrT="[Text]" custT="1"/>
      <dgm:spPr/>
      <dgm:t>
        <a:bodyPr/>
        <a:lstStyle/>
        <a:p>
          <a:r>
            <a:rPr lang="en-US" sz="2000" dirty="0"/>
            <a:t>Models of worker bias</a:t>
          </a:r>
        </a:p>
      </dgm:t>
    </dgm:pt>
    <dgm:pt modelId="{03DBC292-EC78-429B-A968-9B8335AD0D61}" type="parTrans" cxnId="{B927B804-9ECB-494B-9941-EC77C2E45A3F}">
      <dgm:prSet/>
      <dgm:spPr/>
      <dgm:t>
        <a:bodyPr/>
        <a:lstStyle/>
        <a:p>
          <a:endParaRPr lang="en-US" sz="2000"/>
        </a:p>
      </dgm:t>
    </dgm:pt>
    <dgm:pt modelId="{24FD997B-73AE-4D5F-8359-F967A97E9D42}" type="sibTrans" cxnId="{B927B804-9ECB-494B-9941-EC77C2E45A3F}">
      <dgm:prSet/>
      <dgm:spPr/>
      <dgm:t>
        <a:bodyPr/>
        <a:lstStyle/>
        <a:p>
          <a:endParaRPr lang="en-US" sz="2000"/>
        </a:p>
      </dgm:t>
    </dgm:pt>
    <dgm:pt modelId="{FE3DC468-7374-413C-8AD9-7366CF0595CF}">
      <dgm:prSet phldrT="[Text]" custT="1"/>
      <dgm:spPr/>
      <dgm:t>
        <a:bodyPr/>
        <a:lstStyle/>
        <a:p>
          <a:r>
            <a:rPr lang="en-US" sz="2000" dirty="0"/>
            <a:t>Privacy and security</a:t>
          </a:r>
        </a:p>
      </dgm:t>
    </dgm:pt>
    <dgm:pt modelId="{FE0D933E-63B6-40CC-A407-50F94DD59A6E}" type="parTrans" cxnId="{6870C376-8B44-4039-94FE-A622F7295D38}">
      <dgm:prSet/>
      <dgm:spPr/>
      <dgm:t>
        <a:bodyPr/>
        <a:lstStyle/>
        <a:p>
          <a:endParaRPr lang="en-US" sz="2000"/>
        </a:p>
      </dgm:t>
    </dgm:pt>
    <dgm:pt modelId="{5972C269-B776-4DB7-9C01-9CE82B6F2640}" type="sibTrans" cxnId="{6870C376-8B44-4039-94FE-A622F7295D38}">
      <dgm:prSet/>
      <dgm:spPr/>
      <dgm:t>
        <a:bodyPr/>
        <a:lstStyle/>
        <a:p>
          <a:endParaRPr lang="en-US" sz="2000"/>
        </a:p>
      </dgm:t>
    </dgm:pt>
    <dgm:pt modelId="{D1ACD9AA-0A87-4E6E-90CA-EAE46150E7B9}">
      <dgm:prSet phldrT="[Text]" custT="1"/>
      <dgm:spPr/>
      <dgm:t>
        <a:bodyPr/>
        <a:lstStyle/>
        <a:p>
          <a:r>
            <a:rPr lang="en-US" sz="2000" dirty="0"/>
            <a:t>Improving engagement</a:t>
          </a:r>
        </a:p>
      </dgm:t>
    </dgm:pt>
    <dgm:pt modelId="{8A425F56-4DEC-48DA-908F-8260A8D3E912}" type="parTrans" cxnId="{3E46509E-BB9F-431D-BE6C-FED123FFDF20}">
      <dgm:prSet/>
      <dgm:spPr/>
      <dgm:t>
        <a:bodyPr/>
        <a:lstStyle/>
        <a:p>
          <a:endParaRPr lang="en-US" sz="2000"/>
        </a:p>
      </dgm:t>
    </dgm:pt>
    <dgm:pt modelId="{FFED9006-52B7-41CC-BA8F-9852F88F9706}" type="sibTrans" cxnId="{3E46509E-BB9F-431D-BE6C-FED123FFDF20}">
      <dgm:prSet/>
      <dgm:spPr/>
      <dgm:t>
        <a:bodyPr/>
        <a:lstStyle/>
        <a:p>
          <a:endParaRPr lang="en-US" sz="2000"/>
        </a:p>
      </dgm:t>
    </dgm:pt>
    <dgm:pt modelId="{D8F5324E-7651-40D6-85CE-FF58BA0A1AE1}" type="pres">
      <dgm:prSet presAssocID="{9195F190-8DCB-4809-BEFE-DED6E3E05919}" presName="Name0" presStyleCnt="0">
        <dgm:presLayoutVars>
          <dgm:dir/>
          <dgm:resizeHandles val="exact"/>
        </dgm:presLayoutVars>
      </dgm:prSet>
      <dgm:spPr/>
    </dgm:pt>
    <dgm:pt modelId="{25215434-F5D2-4541-B06F-1F683778383E}" type="pres">
      <dgm:prSet presAssocID="{9195F190-8DCB-4809-BEFE-DED6E3E05919}" presName="cycle" presStyleCnt="0"/>
      <dgm:spPr/>
    </dgm:pt>
    <dgm:pt modelId="{0B9B4222-C442-4ECC-8A28-6DDDACE92454}" type="pres">
      <dgm:prSet presAssocID="{2A97725D-FBFA-4B4F-AB85-B63B529B0876}" presName="nodeFirstNode" presStyleLbl="node1" presStyleIdx="0" presStyleCnt="6">
        <dgm:presLayoutVars>
          <dgm:bulletEnabled val="1"/>
        </dgm:presLayoutVars>
      </dgm:prSet>
      <dgm:spPr/>
    </dgm:pt>
    <dgm:pt modelId="{D9D30040-F822-4BF1-A651-A4D8C8ED00EB}" type="pres">
      <dgm:prSet presAssocID="{179A277B-EF75-426F-B0AA-D51AE80A06B7}" presName="sibTransFirstNode" presStyleLbl="bgShp" presStyleIdx="0" presStyleCnt="1"/>
      <dgm:spPr/>
    </dgm:pt>
    <dgm:pt modelId="{06842FB0-B9C6-4DCD-9565-C367F7E78AF3}" type="pres">
      <dgm:prSet presAssocID="{1D7B70BA-26B1-49BB-B7E0-72A78E27A475}" presName="nodeFollowingNodes" presStyleLbl="node1" presStyleIdx="1" presStyleCnt="6">
        <dgm:presLayoutVars>
          <dgm:bulletEnabled val="1"/>
        </dgm:presLayoutVars>
      </dgm:prSet>
      <dgm:spPr/>
    </dgm:pt>
    <dgm:pt modelId="{C05EA395-4822-49DB-B1B4-B531DEEFEB7A}" type="pres">
      <dgm:prSet presAssocID="{B08BCCBC-4BFD-4FB8-AAA0-72D6CAE0311D}" presName="nodeFollowingNodes" presStyleLbl="node1" presStyleIdx="2" presStyleCnt="6">
        <dgm:presLayoutVars>
          <dgm:bulletEnabled val="1"/>
        </dgm:presLayoutVars>
      </dgm:prSet>
      <dgm:spPr/>
    </dgm:pt>
    <dgm:pt modelId="{BE87BF2A-82E8-4052-9655-F46D54756F82}" type="pres">
      <dgm:prSet presAssocID="{0285F92C-4AE0-47E0-B44F-BB1F750A03EE}" presName="nodeFollowingNodes" presStyleLbl="node1" presStyleIdx="3" presStyleCnt="6">
        <dgm:presLayoutVars>
          <dgm:bulletEnabled val="1"/>
        </dgm:presLayoutVars>
      </dgm:prSet>
      <dgm:spPr/>
    </dgm:pt>
    <dgm:pt modelId="{F977A238-4AFB-4E5D-8280-050AF4FF5D7B}" type="pres">
      <dgm:prSet presAssocID="{FE3DC468-7374-413C-8AD9-7366CF0595CF}" presName="nodeFollowingNodes" presStyleLbl="node1" presStyleIdx="4" presStyleCnt="6">
        <dgm:presLayoutVars>
          <dgm:bulletEnabled val="1"/>
        </dgm:presLayoutVars>
      </dgm:prSet>
      <dgm:spPr/>
    </dgm:pt>
    <dgm:pt modelId="{C41DCC52-8B95-4CC0-AF13-725EDE7CF1F7}" type="pres">
      <dgm:prSet presAssocID="{D1ACD9AA-0A87-4E6E-90CA-EAE46150E7B9}" presName="nodeFollowingNodes" presStyleLbl="node1" presStyleIdx="5" presStyleCnt="6">
        <dgm:presLayoutVars>
          <dgm:bulletEnabled val="1"/>
        </dgm:presLayoutVars>
      </dgm:prSet>
      <dgm:spPr/>
    </dgm:pt>
  </dgm:ptLst>
  <dgm:cxnLst>
    <dgm:cxn modelId="{A1CC0DC6-2892-4773-9406-8B1C31F61506}" type="presOf" srcId="{FE3DC468-7374-413C-8AD9-7366CF0595CF}" destId="{F977A238-4AFB-4E5D-8280-050AF4FF5D7B}" srcOrd="0" destOrd="0" presId="urn:microsoft.com/office/officeart/2005/8/layout/cycle3"/>
    <dgm:cxn modelId="{D92CBFB8-DA4C-40E6-88E6-95FBC94F5494}" type="presOf" srcId="{0285F92C-4AE0-47E0-B44F-BB1F750A03EE}" destId="{BE87BF2A-82E8-4052-9655-F46D54756F82}" srcOrd="0" destOrd="0" presId="urn:microsoft.com/office/officeart/2005/8/layout/cycle3"/>
    <dgm:cxn modelId="{48585D27-B819-4DBA-9D17-884710A38431}" type="presOf" srcId="{1D7B70BA-26B1-49BB-B7E0-72A78E27A475}" destId="{06842FB0-B9C6-4DCD-9565-C367F7E78AF3}" srcOrd="0" destOrd="0" presId="urn:microsoft.com/office/officeart/2005/8/layout/cycle3"/>
    <dgm:cxn modelId="{FC270DE3-6BA3-43D3-A678-7ABA08413643}" srcId="{9195F190-8DCB-4809-BEFE-DED6E3E05919}" destId="{2A97725D-FBFA-4B4F-AB85-B63B529B0876}" srcOrd="0" destOrd="0" parTransId="{DB7B91D5-46BD-4656-8132-D0CDC383B320}" sibTransId="{179A277B-EF75-426F-B0AA-D51AE80A06B7}"/>
    <dgm:cxn modelId="{5E55FDA4-622E-4EA5-8482-8C9FAB2D9837}" srcId="{9195F190-8DCB-4809-BEFE-DED6E3E05919}" destId="{0285F92C-4AE0-47E0-B44F-BB1F750A03EE}" srcOrd="3" destOrd="0" parTransId="{4D4C5E8A-AA3E-49F6-9545-29A8A1C0A912}" sibTransId="{83A96EB2-146C-479B-AAE2-5CB742C054A9}"/>
    <dgm:cxn modelId="{93D41381-ACC8-4AB8-83CE-D9AA2087FCB2}" type="presOf" srcId="{B08BCCBC-4BFD-4FB8-AAA0-72D6CAE0311D}" destId="{C05EA395-4822-49DB-B1B4-B531DEEFEB7A}" srcOrd="0" destOrd="0" presId="urn:microsoft.com/office/officeart/2005/8/layout/cycle3"/>
    <dgm:cxn modelId="{4563463D-336E-4C65-8DC6-19B0D31D01DC}" type="presOf" srcId="{2A97725D-FBFA-4B4F-AB85-B63B529B0876}" destId="{0B9B4222-C442-4ECC-8A28-6DDDACE92454}" srcOrd="0" destOrd="0" presId="urn:microsoft.com/office/officeart/2005/8/layout/cycle3"/>
    <dgm:cxn modelId="{2C6FE78C-5127-4AAC-AE18-5469E8BF6342}" srcId="{9195F190-8DCB-4809-BEFE-DED6E3E05919}" destId="{B08BCCBC-4BFD-4FB8-AAA0-72D6CAE0311D}" srcOrd="2" destOrd="0" parTransId="{3D093C60-2B31-47A8-A73F-8997CCF335AD}" sibTransId="{3961321A-8E5F-4BCA-A54D-11E9619F14B7}"/>
    <dgm:cxn modelId="{2EB03FFA-F9E4-48FF-95FB-467CCA55E797}" type="presOf" srcId="{D1ACD9AA-0A87-4E6E-90CA-EAE46150E7B9}" destId="{C41DCC52-8B95-4CC0-AF13-725EDE7CF1F7}" srcOrd="0" destOrd="0" presId="urn:microsoft.com/office/officeart/2005/8/layout/cycle3"/>
    <dgm:cxn modelId="{B927B804-9ECB-494B-9941-EC77C2E45A3F}" srcId="{9195F190-8DCB-4809-BEFE-DED6E3E05919}" destId="{1D7B70BA-26B1-49BB-B7E0-72A78E27A475}" srcOrd="1" destOrd="0" parTransId="{03DBC292-EC78-429B-A968-9B8335AD0D61}" sibTransId="{24FD997B-73AE-4D5F-8359-F967A97E9D42}"/>
    <dgm:cxn modelId="{6870C376-8B44-4039-94FE-A622F7295D38}" srcId="{9195F190-8DCB-4809-BEFE-DED6E3E05919}" destId="{FE3DC468-7374-413C-8AD9-7366CF0595CF}" srcOrd="4" destOrd="0" parTransId="{FE0D933E-63B6-40CC-A407-50F94DD59A6E}" sibTransId="{5972C269-B776-4DB7-9C01-9CE82B6F2640}"/>
    <dgm:cxn modelId="{705159E1-3C51-4DE1-9B49-4A08EBF7C10F}" type="presOf" srcId="{179A277B-EF75-426F-B0AA-D51AE80A06B7}" destId="{D9D30040-F822-4BF1-A651-A4D8C8ED00EB}" srcOrd="0" destOrd="0" presId="urn:microsoft.com/office/officeart/2005/8/layout/cycle3"/>
    <dgm:cxn modelId="{FA2BCA4C-0664-4452-BCBB-C573C0ACF0D1}" type="presOf" srcId="{9195F190-8DCB-4809-BEFE-DED6E3E05919}" destId="{D8F5324E-7651-40D6-85CE-FF58BA0A1AE1}" srcOrd="0" destOrd="0" presId="urn:microsoft.com/office/officeart/2005/8/layout/cycle3"/>
    <dgm:cxn modelId="{3E46509E-BB9F-431D-BE6C-FED123FFDF20}" srcId="{9195F190-8DCB-4809-BEFE-DED6E3E05919}" destId="{D1ACD9AA-0A87-4E6E-90CA-EAE46150E7B9}" srcOrd="5" destOrd="0" parTransId="{8A425F56-4DEC-48DA-908F-8260A8D3E912}" sibTransId="{FFED9006-52B7-41CC-BA8F-9852F88F9706}"/>
    <dgm:cxn modelId="{FDDBC1DC-4244-4908-8BDA-68B365290B5E}" type="presParOf" srcId="{D8F5324E-7651-40D6-85CE-FF58BA0A1AE1}" destId="{25215434-F5D2-4541-B06F-1F683778383E}" srcOrd="0" destOrd="0" presId="urn:microsoft.com/office/officeart/2005/8/layout/cycle3"/>
    <dgm:cxn modelId="{D935D5D5-0080-4815-A3B7-9459BF007D5B}" type="presParOf" srcId="{25215434-F5D2-4541-B06F-1F683778383E}" destId="{0B9B4222-C442-4ECC-8A28-6DDDACE92454}" srcOrd="0" destOrd="0" presId="urn:microsoft.com/office/officeart/2005/8/layout/cycle3"/>
    <dgm:cxn modelId="{9BFB14B8-1A3A-48F7-B36D-175FB189B25A}" type="presParOf" srcId="{25215434-F5D2-4541-B06F-1F683778383E}" destId="{D9D30040-F822-4BF1-A651-A4D8C8ED00EB}" srcOrd="1" destOrd="0" presId="urn:microsoft.com/office/officeart/2005/8/layout/cycle3"/>
    <dgm:cxn modelId="{D926E32C-EDFB-475F-A917-B697CBF16B7B}" type="presParOf" srcId="{25215434-F5D2-4541-B06F-1F683778383E}" destId="{06842FB0-B9C6-4DCD-9565-C367F7E78AF3}" srcOrd="2" destOrd="0" presId="urn:microsoft.com/office/officeart/2005/8/layout/cycle3"/>
    <dgm:cxn modelId="{E9A531E0-8255-49A6-A12D-74712C32AFDD}" type="presParOf" srcId="{25215434-F5D2-4541-B06F-1F683778383E}" destId="{C05EA395-4822-49DB-B1B4-B531DEEFEB7A}" srcOrd="3" destOrd="0" presId="urn:microsoft.com/office/officeart/2005/8/layout/cycle3"/>
    <dgm:cxn modelId="{194DDFFD-2536-4C0E-88F5-39AD978F179B}" type="presParOf" srcId="{25215434-F5D2-4541-B06F-1F683778383E}" destId="{BE87BF2A-82E8-4052-9655-F46D54756F82}" srcOrd="4" destOrd="0" presId="urn:microsoft.com/office/officeart/2005/8/layout/cycle3"/>
    <dgm:cxn modelId="{5B874788-558F-4866-8159-C91BA110BB1D}" type="presParOf" srcId="{25215434-F5D2-4541-B06F-1F683778383E}" destId="{F977A238-4AFB-4E5D-8280-050AF4FF5D7B}" srcOrd="5" destOrd="0" presId="urn:microsoft.com/office/officeart/2005/8/layout/cycle3"/>
    <dgm:cxn modelId="{109CA58F-34D5-4272-AABA-4A9E1731BC67}" type="presParOf" srcId="{25215434-F5D2-4541-B06F-1F683778383E}" destId="{C41DCC52-8B95-4CC0-AF13-725EDE7CF1F7}" srcOrd="6"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9195F190-8DCB-4809-BEFE-DED6E3E05919}" type="doc">
      <dgm:prSet loTypeId="urn:microsoft.com/office/officeart/2005/8/layout/cycle3" loCatId="cycle" qsTypeId="urn:microsoft.com/office/officeart/2005/8/quickstyle/simple1" qsCatId="simple" csTypeId="urn:microsoft.com/office/officeart/2005/8/colors/accent3_1" csCatId="accent3" phldr="1"/>
      <dgm:spPr/>
      <dgm:t>
        <a:bodyPr/>
        <a:lstStyle/>
        <a:p>
          <a:endParaRPr lang="en-US"/>
        </a:p>
      </dgm:t>
    </dgm:pt>
    <dgm:pt modelId="{2A97725D-FBFA-4B4F-AB85-B63B529B0876}">
      <dgm:prSet phldrT="[Text]" custT="1"/>
      <dgm:spPr/>
      <dgm:t>
        <a:bodyPr/>
        <a:lstStyle/>
        <a:p>
          <a:r>
            <a:rPr lang="en-US" sz="2000" dirty="0"/>
            <a:t>Task design</a:t>
          </a:r>
        </a:p>
      </dgm:t>
    </dgm:pt>
    <dgm:pt modelId="{DB7B91D5-46BD-4656-8132-D0CDC383B320}" type="parTrans" cxnId="{FC270DE3-6BA3-43D3-A678-7ABA08413643}">
      <dgm:prSet/>
      <dgm:spPr/>
      <dgm:t>
        <a:bodyPr/>
        <a:lstStyle/>
        <a:p>
          <a:endParaRPr lang="en-US" sz="2000"/>
        </a:p>
      </dgm:t>
    </dgm:pt>
    <dgm:pt modelId="{179A277B-EF75-426F-B0AA-D51AE80A06B7}" type="sibTrans" cxnId="{FC270DE3-6BA3-43D3-A678-7ABA08413643}">
      <dgm:prSet/>
      <dgm:spPr/>
      <dgm:t>
        <a:bodyPr/>
        <a:lstStyle/>
        <a:p>
          <a:endParaRPr lang="en-US" sz="2000"/>
        </a:p>
      </dgm:t>
    </dgm:pt>
    <dgm:pt modelId="{B08BCCBC-4BFD-4FB8-AAA0-72D6CAE0311D}">
      <dgm:prSet phldrT="[Text]" custT="1"/>
      <dgm:spPr/>
      <dgm:t>
        <a:bodyPr/>
        <a:lstStyle/>
        <a:p>
          <a:r>
            <a:rPr lang="en-US" sz="2000" dirty="0"/>
            <a:t>Incentive design</a:t>
          </a:r>
        </a:p>
      </dgm:t>
    </dgm:pt>
    <dgm:pt modelId="{3D093C60-2B31-47A8-A73F-8997CCF335AD}" type="parTrans" cxnId="{2C6FE78C-5127-4AAC-AE18-5469E8BF6342}">
      <dgm:prSet/>
      <dgm:spPr/>
      <dgm:t>
        <a:bodyPr/>
        <a:lstStyle/>
        <a:p>
          <a:endParaRPr lang="en-US" sz="2000"/>
        </a:p>
      </dgm:t>
    </dgm:pt>
    <dgm:pt modelId="{3961321A-8E5F-4BCA-A54D-11E9619F14B7}" type="sibTrans" cxnId="{2C6FE78C-5127-4AAC-AE18-5469E8BF6342}">
      <dgm:prSet/>
      <dgm:spPr/>
      <dgm:t>
        <a:bodyPr/>
        <a:lstStyle/>
        <a:p>
          <a:endParaRPr lang="en-US" sz="2000"/>
        </a:p>
      </dgm:t>
    </dgm:pt>
    <dgm:pt modelId="{0285F92C-4AE0-47E0-B44F-BB1F750A03EE}">
      <dgm:prSet phldrT="[Text]" custT="1"/>
      <dgm:spPr/>
      <dgm:t>
        <a:bodyPr/>
        <a:lstStyle/>
        <a:p>
          <a:r>
            <a:rPr lang="en-US" sz="2000" dirty="0"/>
            <a:t>Worker training</a:t>
          </a:r>
        </a:p>
      </dgm:t>
    </dgm:pt>
    <dgm:pt modelId="{4D4C5E8A-AA3E-49F6-9545-29A8A1C0A912}" type="parTrans" cxnId="{5E55FDA4-622E-4EA5-8482-8C9FAB2D9837}">
      <dgm:prSet/>
      <dgm:spPr/>
      <dgm:t>
        <a:bodyPr/>
        <a:lstStyle/>
        <a:p>
          <a:endParaRPr lang="en-US" sz="2000"/>
        </a:p>
      </dgm:t>
    </dgm:pt>
    <dgm:pt modelId="{83A96EB2-146C-479B-AAE2-5CB742C054A9}" type="sibTrans" cxnId="{5E55FDA4-622E-4EA5-8482-8C9FAB2D9837}">
      <dgm:prSet/>
      <dgm:spPr/>
      <dgm:t>
        <a:bodyPr/>
        <a:lstStyle/>
        <a:p>
          <a:endParaRPr lang="en-US" sz="2000"/>
        </a:p>
      </dgm:t>
    </dgm:pt>
    <dgm:pt modelId="{1D7B70BA-26B1-49BB-B7E0-72A78E27A475}">
      <dgm:prSet phldrT="[Text]" custT="1"/>
      <dgm:spPr>
        <a:solidFill>
          <a:schemeClr val="bg1">
            <a:lumMod val="85000"/>
          </a:schemeClr>
        </a:solidFill>
      </dgm:spPr>
      <dgm:t>
        <a:bodyPr/>
        <a:lstStyle/>
        <a:p>
          <a:r>
            <a:rPr lang="en-US" sz="2000" dirty="0"/>
            <a:t>Models of worker bias</a:t>
          </a:r>
        </a:p>
      </dgm:t>
    </dgm:pt>
    <dgm:pt modelId="{03DBC292-EC78-429B-A968-9B8335AD0D61}" type="parTrans" cxnId="{B927B804-9ECB-494B-9941-EC77C2E45A3F}">
      <dgm:prSet/>
      <dgm:spPr/>
      <dgm:t>
        <a:bodyPr/>
        <a:lstStyle/>
        <a:p>
          <a:endParaRPr lang="en-US" sz="2000"/>
        </a:p>
      </dgm:t>
    </dgm:pt>
    <dgm:pt modelId="{24FD997B-73AE-4D5F-8359-F967A97E9D42}" type="sibTrans" cxnId="{B927B804-9ECB-494B-9941-EC77C2E45A3F}">
      <dgm:prSet/>
      <dgm:spPr/>
      <dgm:t>
        <a:bodyPr/>
        <a:lstStyle/>
        <a:p>
          <a:endParaRPr lang="en-US" sz="2000"/>
        </a:p>
      </dgm:t>
    </dgm:pt>
    <dgm:pt modelId="{FE3DC468-7374-413C-8AD9-7366CF0595CF}">
      <dgm:prSet phldrT="[Text]" custT="1"/>
      <dgm:spPr/>
      <dgm:t>
        <a:bodyPr/>
        <a:lstStyle/>
        <a:p>
          <a:r>
            <a:rPr lang="en-US" sz="2000" dirty="0"/>
            <a:t>Privacy and security</a:t>
          </a:r>
        </a:p>
      </dgm:t>
    </dgm:pt>
    <dgm:pt modelId="{FE0D933E-63B6-40CC-A407-50F94DD59A6E}" type="parTrans" cxnId="{6870C376-8B44-4039-94FE-A622F7295D38}">
      <dgm:prSet/>
      <dgm:spPr/>
      <dgm:t>
        <a:bodyPr/>
        <a:lstStyle/>
        <a:p>
          <a:endParaRPr lang="en-US" sz="2000"/>
        </a:p>
      </dgm:t>
    </dgm:pt>
    <dgm:pt modelId="{5972C269-B776-4DB7-9C01-9CE82B6F2640}" type="sibTrans" cxnId="{6870C376-8B44-4039-94FE-A622F7295D38}">
      <dgm:prSet/>
      <dgm:spPr/>
      <dgm:t>
        <a:bodyPr/>
        <a:lstStyle/>
        <a:p>
          <a:endParaRPr lang="en-US" sz="2000"/>
        </a:p>
      </dgm:t>
    </dgm:pt>
    <dgm:pt modelId="{D1ACD9AA-0A87-4E6E-90CA-EAE46150E7B9}">
      <dgm:prSet phldrT="[Text]" custT="1"/>
      <dgm:spPr>
        <a:noFill/>
      </dgm:spPr>
      <dgm:t>
        <a:bodyPr/>
        <a:lstStyle/>
        <a:p>
          <a:r>
            <a:rPr lang="en-US" sz="2000" dirty="0"/>
            <a:t>Improving engagement</a:t>
          </a:r>
        </a:p>
      </dgm:t>
    </dgm:pt>
    <dgm:pt modelId="{8A425F56-4DEC-48DA-908F-8260A8D3E912}" type="parTrans" cxnId="{3E46509E-BB9F-431D-BE6C-FED123FFDF20}">
      <dgm:prSet/>
      <dgm:spPr/>
      <dgm:t>
        <a:bodyPr/>
        <a:lstStyle/>
        <a:p>
          <a:endParaRPr lang="en-US" sz="2000"/>
        </a:p>
      </dgm:t>
    </dgm:pt>
    <dgm:pt modelId="{FFED9006-52B7-41CC-BA8F-9852F88F9706}" type="sibTrans" cxnId="{3E46509E-BB9F-431D-BE6C-FED123FFDF20}">
      <dgm:prSet/>
      <dgm:spPr/>
      <dgm:t>
        <a:bodyPr/>
        <a:lstStyle/>
        <a:p>
          <a:endParaRPr lang="en-US" sz="2000"/>
        </a:p>
      </dgm:t>
    </dgm:pt>
    <dgm:pt modelId="{D8F5324E-7651-40D6-85CE-FF58BA0A1AE1}" type="pres">
      <dgm:prSet presAssocID="{9195F190-8DCB-4809-BEFE-DED6E3E05919}" presName="Name0" presStyleCnt="0">
        <dgm:presLayoutVars>
          <dgm:dir/>
          <dgm:resizeHandles val="exact"/>
        </dgm:presLayoutVars>
      </dgm:prSet>
      <dgm:spPr/>
    </dgm:pt>
    <dgm:pt modelId="{25215434-F5D2-4541-B06F-1F683778383E}" type="pres">
      <dgm:prSet presAssocID="{9195F190-8DCB-4809-BEFE-DED6E3E05919}" presName="cycle" presStyleCnt="0"/>
      <dgm:spPr/>
    </dgm:pt>
    <dgm:pt modelId="{0B9B4222-C442-4ECC-8A28-6DDDACE92454}" type="pres">
      <dgm:prSet presAssocID="{2A97725D-FBFA-4B4F-AB85-B63B529B0876}" presName="nodeFirstNode" presStyleLbl="node1" presStyleIdx="0" presStyleCnt="6">
        <dgm:presLayoutVars>
          <dgm:bulletEnabled val="1"/>
        </dgm:presLayoutVars>
      </dgm:prSet>
      <dgm:spPr/>
    </dgm:pt>
    <dgm:pt modelId="{D9D30040-F822-4BF1-A651-A4D8C8ED00EB}" type="pres">
      <dgm:prSet presAssocID="{179A277B-EF75-426F-B0AA-D51AE80A06B7}" presName="sibTransFirstNode" presStyleLbl="bgShp" presStyleIdx="0" presStyleCnt="1"/>
      <dgm:spPr/>
    </dgm:pt>
    <dgm:pt modelId="{06842FB0-B9C6-4DCD-9565-C367F7E78AF3}" type="pres">
      <dgm:prSet presAssocID="{1D7B70BA-26B1-49BB-B7E0-72A78E27A475}" presName="nodeFollowingNodes" presStyleLbl="node1" presStyleIdx="1" presStyleCnt="6">
        <dgm:presLayoutVars>
          <dgm:bulletEnabled val="1"/>
        </dgm:presLayoutVars>
      </dgm:prSet>
      <dgm:spPr/>
    </dgm:pt>
    <dgm:pt modelId="{C05EA395-4822-49DB-B1B4-B531DEEFEB7A}" type="pres">
      <dgm:prSet presAssocID="{B08BCCBC-4BFD-4FB8-AAA0-72D6CAE0311D}" presName="nodeFollowingNodes" presStyleLbl="node1" presStyleIdx="2" presStyleCnt="6">
        <dgm:presLayoutVars>
          <dgm:bulletEnabled val="1"/>
        </dgm:presLayoutVars>
      </dgm:prSet>
      <dgm:spPr/>
    </dgm:pt>
    <dgm:pt modelId="{BE87BF2A-82E8-4052-9655-F46D54756F82}" type="pres">
      <dgm:prSet presAssocID="{0285F92C-4AE0-47E0-B44F-BB1F750A03EE}" presName="nodeFollowingNodes" presStyleLbl="node1" presStyleIdx="3" presStyleCnt="6">
        <dgm:presLayoutVars>
          <dgm:bulletEnabled val="1"/>
        </dgm:presLayoutVars>
      </dgm:prSet>
      <dgm:spPr/>
    </dgm:pt>
    <dgm:pt modelId="{F977A238-4AFB-4E5D-8280-050AF4FF5D7B}" type="pres">
      <dgm:prSet presAssocID="{FE3DC468-7374-413C-8AD9-7366CF0595CF}" presName="nodeFollowingNodes" presStyleLbl="node1" presStyleIdx="4" presStyleCnt="6">
        <dgm:presLayoutVars>
          <dgm:bulletEnabled val="1"/>
        </dgm:presLayoutVars>
      </dgm:prSet>
      <dgm:spPr/>
    </dgm:pt>
    <dgm:pt modelId="{C41DCC52-8B95-4CC0-AF13-725EDE7CF1F7}" type="pres">
      <dgm:prSet presAssocID="{D1ACD9AA-0A87-4E6E-90CA-EAE46150E7B9}" presName="nodeFollowingNodes" presStyleLbl="node1" presStyleIdx="5" presStyleCnt="6">
        <dgm:presLayoutVars>
          <dgm:bulletEnabled val="1"/>
        </dgm:presLayoutVars>
      </dgm:prSet>
      <dgm:spPr/>
    </dgm:pt>
  </dgm:ptLst>
  <dgm:cxnLst>
    <dgm:cxn modelId="{A1CC0DC6-2892-4773-9406-8B1C31F61506}" type="presOf" srcId="{FE3DC468-7374-413C-8AD9-7366CF0595CF}" destId="{F977A238-4AFB-4E5D-8280-050AF4FF5D7B}" srcOrd="0" destOrd="0" presId="urn:microsoft.com/office/officeart/2005/8/layout/cycle3"/>
    <dgm:cxn modelId="{D92CBFB8-DA4C-40E6-88E6-95FBC94F5494}" type="presOf" srcId="{0285F92C-4AE0-47E0-B44F-BB1F750A03EE}" destId="{BE87BF2A-82E8-4052-9655-F46D54756F82}" srcOrd="0" destOrd="0" presId="urn:microsoft.com/office/officeart/2005/8/layout/cycle3"/>
    <dgm:cxn modelId="{48585D27-B819-4DBA-9D17-884710A38431}" type="presOf" srcId="{1D7B70BA-26B1-49BB-B7E0-72A78E27A475}" destId="{06842FB0-B9C6-4DCD-9565-C367F7E78AF3}" srcOrd="0" destOrd="0" presId="urn:microsoft.com/office/officeart/2005/8/layout/cycle3"/>
    <dgm:cxn modelId="{FC270DE3-6BA3-43D3-A678-7ABA08413643}" srcId="{9195F190-8DCB-4809-BEFE-DED6E3E05919}" destId="{2A97725D-FBFA-4B4F-AB85-B63B529B0876}" srcOrd="0" destOrd="0" parTransId="{DB7B91D5-46BD-4656-8132-D0CDC383B320}" sibTransId="{179A277B-EF75-426F-B0AA-D51AE80A06B7}"/>
    <dgm:cxn modelId="{5E55FDA4-622E-4EA5-8482-8C9FAB2D9837}" srcId="{9195F190-8DCB-4809-BEFE-DED6E3E05919}" destId="{0285F92C-4AE0-47E0-B44F-BB1F750A03EE}" srcOrd="3" destOrd="0" parTransId="{4D4C5E8A-AA3E-49F6-9545-29A8A1C0A912}" sibTransId="{83A96EB2-146C-479B-AAE2-5CB742C054A9}"/>
    <dgm:cxn modelId="{93D41381-ACC8-4AB8-83CE-D9AA2087FCB2}" type="presOf" srcId="{B08BCCBC-4BFD-4FB8-AAA0-72D6CAE0311D}" destId="{C05EA395-4822-49DB-B1B4-B531DEEFEB7A}" srcOrd="0" destOrd="0" presId="urn:microsoft.com/office/officeart/2005/8/layout/cycle3"/>
    <dgm:cxn modelId="{4563463D-336E-4C65-8DC6-19B0D31D01DC}" type="presOf" srcId="{2A97725D-FBFA-4B4F-AB85-B63B529B0876}" destId="{0B9B4222-C442-4ECC-8A28-6DDDACE92454}" srcOrd="0" destOrd="0" presId="urn:microsoft.com/office/officeart/2005/8/layout/cycle3"/>
    <dgm:cxn modelId="{2C6FE78C-5127-4AAC-AE18-5469E8BF6342}" srcId="{9195F190-8DCB-4809-BEFE-DED6E3E05919}" destId="{B08BCCBC-4BFD-4FB8-AAA0-72D6CAE0311D}" srcOrd="2" destOrd="0" parTransId="{3D093C60-2B31-47A8-A73F-8997CCF335AD}" sibTransId="{3961321A-8E5F-4BCA-A54D-11E9619F14B7}"/>
    <dgm:cxn modelId="{2EB03FFA-F9E4-48FF-95FB-467CCA55E797}" type="presOf" srcId="{D1ACD9AA-0A87-4E6E-90CA-EAE46150E7B9}" destId="{C41DCC52-8B95-4CC0-AF13-725EDE7CF1F7}" srcOrd="0" destOrd="0" presId="urn:microsoft.com/office/officeart/2005/8/layout/cycle3"/>
    <dgm:cxn modelId="{B927B804-9ECB-494B-9941-EC77C2E45A3F}" srcId="{9195F190-8DCB-4809-BEFE-DED6E3E05919}" destId="{1D7B70BA-26B1-49BB-B7E0-72A78E27A475}" srcOrd="1" destOrd="0" parTransId="{03DBC292-EC78-429B-A968-9B8335AD0D61}" sibTransId="{24FD997B-73AE-4D5F-8359-F967A97E9D42}"/>
    <dgm:cxn modelId="{6870C376-8B44-4039-94FE-A622F7295D38}" srcId="{9195F190-8DCB-4809-BEFE-DED6E3E05919}" destId="{FE3DC468-7374-413C-8AD9-7366CF0595CF}" srcOrd="4" destOrd="0" parTransId="{FE0D933E-63B6-40CC-A407-50F94DD59A6E}" sibTransId="{5972C269-B776-4DB7-9C01-9CE82B6F2640}"/>
    <dgm:cxn modelId="{705159E1-3C51-4DE1-9B49-4A08EBF7C10F}" type="presOf" srcId="{179A277B-EF75-426F-B0AA-D51AE80A06B7}" destId="{D9D30040-F822-4BF1-A651-A4D8C8ED00EB}" srcOrd="0" destOrd="0" presId="urn:microsoft.com/office/officeart/2005/8/layout/cycle3"/>
    <dgm:cxn modelId="{FA2BCA4C-0664-4452-BCBB-C573C0ACF0D1}" type="presOf" srcId="{9195F190-8DCB-4809-BEFE-DED6E3E05919}" destId="{D8F5324E-7651-40D6-85CE-FF58BA0A1AE1}" srcOrd="0" destOrd="0" presId="urn:microsoft.com/office/officeart/2005/8/layout/cycle3"/>
    <dgm:cxn modelId="{3E46509E-BB9F-431D-BE6C-FED123FFDF20}" srcId="{9195F190-8DCB-4809-BEFE-DED6E3E05919}" destId="{D1ACD9AA-0A87-4E6E-90CA-EAE46150E7B9}" srcOrd="5" destOrd="0" parTransId="{8A425F56-4DEC-48DA-908F-8260A8D3E912}" sibTransId="{FFED9006-52B7-41CC-BA8F-9852F88F9706}"/>
    <dgm:cxn modelId="{FDDBC1DC-4244-4908-8BDA-68B365290B5E}" type="presParOf" srcId="{D8F5324E-7651-40D6-85CE-FF58BA0A1AE1}" destId="{25215434-F5D2-4541-B06F-1F683778383E}" srcOrd="0" destOrd="0" presId="urn:microsoft.com/office/officeart/2005/8/layout/cycle3"/>
    <dgm:cxn modelId="{D935D5D5-0080-4815-A3B7-9459BF007D5B}" type="presParOf" srcId="{25215434-F5D2-4541-B06F-1F683778383E}" destId="{0B9B4222-C442-4ECC-8A28-6DDDACE92454}" srcOrd="0" destOrd="0" presId="urn:microsoft.com/office/officeart/2005/8/layout/cycle3"/>
    <dgm:cxn modelId="{9BFB14B8-1A3A-48F7-B36D-175FB189B25A}" type="presParOf" srcId="{25215434-F5D2-4541-B06F-1F683778383E}" destId="{D9D30040-F822-4BF1-A651-A4D8C8ED00EB}" srcOrd="1" destOrd="0" presId="urn:microsoft.com/office/officeart/2005/8/layout/cycle3"/>
    <dgm:cxn modelId="{D926E32C-EDFB-475F-A917-B697CBF16B7B}" type="presParOf" srcId="{25215434-F5D2-4541-B06F-1F683778383E}" destId="{06842FB0-B9C6-4DCD-9565-C367F7E78AF3}" srcOrd="2" destOrd="0" presId="urn:microsoft.com/office/officeart/2005/8/layout/cycle3"/>
    <dgm:cxn modelId="{E9A531E0-8255-49A6-A12D-74712C32AFDD}" type="presParOf" srcId="{25215434-F5D2-4541-B06F-1F683778383E}" destId="{C05EA395-4822-49DB-B1B4-B531DEEFEB7A}" srcOrd="3" destOrd="0" presId="urn:microsoft.com/office/officeart/2005/8/layout/cycle3"/>
    <dgm:cxn modelId="{194DDFFD-2536-4C0E-88F5-39AD978F179B}" type="presParOf" srcId="{25215434-F5D2-4541-B06F-1F683778383E}" destId="{BE87BF2A-82E8-4052-9655-F46D54756F82}" srcOrd="4" destOrd="0" presId="urn:microsoft.com/office/officeart/2005/8/layout/cycle3"/>
    <dgm:cxn modelId="{5B874788-558F-4866-8159-C91BA110BB1D}" type="presParOf" srcId="{25215434-F5D2-4541-B06F-1F683778383E}" destId="{F977A238-4AFB-4E5D-8280-050AF4FF5D7B}" srcOrd="5" destOrd="0" presId="urn:microsoft.com/office/officeart/2005/8/layout/cycle3"/>
    <dgm:cxn modelId="{109CA58F-34D5-4272-AABA-4A9E1731BC67}" type="presParOf" srcId="{25215434-F5D2-4541-B06F-1F683778383E}" destId="{C41DCC52-8B95-4CC0-AF13-725EDE7CF1F7}" srcOrd="6"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9F39B441-4FD0-45E7-A53E-BC7B6489256C}" type="doc">
      <dgm:prSet loTypeId="urn:microsoft.com/office/officeart/2005/8/layout/venn1" loCatId="relationship" qsTypeId="urn:microsoft.com/office/officeart/2005/8/quickstyle/3d2" qsCatId="3D" csTypeId="urn:microsoft.com/office/officeart/2005/8/colors/accent3_3" csCatId="accent3" phldr="1"/>
      <dgm:spPr/>
    </dgm:pt>
    <dgm:pt modelId="{83DA7CE0-7AAA-4E4A-851F-E1BDFAA9FF97}">
      <dgm:prSet phldrT="[Text]" custT="1"/>
      <dgm:spPr/>
      <dgm:t>
        <a:bodyPr/>
        <a:lstStyle/>
        <a:p>
          <a:r>
            <a:rPr lang="en-US" sz="2000" b="0" dirty="0"/>
            <a:t>Models of humans</a:t>
          </a:r>
        </a:p>
      </dgm:t>
    </dgm:pt>
    <dgm:pt modelId="{D0B53FFA-2FDC-4C49-B3B1-F5C8BA3A0652}" type="parTrans" cxnId="{6E08B212-DE86-4251-9664-A86F913466ED}">
      <dgm:prSet/>
      <dgm:spPr/>
      <dgm:t>
        <a:bodyPr/>
        <a:lstStyle/>
        <a:p>
          <a:endParaRPr lang="en-US"/>
        </a:p>
      </dgm:t>
    </dgm:pt>
    <dgm:pt modelId="{8D8D610A-87DF-4410-AF7D-D91646FB0178}" type="sibTrans" cxnId="{6E08B212-DE86-4251-9664-A86F913466ED}">
      <dgm:prSet/>
      <dgm:spPr/>
      <dgm:t>
        <a:bodyPr/>
        <a:lstStyle/>
        <a:p>
          <a:endParaRPr lang="en-US"/>
        </a:p>
      </dgm:t>
    </dgm:pt>
    <dgm:pt modelId="{581FC1A8-6661-4875-8456-F78C01342518}">
      <dgm:prSet phldrT="[Text]" custT="1"/>
      <dgm:spPr/>
      <dgm:t>
        <a:bodyPr/>
        <a:lstStyle/>
        <a:p>
          <a:endParaRPr lang="en-US" sz="1200" b="1" dirty="0"/>
        </a:p>
      </dgm:t>
    </dgm:pt>
    <dgm:pt modelId="{5770AA80-74F9-41E7-B493-327B12322664}" type="parTrans" cxnId="{BAF78CDD-21A7-498B-AE94-954EB81E4478}">
      <dgm:prSet/>
      <dgm:spPr/>
      <dgm:t>
        <a:bodyPr/>
        <a:lstStyle/>
        <a:p>
          <a:endParaRPr lang="en-US"/>
        </a:p>
      </dgm:t>
    </dgm:pt>
    <dgm:pt modelId="{FEC2ABB7-CCF8-4BBA-805A-79DD614E946C}" type="sibTrans" cxnId="{BAF78CDD-21A7-498B-AE94-954EB81E4478}">
      <dgm:prSet/>
      <dgm:spPr/>
      <dgm:t>
        <a:bodyPr/>
        <a:lstStyle/>
        <a:p>
          <a:endParaRPr lang="en-US"/>
        </a:p>
      </dgm:t>
    </dgm:pt>
    <dgm:pt modelId="{9EF5A222-1CB4-48F8-B135-8BC82C3D465F}">
      <dgm:prSet phldrT="[Text]" custT="1"/>
      <dgm:spPr/>
      <dgm:t>
        <a:bodyPr/>
        <a:lstStyle/>
        <a:p>
          <a:endParaRPr lang="en-US" sz="1800" b="0" dirty="0"/>
        </a:p>
      </dgm:t>
    </dgm:pt>
    <dgm:pt modelId="{64530951-7FD7-4422-8A16-6B45DF53B38B}" type="parTrans" cxnId="{9F1CB91D-E3C0-4B84-B576-86BA7316074D}">
      <dgm:prSet/>
      <dgm:spPr/>
      <dgm:t>
        <a:bodyPr/>
        <a:lstStyle/>
        <a:p>
          <a:endParaRPr lang="en-US"/>
        </a:p>
      </dgm:t>
    </dgm:pt>
    <dgm:pt modelId="{DD513C7F-F2ED-46AD-A1C4-F995CE763D59}" type="sibTrans" cxnId="{9F1CB91D-E3C0-4B84-B576-86BA7316074D}">
      <dgm:prSet/>
      <dgm:spPr/>
      <dgm:t>
        <a:bodyPr/>
        <a:lstStyle/>
        <a:p>
          <a:endParaRPr lang="en-US"/>
        </a:p>
      </dgm:t>
    </dgm:pt>
    <dgm:pt modelId="{E318B9A9-FEC6-4CE2-BBB4-6F034A12CA82}" type="pres">
      <dgm:prSet presAssocID="{9F39B441-4FD0-45E7-A53E-BC7B6489256C}" presName="compositeShape" presStyleCnt="0">
        <dgm:presLayoutVars>
          <dgm:chMax val="7"/>
          <dgm:dir/>
          <dgm:resizeHandles val="exact"/>
        </dgm:presLayoutVars>
      </dgm:prSet>
      <dgm:spPr/>
    </dgm:pt>
    <dgm:pt modelId="{1E87DC87-A76B-4C39-AECC-326291477D0C}" type="pres">
      <dgm:prSet presAssocID="{83DA7CE0-7AAA-4E4A-851F-E1BDFAA9FF97}" presName="circ1" presStyleLbl="vennNode1" presStyleIdx="0" presStyleCnt="3"/>
      <dgm:spPr/>
    </dgm:pt>
    <dgm:pt modelId="{315968CD-568B-4C5B-9E28-1207677EE6A9}" type="pres">
      <dgm:prSet presAssocID="{83DA7CE0-7AAA-4E4A-851F-E1BDFAA9FF97}" presName="circ1Tx" presStyleLbl="revTx" presStyleIdx="0" presStyleCnt="0">
        <dgm:presLayoutVars>
          <dgm:chMax val="0"/>
          <dgm:chPref val="0"/>
          <dgm:bulletEnabled val="1"/>
        </dgm:presLayoutVars>
      </dgm:prSet>
      <dgm:spPr/>
    </dgm:pt>
    <dgm:pt modelId="{92B77308-23D0-4FA9-A41C-DEF19CA0B073}" type="pres">
      <dgm:prSet presAssocID="{581FC1A8-6661-4875-8456-F78C01342518}" presName="circ2" presStyleLbl="vennNode1" presStyleIdx="1" presStyleCnt="3"/>
      <dgm:spPr/>
    </dgm:pt>
    <dgm:pt modelId="{E8AECA4F-9AC9-4BAF-A0F9-080FF2A56674}" type="pres">
      <dgm:prSet presAssocID="{581FC1A8-6661-4875-8456-F78C01342518}" presName="circ2Tx" presStyleLbl="revTx" presStyleIdx="0" presStyleCnt="0">
        <dgm:presLayoutVars>
          <dgm:chMax val="0"/>
          <dgm:chPref val="0"/>
          <dgm:bulletEnabled val="1"/>
        </dgm:presLayoutVars>
      </dgm:prSet>
      <dgm:spPr/>
    </dgm:pt>
    <dgm:pt modelId="{01B59C0B-3272-4B78-AECD-68740705B70D}" type="pres">
      <dgm:prSet presAssocID="{9EF5A222-1CB4-48F8-B135-8BC82C3D465F}" presName="circ3" presStyleLbl="vennNode1" presStyleIdx="2" presStyleCnt="3"/>
      <dgm:spPr/>
    </dgm:pt>
    <dgm:pt modelId="{5C14F62B-CA98-464A-AD8B-31DCD098A47C}" type="pres">
      <dgm:prSet presAssocID="{9EF5A222-1CB4-48F8-B135-8BC82C3D465F}" presName="circ3Tx" presStyleLbl="revTx" presStyleIdx="0" presStyleCnt="0">
        <dgm:presLayoutVars>
          <dgm:chMax val="0"/>
          <dgm:chPref val="0"/>
          <dgm:bulletEnabled val="1"/>
        </dgm:presLayoutVars>
      </dgm:prSet>
      <dgm:spPr/>
    </dgm:pt>
  </dgm:ptLst>
  <dgm:cxnLst>
    <dgm:cxn modelId="{BAF78CDD-21A7-498B-AE94-954EB81E4478}" srcId="{9F39B441-4FD0-45E7-A53E-BC7B6489256C}" destId="{581FC1A8-6661-4875-8456-F78C01342518}" srcOrd="1" destOrd="0" parTransId="{5770AA80-74F9-41E7-B493-327B12322664}" sibTransId="{FEC2ABB7-CCF8-4BBA-805A-79DD614E946C}"/>
    <dgm:cxn modelId="{9F1CB91D-E3C0-4B84-B576-86BA7316074D}" srcId="{9F39B441-4FD0-45E7-A53E-BC7B6489256C}" destId="{9EF5A222-1CB4-48F8-B135-8BC82C3D465F}" srcOrd="2" destOrd="0" parTransId="{64530951-7FD7-4422-8A16-6B45DF53B38B}" sibTransId="{DD513C7F-F2ED-46AD-A1C4-F995CE763D59}"/>
    <dgm:cxn modelId="{B332D41B-755D-459B-91B7-7A4982C3E4E4}" type="presOf" srcId="{9EF5A222-1CB4-48F8-B135-8BC82C3D465F}" destId="{01B59C0B-3272-4B78-AECD-68740705B70D}" srcOrd="0" destOrd="0" presId="urn:microsoft.com/office/officeart/2005/8/layout/venn1"/>
    <dgm:cxn modelId="{52FD7A9C-3F4C-434B-A24C-317B849C5107}" type="presOf" srcId="{581FC1A8-6661-4875-8456-F78C01342518}" destId="{E8AECA4F-9AC9-4BAF-A0F9-080FF2A56674}" srcOrd="1" destOrd="0" presId="urn:microsoft.com/office/officeart/2005/8/layout/venn1"/>
    <dgm:cxn modelId="{7D4A67BE-A679-46ED-9AB8-A4744F1D8CBA}" type="presOf" srcId="{9F39B441-4FD0-45E7-A53E-BC7B6489256C}" destId="{E318B9A9-FEC6-4CE2-BBB4-6F034A12CA82}" srcOrd="0" destOrd="0" presId="urn:microsoft.com/office/officeart/2005/8/layout/venn1"/>
    <dgm:cxn modelId="{6E08B212-DE86-4251-9664-A86F913466ED}" srcId="{9F39B441-4FD0-45E7-A53E-BC7B6489256C}" destId="{83DA7CE0-7AAA-4E4A-851F-E1BDFAA9FF97}" srcOrd="0" destOrd="0" parTransId="{D0B53FFA-2FDC-4C49-B3B1-F5C8BA3A0652}" sibTransId="{8D8D610A-87DF-4410-AF7D-D91646FB0178}"/>
    <dgm:cxn modelId="{B714ABF0-7773-445A-89EA-8690086FE4BC}" type="presOf" srcId="{581FC1A8-6661-4875-8456-F78C01342518}" destId="{92B77308-23D0-4FA9-A41C-DEF19CA0B073}" srcOrd="0" destOrd="0" presId="urn:microsoft.com/office/officeart/2005/8/layout/venn1"/>
    <dgm:cxn modelId="{64E5D449-9B59-49F8-A080-1F2AFFBCF715}" type="presOf" srcId="{83DA7CE0-7AAA-4E4A-851F-E1BDFAA9FF97}" destId="{1E87DC87-A76B-4C39-AECC-326291477D0C}" srcOrd="0" destOrd="0" presId="urn:microsoft.com/office/officeart/2005/8/layout/venn1"/>
    <dgm:cxn modelId="{74DAB188-A48B-445A-9868-3B99E92B66F5}" type="presOf" srcId="{83DA7CE0-7AAA-4E4A-851F-E1BDFAA9FF97}" destId="{315968CD-568B-4C5B-9E28-1207677EE6A9}" srcOrd="1" destOrd="0" presId="urn:microsoft.com/office/officeart/2005/8/layout/venn1"/>
    <dgm:cxn modelId="{9F9A5B08-81E6-4D45-9434-80FED477C4A6}" type="presOf" srcId="{9EF5A222-1CB4-48F8-B135-8BC82C3D465F}" destId="{5C14F62B-CA98-464A-AD8B-31DCD098A47C}" srcOrd="1" destOrd="0" presId="urn:microsoft.com/office/officeart/2005/8/layout/venn1"/>
    <dgm:cxn modelId="{0B7EC680-FA2C-493C-A9E4-06F5464A1873}" type="presParOf" srcId="{E318B9A9-FEC6-4CE2-BBB4-6F034A12CA82}" destId="{1E87DC87-A76B-4C39-AECC-326291477D0C}" srcOrd="0" destOrd="0" presId="urn:microsoft.com/office/officeart/2005/8/layout/venn1"/>
    <dgm:cxn modelId="{EDDF1B81-660A-4DCB-968A-9465BDB6FC2A}" type="presParOf" srcId="{E318B9A9-FEC6-4CE2-BBB4-6F034A12CA82}" destId="{315968CD-568B-4C5B-9E28-1207677EE6A9}" srcOrd="1" destOrd="0" presId="urn:microsoft.com/office/officeart/2005/8/layout/venn1"/>
    <dgm:cxn modelId="{860E18A6-0FA7-4CD8-9756-58747A544673}" type="presParOf" srcId="{E318B9A9-FEC6-4CE2-BBB4-6F034A12CA82}" destId="{92B77308-23D0-4FA9-A41C-DEF19CA0B073}" srcOrd="2" destOrd="0" presId="urn:microsoft.com/office/officeart/2005/8/layout/venn1"/>
    <dgm:cxn modelId="{312E1375-FFB2-47EF-ACED-5B7315B7CB04}" type="presParOf" srcId="{E318B9A9-FEC6-4CE2-BBB4-6F034A12CA82}" destId="{E8AECA4F-9AC9-4BAF-A0F9-080FF2A56674}" srcOrd="3" destOrd="0" presId="urn:microsoft.com/office/officeart/2005/8/layout/venn1"/>
    <dgm:cxn modelId="{3D82064E-5BA6-46CE-9437-C2E4B91C50CF}" type="presParOf" srcId="{E318B9A9-FEC6-4CE2-BBB4-6F034A12CA82}" destId="{01B59C0B-3272-4B78-AECD-68740705B70D}" srcOrd="4" destOrd="0" presId="urn:microsoft.com/office/officeart/2005/8/layout/venn1"/>
    <dgm:cxn modelId="{50C3EB91-4CD3-459A-8BC4-6A1EE0CCB59C}" type="presParOf" srcId="{E318B9A9-FEC6-4CE2-BBB4-6F034A12CA82}" destId="{5C14F62B-CA98-464A-AD8B-31DCD098A47C}" srcOrd="5" destOrd="0" presId="urn:microsoft.com/office/officeart/2005/8/layout/ven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87DC87-A76B-4C39-AECC-326291477D0C}">
      <dsp:nvSpPr>
        <dsp:cNvPr id="0" name=""/>
        <dsp:cNvSpPr/>
      </dsp:nvSpPr>
      <dsp:spPr>
        <a:xfrm>
          <a:off x="1885155" y="59244"/>
          <a:ext cx="2843742" cy="2843742"/>
        </a:xfrm>
        <a:prstGeom prst="ellipse">
          <a:avLst/>
        </a:prstGeom>
        <a:solidFill>
          <a:schemeClr val="accent3">
            <a:shade val="80000"/>
            <a:alpha val="50000"/>
            <a:hueOff val="0"/>
            <a:satOff val="0"/>
            <a:lumOff val="0"/>
            <a:alphaOff val="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US" sz="2300" kern="1200" dirty="0"/>
            <a:t>Models of humans</a:t>
          </a:r>
        </a:p>
      </dsp:txBody>
      <dsp:txXfrm>
        <a:off x="2264321" y="556899"/>
        <a:ext cx="2085410" cy="1279683"/>
      </dsp:txXfrm>
    </dsp:sp>
    <dsp:sp modelId="{92B77308-23D0-4FA9-A41C-DEF19CA0B073}">
      <dsp:nvSpPr>
        <dsp:cNvPr id="0" name=""/>
        <dsp:cNvSpPr/>
      </dsp:nvSpPr>
      <dsp:spPr>
        <a:xfrm>
          <a:off x="2911272" y="1836583"/>
          <a:ext cx="2843742" cy="2843742"/>
        </a:xfrm>
        <a:prstGeom prst="ellipse">
          <a:avLst/>
        </a:prstGeom>
        <a:solidFill>
          <a:schemeClr val="accent3">
            <a:shade val="80000"/>
            <a:alpha val="50000"/>
            <a:hueOff val="395990"/>
            <a:satOff val="-26265"/>
            <a:lumOff val="18324"/>
            <a:alphaOff val="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US" sz="2300" kern="1200" dirty="0"/>
            <a:t>Optimization of access </a:t>
          </a:r>
        </a:p>
      </dsp:txBody>
      <dsp:txXfrm>
        <a:off x="3780984" y="2571216"/>
        <a:ext cx="1706245" cy="1564058"/>
      </dsp:txXfrm>
    </dsp:sp>
    <dsp:sp modelId="{01B59C0B-3272-4B78-AECD-68740705B70D}">
      <dsp:nvSpPr>
        <dsp:cNvPr id="0" name=""/>
        <dsp:cNvSpPr/>
      </dsp:nvSpPr>
      <dsp:spPr>
        <a:xfrm>
          <a:off x="859039" y="1836583"/>
          <a:ext cx="2843742" cy="2843742"/>
        </a:xfrm>
        <a:prstGeom prst="ellipse">
          <a:avLst/>
        </a:prstGeom>
        <a:solidFill>
          <a:schemeClr val="accent3">
            <a:shade val="80000"/>
            <a:alpha val="50000"/>
            <a:hueOff val="791981"/>
            <a:satOff val="-52530"/>
            <a:lumOff val="36647"/>
            <a:alphaOff val="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US" sz="2300" kern="1200" dirty="0"/>
            <a:t>Machine self-assessment </a:t>
          </a:r>
        </a:p>
      </dsp:txBody>
      <dsp:txXfrm>
        <a:off x="1126824" y="2571216"/>
        <a:ext cx="1706245" cy="15640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87DC87-A76B-4C39-AECC-326291477D0C}">
      <dsp:nvSpPr>
        <dsp:cNvPr id="0" name=""/>
        <dsp:cNvSpPr/>
      </dsp:nvSpPr>
      <dsp:spPr>
        <a:xfrm>
          <a:off x="890840" y="36813"/>
          <a:ext cx="1767065" cy="1767065"/>
        </a:xfrm>
        <a:prstGeom prst="ellipse">
          <a:avLst/>
        </a:prstGeom>
        <a:solidFill>
          <a:schemeClr val="accent3">
            <a:shade val="80000"/>
            <a:alpha val="50000"/>
            <a:hueOff val="0"/>
            <a:satOff val="0"/>
            <a:lumOff val="0"/>
            <a:alphaOff val="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dirty="0"/>
            <a:t>Models of humans</a:t>
          </a:r>
        </a:p>
      </dsp:txBody>
      <dsp:txXfrm>
        <a:off x="1126449" y="346050"/>
        <a:ext cx="1295847" cy="795179"/>
      </dsp:txXfrm>
    </dsp:sp>
    <dsp:sp modelId="{92B77308-23D0-4FA9-A41C-DEF19CA0B073}">
      <dsp:nvSpPr>
        <dsp:cNvPr id="0" name=""/>
        <dsp:cNvSpPr/>
      </dsp:nvSpPr>
      <dsp:spPr>
        <a:xfrm>
          <a:off x="1528456" y="1141229"/>
          <a:ext cx="1767065" cy="1767065"/>
        </a:xfrm>
        <a:prstGeom prst="ellipse">
          <a:avLst/>
        </a:prstGeom>
        <a:solidFill>
          <a:schemeClr val="accent3">
            <a:shade val="80000"/>
            <a:alpha val="50000"/>
            <a:hueOff val="395990"/>
            <a:satOff val="-26265"/>
            <a:lumOff val="18324"/>
            <a:alphaOff val="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dirty="0"/>
            <a:t>Optimization of access </a:t>
          </a:r>
        </a:p>
      </dsp:txBody>
      <dsp:txXfrm>
        <a:off x="2068883" y="1597721"/>
        <a:ext cx="1060239" cy="971885"/>
      </dsp:txXfrm>
    </dsp:sp>
    <dsp:sp modelId="{01B59C0B-3272-4B78-AECD-68740705B70D}">
      <dsp:nvSpPr>
        <dsp:cNvPr id="0" name=""/>
        <dsp:cNvSpPr/>
      </dsp:nvSpPr>
      <dsp:spPr>
        <a:xfrm>
          <a:off x="253224" y="1141229"/>
          <a:ext cx="1767065" cy="1767065"/>
        </a:xfrm>
        <a:prstGeom prst="ellipse">
          <a:avLst/>
        </a:prstGeom>
        <a:solidFill>
          <a:schemeClr val="accent3">
            <a:shade val="80000"/>
            <a:alpha val="50000"/>
            <a:hueOff val="791981"/>
            <a:satOff val="-52530"/>
            <a:lumOff val="36647"/>
            <a:alphaOff val="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dirty="0"/>
            <a:t>Machine self-assessment </a:t>
          </a:r>
        </a:p>
      </dsp:txBody>
      <dsp:txXfrm>
        <a:off x="419622" y="1597721"/>
        <a:ext cx="1060239" cy="9718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D30040-F822-4BF1-A651-A4D8C8ED00EB}">
      <dsp:nvSpPr>
        <dsp:cNvPr id="0" name=""/>
        <dsp:cNvSpPr/>
      </dsp:nvSpPr>
      <dsp:spPr>
        <a:xfrm>
          <a:off x="1096683" y="-3885"/>
          <a:ext cx="4618210" cy="4618210"/>
        </a:xfrm>
        <a:prstGeom prst="circularArrow">
          <a:avLst>
            <a:gd name="adj1" fmla="val 5274"/>
            <a:gd name="adj2" fmla="val 312630"/>
            <a:gd name="adj3" fmla="val 14251203"/>
            <a:gd name="adj4" fmla="val 17113530"/>
            <a:gd name="adj5" fmla="val 5477"/>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9B4222-C442-4ECC-8A28-6DDDACE92454}">
      <dsp:nvSpPr>
        <dsp:cNvPr id="0" name=""/>
        <dsp:cNvSpPr/>
      </dsp:nvSpPr>
      <dsp:spPr>
        <a:xfrm>
          <a:off x="2539374" y="2122"/>
          <a:ext cx="1732828" cy="866414"/>
        </a:xfrm>
        <a:prstGeom prst="roundRect">
          <a:avLst/>
        </a:prstGeom>
        <a:solidFill>
          <a:schemeClr val="lt1">
            <a:hueOff val="0"/>
            <a:satOff val="0"/>
            <a:lumOff val="0"/>
            <a:alphaOff val="0"/>
          </a:schemeClr>
        </a:solidFill>
        <a:ln w="1079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Task design</a:t>
          </a:r>
        </a:p>
      </dsp:txBody>
      <dsp:txXfrm>
        <a:off x="2581669" y="44417"/>
        <a:ext cx="1648238" cy="781824"/>
      </dsp:txXfrm>
    </dsp:sp>
    <dsp:sp modelId="{06842FB0-B9C6-4DCD-9565-C367F7E78AF3}">
      <dsp:nvSpPr>
        <dsp:cNvPr id="0" name=""/>
        <dsp:cNvSpPr/>
      </dsp:nvSpPr>
      <dsp:spPr>
        <a:xfrm>
          <a:off x="4161885" y="938879"/>
          <a:ext cx="1732828" cy="866414"/>
        </a:xfrm>
        <a:prstGeom prst="roundRect">
          <a:avLst/>
        </a:prstGeom>
        <a:solidFill>
          <a:schemeClr val="lt1">
            <a:hueOff val="0"/>
            <a:satOff val="0"/>
            <a:lumOff val="0"/>
            <a:alphaOff val="0"/>
          </a:schemeClr>
        </a:solidFill>
        <a:ln w="1079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Models of worker bias</a:t>
          </a:r>
        </a:p>
      </dsp:txBody>
      <dsp:txXfrm>
        <a:off x="4204180" y="981174"/>
        <a:ext cx="1648238" cy="781824"/>
      </dsp:txXfrm>
    </dsp:sp>
    <dsp:sp modelId="{C05EA395-4822-49DB-B1B4-B531DEEFEB7A}">
      <dsp:nvSpPr>
        <dsp:cNvPr id="0" name=""/>
        <dsp:cNvSpPr/>
      </dsp:nvSpPr>
      <dsp:spPr>
        <a:xfrm>
          <a:off x="4161885" y="2812392"/>
          <a:ext cx="1732828" cy="866414"/>
        </a:xfrm>
        <a:prstGeom prst="roundRect">
          <a:avLst/>
        </a:prstGeom>
        <a:solidFill>
          <a:schemeClr val="lt1">
            <a:hueOff val="0"/>
            <a:satOff val="0"/>
            <a:lumOff val="0"/>
            <a:alphaOff val="0"/>
          </a:schemeClr>
        </a:solidFill>
        <a:ln w="1079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Incentive design</a:t>
          </a:r>
        </a:p>
      </dsp:txBody>
      <dsp:txXfrm>
        <a:off x="4204180" y="2854687"/>
        <a:ext cx="1648238" cy="781824"/>
      </dsp:txXfrm>
    </dsp:sp>
    <dsp:sp modelId="{BE87BF2A-82E8-4052-9655-F46D54756F82}">
      <dsp:nvSpPr>
        <dsp:cNvPr id="0" name=""/>
        <dsp:cNvSpPr/>
      </dsp:nvSpPr>
      <dsp:spPr>
        <a:xfrm>
          <a:off x="2539374" y="3749149"/>
          <a:ext cx="1732828" cy="866414"/>
        </a:xfrm>
        <a:prstGeom prst="roundRect">
          <a:avLst/>
        </a:prstGeom>
        <a:solidFill>
          <a:schemeClr val="lt1">
            <a:hueOff val="0"/>
            <a:satOff val="0"/>
            <a:lumOff val="0"/>
            <a:alphaOff val="0"/>
          </a:schemeClr>
        </a:solidFill>
        <a:ln w="1079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Worker training</a:t>
          </a:r>
        </a:p>
      </dsp:txBody>
      <dsp:txXfrm>
        <a:off x="2581669" y="3791444"/>
        <a:ext cx="1648238" cy="781824"/>
      </dsp:txXfrm>
    </dsp:sp>
    <dsp:sp modelId="{F977A238-4AFB-4E5D-8280-050AF4FF5D7B}">
      <dsp:nvSpPr>
        <dsp:cNvPr id="0" name=""/>
        <dsp:cNvSpPr/>
      </dsp:nvSpPr>
      <dsp:spPr>
        <a:xfrm>
          <a:off x="916864" y="2812392"/>
          <a:ext cx="1732828" cy="866414"/>
        </a:xfrm>
        <a:prstGeom prst="roundRect">
          <a:avLst/>
        </a:prstGeom>
        <a:solidFill>
          <a:schemeClr val="lt1">
            <a:hueOff val="0"/>
            <a:satOff val="0"/>
            <a:lumOff val="0"/>
            <a:alphaOff val="0"/>
          </a:schemeClr>
        </a:solidFill>
        <a:ln w="1079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Privacy and security</a:t>
          </a:r>
        </a:p>
      </dsp:txBody>
      <dsp:txXfrm>
        <a:off x="959159" y="2854687"/>
        <a:ext cx="1648238" cy="781824"/>
      </dsp:txXfrm>
    </dsp:sp>
    <dsp:sp modelId="{C41DCC52-8B95-4CC0-AF13-725EDE7CF1F7}">
      <dsp:nvSpPr>
        <dsp:cNvPr id="0" name=""/>
        <dsp:cNvSpPr/>
      </dsp:nvSpPr>
      <dsp:spPr>
        <a:xfrm>
          <a:off x="916864" y="938879"/>
          <a:ext cx="1732828" cy="866414"/>
        </a:xfrm>
        <a:prstGeom prst="roundRect">
          <a:avLst/>
        </a:prstGeom>
        <a:solidFill>
          <a:schemeClr val="lt1">
            <a:hueOff val="0"/>
            <a:satOff val="0"/>
            <a:lumOff val="0"/>
            <a:alphaOff val="0"/>
          </a:schemeClr>
        </a:solidFill>
        <a:ln w="1079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Improving engagement</a:t>
          </a:r>
        </a:p>
      </dsp:txBody>
      <dsp:txXfrm>
        <a:off x="959159" y="981174"/>
        <a:ext cx="1648238" cy="7818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D30040-F822-4BF1-A651-A4D8C8ED00EB}">
      <dsp:nvSpPr>
        <dsp:cNvPr id="0" name=""/>
        <dsp:cNvSpPr/>
      </dsp:nvSpPr>
      <dsp:spPr>
        <a:xfrm>
          <a:off x="1096683" y="-3885"/>
          <a:ext cx="4618210" cy="4618210"/>
        </a:xfrm>
        <a:prstGeom prst="circularArrow">
          <a:avLst>
            <a:gd name="adj1" fmla="val 5274"/>
            <a:gd name="adj2" fmla="val 312630"/>
            <a:gd name="adj3" fmla="val 14251203"/>
            <a:gd name="adj4" fmla="val 17113530"/>
            <a:gd name="adj5" fmla="val 5477"/>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9B4222-C442-4ECC-8A28-6DDDACE92454}">
      <dsp:nvSpPr>
        <dsp:cNvPr id="0" name=""/>
        <dsp:cNvSpPr/>
      </dsp:nvSpPr>
      <dsp:spPr>
        <a:xfrm>
          <a:off x="2539374" y="2122"/>
          <a:ext cx="1732828" cy="866414"/>
        </a:xfrm>
        <a:prstGeom prst="roundRect">
          <a:avLst/>
        </a:prstGeom>
        <a:solidFill>
          <a:schemeClr val="lt1">
            <a:hueOff val="0"/>
            <a:satOff val="0"/>
            <a:lumOff val="0"/>
            <a:alphaOff val="0"/>
          </a:schemeClr>
        </a:solidFill>
        <a:ln w="1079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Task design</a:t>
          </a:r>
        </a:p>
      </dsp:txBody>
      <dsp:txXfrm>
        <a:off x="2581669" y="44417"/>
        <a:ext cx="1648238" cy="781824"/>
      </dsp:txXfrm>
    </dsp:sp>
    <dsp:sp modelId="{06842FB0-B9C6-4DCD-9565-C367F7E78AF3}">
      <dsp:nvSpPr>
        <dsp:cNvPr id="0" name=""/>
        <dsp:cNvSpPr/>
      </dsp:nvSpPr>
      <dsp:spPr>
        <a:xfrm>
          <a:off x="4161885" y="938879"/>
          <a:ext cx="1732828" cy="866414"/>
        </a:xfrm>
        <a:prstGeom prst="roundRect">
          <a:avLst/>
        </a:prstGeom>
        <a:solidFill>
          <a:schemeClr val="bg1">
            <a:lumMod val="85000"/>
          </a:schemeClr>
        </a:solidFill>
        <a:ln w="1079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Models of worker bias</a:t>
          </a:r>
        </a:p>
      </dsp:txBody>
      <dsp:txXfrm>
        <a:off x="4204180" y="981174"/>
        <a:ext cx="1648238" cy="781824"/>
      </dsp:txXfrm>
    </dsp:sp>
    <dsp:sp modelId="{C05EA395-4822-49DB-B1B4-B531DEEFEB7A}">
      <dsp:nvSpPr>
        <dsp:cNvPr id="0" name=""/>
        <dsp:cNvSpPr/>
      </dsp:nvSpPr>
      <dsp:spPr>
        <a:xfrm>
          <a:off x="4161885" y="2812392"/>
          <a:ext cx="1732828" cy="866414"/>
        </a:xfrm>
        <a:prstGeom prst="roundRect">
          <a:avLst/>
        </a:prstGeom>
        <a:solidFill>
          <a:schemeClr val="lt1">
            <a:hueOff val="0"/>
            <a:satOff val="0"/>
            <a:lumOff val="0"/>
            <a:alphaOff val="0"/>
          </a:schemeClr>
        </a:solidFill>
        <a:ln w="1079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Incentive design</a:t>
          </a:r>
        </a:p>
      </dsp:txBody>
      <dsp:txXfrm>
        <a:off x="4204180" y="2854687"/>
        <a:ext cx="1648238" cy="781824"/>
      </dsp:txXfrm>
    </dsp:sp>
    <dsp:sp modelId="{BE87BF2A-82E8-4052-9655-F46D54756F82}">
      <dsp:nvSpPr>
        <dsp:cNvPr id="0" name=""/>
        <dsp:cNvSpPr/>
      </dsp:nvSpPr>
      <dsp:spPr>
        <a:xfrm>
          <a:off x="2539374" y="3749149"/>
          <a:ext cx="1732828" cy="866414"/>
        </a:xfrm>
        <a:prstGeom prst="roundRect">
          <a:avLst/>
        </a:prstGeom>
        <a:solidFill>
          <a:schemeClr val="lt1">
            <a:hueOff val="0"/>
            <a:satOff val="0"/>
            <a:lumOff val="0"/>
            <a:alphaOff val="0"/>
          </a:schemeClr>
        </a:solidFill>
        <a:ln w="1079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Worker training</a:t>
          </a:r>
        </a:p>
      </dsp:txBody>
      <dsp:txXfrm>
        <a:off x="2581669" y="3791444"/>
        <a:ext cx="1648238" cy="781824"/>
      </dsp:txXfrm>
    </dsp:sp>
    <dsp:sp modelId="{F977A238-4AFB-4E5D-8280-050AF4FF5D7B}">
      <dsp:nvSpPr>
        <dsp:cNvPr id="0" name=""/>
        <dsp:cNvSpPr/>
      </dsp:nvSpPr>
      <dsp:spPr>
        <a:xfrm>
          <a:off x="916864" y="2812392"/>
          <a:ext cx="1732828" cy="866414"/>
        </a:xfrm>
        <a:prstGeom prst="roundRect">
          <a:avLst/>
        </a:prstGeom>
        <a:solidFill>
          <a:schemeClr val="lt1">
            <a:hueOff val="0"/>
            <a:satOff val="0"/>
            <a:lumOff val="0"/>
            <a:alphaOff val="0"/>
          </a:schemeClr>
        </a:solidFill>
        <a:ln w="1079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Privacy and security</a:t>
          </a:r>
        </a:p>
      </dsp:txBody>
      <dsp:txXfrm>
        <a:off x="959159" y="2854687"/>
        <a:ext cx="1648238" cy="781824"/>
      </dsp:txXfrm>
    </dsp:sp>
    <dsp:sp modelId="{C41DCC52-8B95-4CC0-AF13-725EDE7CF1F7}">
      <dsp:nvSpPr>
        <dsp:cNvPr id="0" name=""/>
        <dsp:cNvSpPr/>
      </dsp:nvSpPr>
      <dsp:spPr>
        <a:xfrm>
          <a:off x="916864" y="938879"/>
          <a:ext cx="1732828" cy="866414"/>
        </a:xfrm>
        <a:prstGeom prst="roundRect">
          <a:avLst/>
        </a:prstGeom>
        <a:noFill/>
        <a:ln w="10795"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Improving engagement</a:t>
          </a:r>
        </a:p>
      </dsp:txBody>
      <dsp:txXfrm>
        <a:off x="959159" y="981174"/>
        <a:ext cx="1648238" cy="7818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87DC87-A76B-4C39-AECC-326291477D0C}">
      <dsp:nvSpPr>
        <dsp:cNvPr id="0" name=""/>
        <dsp:cNvSpPr/>
      </dsp:nvSpPr>
      <dsp:spPr>
        <a:xfrm>
          <a:off x="1369896" y="37365"/>
          <a:ext cx="1793526" cy="1793526"/>
        </a:xfrm>
        <a:prstGeom prst="ellipse">
          <a:avLst/>
        </a:prstGeom>
        <a:solidFill>
          <a:schemeClr val="accent3">
            <a:shade val="80000"/>
            <a:alpha val="50000"/>
            <a:hueOff val="0"/>
            <a:satOff val="0"/>
            <a:lumOff val="0"/>
            <a:alphaOff val="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b="0" kern="1200" dirty="0"/>
            <a:t>Models of humans</a:t>
          </a:r>
        </a:p>
      </dsp:txBody>
      <dsp:txXfrm>
        <a:off x="1609033" y="351232"/>
        <a:ext cx="1315252" cy="807086"/>
      </dsp:txXfrm>
    </dsp:sp>
    <dsp:sp modelId="{92B77308-23D0-4FA9-A41C-DEF19CA0B073}">
      <dsp:nvSpPr>
        <dsp:cNvPr id="0" name=""/>
        <dsp:cNvSpPr/>
      </dsp:nvSpPr>
      <dsp:spPr>
        <a:xfrm>
          <a:off x="2017060" y="1158318"/>
          <a:ext cx="1793526" cy="1793526"/>
        </a:xfrm>
        <a:prstGeom prst="ellipse">
          <a:avLst/>
        </a:prstGeom>
        <a:solidFill>
          <a:schemeClr val="accent3">
            <a:shade val="80000"/>
            <a:alpha val="50000"/>
            <a:hueOff val="395990"/>
            <a:satOff val="-26265"/>
            <a:lumOff val="18324"/>
            <a:alphaOff val="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dirty="0"/>
        </a:p>
      </dsp:txBody>
      <dsp:txXfrm>
        <a:off x="2565580" y="1621646"/>
        <a:ext cx="1076115" cy="986439"/>
      </dsp:txXfrm>
    </dsp:sp>
    <dsp:sp modelId="{01B59C0B-3272-4B78-AECD-68740705B70D}">
      <dsp:nvSpPr>
        <dsp:cNvPr id="0" name=""/>
        <dsp:cNvSpPr/>
      </dsp:nvSpPr>
      <dsp:spPr>
        <a:xfrm>
          <a:off x="722732" y="1158318"/>
          <a:ext cx="1793526" cy="1793526"/>
        </a:xfrm>
        <a:prstGeom prst="ellipse">
          <a:avLst/>
        </a:prstGeom>
        <a:solidFill>
          <a:schemeClr val="accent3">
            <a:shade val="80000"/>
            <a:alpha val="50000"/>
            <a:hueOff val="791981"/>
            <a:satOff val="-52530"/>
            <a:lumOff val="36647"/>
            <a:alphaOff val="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b="0" kern="1200" dirty="0"/>
        </a:p>
      </dsp:txBody>
      <dsp:txXfrm>
        <a:off x="891622" y="1621646"/>
        <a:ext cx="1076115" cy="986439"/>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r>
              <a:rPr lang="en-US" dirty="0">
                <a:gradFill>
                  <a:gsLst>
                    <a:gs pos="0">
                      <a:prstClr val="black"/>
                    </a:gs>
                    <a:gs pos="100000">
                      <a:prstClr val="black"/>
                    </a:gs>
                  </a:gsLst>
                  <a:lin ang="5400000" scaled="0"/>
                </a:gradFill>
                <a:latin typeface="Segoe UI" pitchFamily="34" charset="0"/>
              </a:rPr>
              <a:t>MS Research Faculty Summit 2013</a:t>
            </a:r>
          </a:p>
        </p:txBody>
      </p:sp>
      <p:sp>
        <p:nvSpPr>
          <p:cNvPr id="7" name="Date Placeholder 6"/>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5B6A60E7-2D53-4E43-BBED-95418411E14A}" type="datetime8">
              <a:rPr lang="en-US" smtClean="0">
                <a:latin typeface="Segoe UI" pitchFamily="34" charset="0"/>
              </a:rPr>
              <a:t>8/12/2016 11:38 AM</a:t>
            </a:fld>
            <a:endParaRPr lang="en-US" dirty="0">
              <a:latin typeface="Segoe UI" pitchFamily="34" charset="0"/>
            </a:endParaRPr>
          </a:p>
        </p:txBody>
      </p:sp>
      <p:sp>
        <p:nvSpPr>
          <p:cNvPr id="8" name="Footer Placeholder 7"/>
          <p:cNvSpPr>
            <a:spLocks noGrp="1"/>
          </p:cNvSpPr>
          <p:nvPr>
            <p:ph type="ftr" sz="quarter" idx="2"/>
          </p:nvPr>
        </p:nvSpPr>
        <p:spPr>
          <a:xfrm>
            <a:off x="0" y="8829966"/>
            <a:ext cx="5923788" cy="337975"/>
          </a:xfrm>
          <a:prstGeom prst="rect">
            <a:avLst/>
          </a:prstGeom>
        </p:spPr>
        <p:txBody>
          <a:bodyPr vert="horz" lIns="93177" tIns="46589" rIns="93177" bIns="46589" rtlCol="0" anchor="b"/>
          <a:lstStyle>
            <a:lvl1pPr algn="l">
              <a:defRPr sz="1200"/>
            </a:lvl1pPr>
          </a:lstStyle>
          <a:p>
            <a:pPr marL="406034" defTabSz="931467"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912103" y="8829967"/>
            <a:ext cx="1096674" cy="464820"/>
          </a:xfrm>
          <a:prstGeom prst="rect">
            <a:avLst/>
          </a:prstGeom>
        </p:spPr>
        <p:txBody>
          <a:bodyPr vert="horz" lIns="93177" tIns="46589" rIns="93177" bIns="46589"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gradFill>
                  <a:gsLst>
                    <a:gs pos="0">
                      <a:prstClr val="black"/>
                    </a:gs>
                    <a:gs pos="100000">
                      <a:prstClr val="black"/>
                    </a:gs>
                  </a:gsLst>
                  <a:lin ang="5400000" scaled="0"/>
                </a:gradFill>
                <a:latin typeface="Segoe UI" pitchFamily="34" charset="0"/>
              </a:defRPr>
            </a:lvl1pPr>
          </a:lstStyle>
          <a:p>
            <a:r>
              <a:rPr lang="en-US" dirty="0"/>
              <a:t>MS Research Faculty Summit 2013</a:t>
            </a:r>
          </a:p>
        </p:txBody>
      </p:sp>
      <p:sp>
        <p:nvSpPr>
          <p:cNvPr id="9" name="Slide Image Placeholder 8"/>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10" name="Footer Placeholder 9"/>
          <p:cNvSpPr>
            <a:spLocks noGrp="1"/>
          </p:cNvSpPr>
          <p:nvPr>
            <p:ph type="ftr" sz="quarter" idx="4"/>
          </p:nvPr>
        </p:nvSpPr>
        <p:spPr>
          <a:xfrm>
            <a:off x="0" y="8831580"/>
            <a:ext cx="6052312" cy="361897"/>
          </a:xfrm>
          <a:prstGeom prst="rect">
            <a:avLst/>
          </a:prstGeom>
        </p:spPr>
        <p:txBody>
          <a:bodyPr vert="horz" lIns="93177" tIns="46589" rIns="93177" bIns="46589" rtlCol="0" anchor="b"/>
          <a:lstStyle>
            <a:lvl1pPr marL="582359" indent="0" algn="l">
              <a:defRPr sz="1200"/>
            </a:lvl1p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1" name="Date Placeholder 10"/>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atin typeface="Segoe UI" pitchFamily="34" charset="0"/>
              </a:defRPr>
            </a:lvl1pPr>
          </a:lstStyle>
          <a:p>
            <a:fld id="{2DFDA5C7-BBAE-481E-8BF7-731156A2E2C1}" type="datetime8">
              <a:rPr lang="en-US" smtClean="0"/>
              <a:t>8/12/2016 11:38 AM</a:t>
            </a:fld>
            <a:endParaRPr lang="en-US" dirty="0"/>
          </a:p>
        </p:txBody>
      </p:sp>
      <p:sp>
        <p:nvSpPr>
          <p:cNvPr id="12" name="Notes Placeholder 11"/>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6040627" y="8829967"/>
            <a:ext cx="968150" cy="464820"/>
          </a:xfrm>
          <a:prstGeom prst="rect">
            <a:avLst/>
          </a:prstGeom>
        </p:spPr>
        <p:txBody>
          <a:bodyPr vert="horz" lIns="93177" tIns="46589" rIns="93177" bIns="46589"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Thank you for the introduction. </a:t>
            </a:r>
          </a:p>
          <a:p>
            <a:r>
              <a:rPr lang="en-US" baseline="0" dirty="0"/>
              <a:t>It is my pleasure to be here today telling you about the research I have been doing with in the last few years. </a:t>
            </a:r>
          </a:p>
          <a:p>
            <a:r>
              <a:rPr lang="en-US" baseline="0" dirty="0"/>
              <a:t>The theme of today’s talk is hybrid intelligence. I’ll describe models, techniques, algorithms and systems that combine machine and human intelligence together. </a:t>
            </a:r>
          </a:p>
        </p:txBody>
      </p:sp>
      <p:sp>
        <p:nvSpPr>
          <p:cNvPr id="4" name="Header Placeholder 3"/>
          <p:cNvSpPr>
            <a:spLocks noGrp="1"/>
          </p:cNvSpPr>
          <p:nvPr>
            <p:ph type="hdr" sz="quarter" idx="10"/>
          </p:nvPr>
        </p:nvSpPr>
        <p:spPr/>
        <p:txBody>
          <a:bodyPr/>
          <a:lstStyle/>
          <a:p>
            <a:r>
              <a:rPr lang="en-US" dirty="0"/>
              <a:t>MS Research Faculty Summit 2013</a:t>
            </a:r>
          </a:p>
        </p:txBody>
      </p:sp>
      <p:sp>
        <p:nvSpPr>
          <p:cNvPr id="5" name="Footer Placeholder 4"/>
          <p:cNvSpPr>
            <a:spLocks noGrp="1"/>
          </p:cNvSpPr>
          <p:nvPr>
            <p:ph type="ftr" sz="quarter" idx="11"/>
          </p:nvPr>
        </p:nvSpPr>
        <p:spPr/>
        <p:txBody>
          <a:bodyPr/>
          <a:lstStyle/>
          <a:p>
            <a:pPr defTabSz="931467"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2DFDA5C7-BBAE-481E-8BF7-731156A2E2C1}" type="datetime8">
              <a:rPr lang="en-US" smtClean="0"/>
              <a:t>8/12/2016 11:38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1168910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reasoning task has 3 pillars: </a:t>
            </a:r>
          </a:p>
          <a:p>
            <a:r>
              <a:rPr lang="en-US" dirty="0"/>
              <a:t>Hybrid</a:t>
            </a:r>
            <a:r>
              <a:rPr lang="en-US" baseline="0" dirty="0"/>
              <a:t> systems require models of humans as helpers, understanding their capabilities, limitations, constraints and costs. </a:t>
            </a:r>
          </a:p>
          <a:p>
            <a:r>
              <a:rPr lang="en-US" baseline="0" dirty="0"/>
              <a:t>Deciding when the system can benefit from human input requires self-assessment capabilities; assessing when the system is performing poorly, uncertain. </a:t>
            </a:r>
          </a:p>
          <a:p>
            <a:r>
              <a:rPr lang="en-US" baseline="0" dirty="0"/>
              <a:t>Finally, ideal integration of human and machine intelligence is an optimization problem building on models and humans and machine self-assessment  </a:t>
            </a:r>
            <a:endParaRPr lang="en-US" dirty="0"/>
          </a:p>
        </p:txBody>
      </p:sp>
      <p:sp>
        <p:nvSpPr>
          <p:cNvPr id="4" name="Header Placeholder 3"/>
          <p:cNvSpPr>
            <a:spLocks noGrp="1"/>
          </p:cNvSpPr>
          <p:nvPr>
            <p:ph type="hdr" sz="quarter" idx="10"/>
          </p:nvPr>
        </p:nvSpPr>
        <p:spPr/>
        <p:txBody>
          <a:bodyPr/>
          <a:lstStyle/>
          <a:p>
            <a:r>
              <a:rPr lang="en-US"/>
              <a:t>MS Research Faculty Summit 2013</a:t>
            </a:r>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8/12/2016 11:38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10</a:t>
            </a:fld>
            <a:endParaRPr lang="en-US" dirty="0"/>
          </a:p>
        </p:txBody>
      </p:sp>
    </p:spTree>
    <p:extLst>
      <p:ext uri="{BB962C8B-B14F-4D97-AF65-F5344CB8AC3E}">
        <p14:creationId xmlns:p14="http://schemas.microsoft.com/office/powerpoint/2010/main" val="1849409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start by describing the CrowdSynth project as it gives an example of how the three pillars work together to increase the efficiency</a:t>
            </a:r>
            <a:r>
              <a:rPr lang="en-US" baseline="0" dirty="0"/>
              <a:t> of crowdsourcing for the training AI systems. </a:t>
            </a:r>
          </a:p>
          <a:p>
            <a:r>
              <a:rPr lang="en-US" baseline="0" dirty="0"/>
              <a:t>CrowdSynth combines techniques from machine learning and decision-theoretic optimization: </a:t>
            </a:r>
          </a:p>
          <a:p>
            <a:pPr marL="0" marR="0" lvl="0" indent="0" algn="l" defTabSz="932742" rtl="0" eaLnBrk="1" fontAlgn="auto" latinLnBrk="0" hangingPunct="1">
              <a:lnSpc>
                <a:spcPct val="90000"/>
              </a:lnSpc>
              <a:spcBef>
                <a:spcPts val="0"/>
              </a:spcBef>
              <a:spcAft>
                <a:spcPts val="340"/>
              </a:spcAft>
              <a:buClrTx/>
              <a:buSzTx/>
              <a:buFontTx/>
              <a:buNone/>
              <a:tabLst/>
              <a:defRPr/>
            </a:pPr>
            <a:r>
              <a:rPr lang="en-US" baseline="0" dirty="0"/>
              <a:t>In this work, we investigate how ML and decision-making can be used together to adaptively optimize hiring decisions for crowdsourcing tasks. </a:t>
            </a:r>
          </a:p>
          <a:p>
            <a:r>
              <a:rPr lang="en-US" baseline="0" dirty="0"/>
              <a:t>It uses learning to learn about tasks and workers, for assessing machine competencies and for ideal fusion of machine and human contributions, </a:t>
            </a:r>
          </a:p>
          <a:p>
            <a:r>
              <a:rPr lang="en-US" baseline="0" dirty="0"/>
              <a:t>It uses planning techniques to optimize efficiency. </a:t>
            </a:r>
          </a:p>
        </p:txBody>
      </p:sp>
      <p:sp>
        <p:nvSpPr>
          <p:cNvPr id="4" name="Header Placeholder 3"/>
          <p:cNvSpPr>
            <a:spLocks noGrp="1"/>
          </p:cNvSpPr>
          <p:nvPr>
            <p:ph type="hdr" sz="quarter" idx="10"/>
          </p:nvPr>
        </p:nvSpPr>
        <p:spPr/>
        <p:txBody>
          <a:bodyPr/>
          <a:lstStyle/>
          <a:p>
            <a:r>
              <a:rPr lang="en-US"/>
              <a:t>MS Research Faculty Summit 2013</a:t>
            </a:r>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8/12/2016 11:38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11</a:t>
            </a:fld>
            <a:endParaRPr lang="en-US" dirty="0"/>
          </a:p>
        </p:txBody>
      </p:sp>
    </p:spTree>
    <p:extLst>
      <p:ext uri="{BB962C8B-B14F-4D97-AF65-F5344CB8AC3E}">
        <p14:creationId xmlns:p14="http://schemas.microsoft.com/office/powerpoint/2010/main" val="3873439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CrowdSynth focuses</a:t>
            </a:r>
            <a:r>
              <a:rPr lang="en-US" baseline="0" dirty="0"/>
              <a:t> on one of the most common uses of </a:t>
            </a:r>
            <a:r>
              <a:rPr lang="en-US" baseline="0" dirty="0" err="1"/>
              <a:t>crowsourcing</a:t>
            </a:r>
            <a:r>
              <a:rPr lang="en-US" baseline="0" dirty="0"/>
              <a:t>, labeling for offline machine training. </a:t>
            </a:r>
          </a:p>
          <a:p>
            <a:r>
              <a:rPr lang="en-US" baseline="0" dirty="0"/>
              <a:t>The size and quality of human annotations is a key to the performance of machine learning algorithms. </a:t>
            </a:r>
          </a:p>
          <a:p>
            <a:r>
              <a:rPr lang="en-US" baseline="0" dirty="0"/>
              <a:t>CrowdSynth is designed to optimize the efficiency of such data collection. </a:t>
            </a:r>
          </a:p>
          <a:p>
            <a:endParaRPr lang="en-US" dirty="0"/>
          </a:p>
        </p:txBody>
      </p:sp>
      <p:sp>
        <p:nvSpPr>
          <p:cNvPr id="4" name="Header Placeholder 3"/>
          <p:cNvSpPr>
            <a:spLocks noGrp="1"/>
          </p:cNvSpPr>
          <p:nvPr>
            <p:ph type="hdr" sz="quarter" idx="10"/>
          </p:nvPr>
        </p:nvSpPr>
        <p:spPr/>
        <p:txBody>
          <a:bodyPr/>
          <a:lstStyle/>
          <a:p>
            <a:r>
              <a:rPr lang="en-US"/>
              <a:t>MS Research Faculty Summit 2013</a:t>
            </a:r>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8/12/2016 11:38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12</a:t>
            </a:fld>
            <a:endParaRPr lang="en-US" dirty="0"/>
          </a:p>
        </p:txBody>
      </p:sp>
    </p:spTree>
    <p:extLst>
      <p:ext uri="{BB962C8B-B14F-4D97-AF65-F5344CB8AC3E}">
        <p14:creationId xmlns:p14="http://schemas.microsoft.com/office/powerpoint/2010/main" val="92007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Labeling tasks is the simplest</a:t>
            </a:r>
            <a:r>
              <a:rPr lang="en-US" baseline="0" dirty="0"/>
              <a:t> type of crowdsourcing tasks. </a:t>
            </a:r>
          </a:p>
          <a:p>
            <a:r>
              <a:rPr lang="en-US" baseline="0" dirty="0"/>
              <a:t>Here, we have a task owner who has a bunch of tasks to be labeled. </a:t>
            </a:r>
          </a:p>
          <a:p>
            <a:r>
              <a:rPr lang="en-US" baseline="0" dirty="0"/>
              <a:t>Each task has a ground truth answer that is unknown to the task owner. </a:t>
            </a:r>
          </a:p>
          <a:p>
            <a:r>
              <a:rPr lang="en-US" baseline="0" dirty="0"/>
              <a:t>The task owner may run some automated analysis on tasks to gain a noisy prediction on the answer. </a:t>
            </a:r>
          </a:p>
          <a:p>
            <a:r>
              <a:rPr lang="en-US" baseline="0" dirty="0"/>
              <a:t>But, the assumption is that if you ask the task to enough workers, their consensus gives you the correct answer. </a:t>
            </a:r>
            <a:endParaRPr lang="en-US" dirty="0"/>
          </a:p>
        </p:txBody>
      </p:sp>
      <p:sp>
        <p:nvSpPr>
          <p:cNvPr id="4" name="Header Placeholder 3"/>
          <p:cNvSpPr>
            <a:spLocks noGrp="1"/>
          </p:cNvSpPr>
          <p:nvPr>
            <p:ph type="hdr" sz="quarter" idx="10"/>
          </p:nvPr>
        </p:nvSpPr>
        <p:spPr/>
        <p:txBody>
          <a:bodyPr/>
          <a:lstStyle/>
          <a:p>
            <a:r>
              <a:rPr lang="en-US"/>
              <a:t>MS Research Faculty Summit 2013</a:t>
            </a:r>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8/12/2016 11:38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13</a:t>
            </a:fld>
            <a:endParaRPr lang="en-US" dirty="0"/>
          </a:p>
        </p:txBody>
      </p:sp>
    </p:spTree>
    <p:extLst>
      <p:ext uri="{BB962C8B-B14F-4D97-AF65-F5344CB8AC3E}">
        <p14:creationId xmlns:p14="http://schemas.microsoft.com/office/powerpoint/2010/main" val="4210242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r>
              <a:rPr lang="en-US" dirty="0"/>
              <a:t>The particular example we</a:t>
            </a:r>
            <a:r>
              <a:rPr lang="en-US" baseline="0" dirty="0"/>
              <a:t> are focusing on is Galaxy Zoo. </a:t>
            </a:r>
          </a:p>
          <a:p>
            <a:pPr marL="0" marR="0" indent="0" algn="l" defTabSz="932742" rtl="0" eaLnBrk="1" fontAlgn="auto" latinLnBrk="0" hangingPunct="1">
              <a:lnSpc>
                <a:spcPct val="90000"/>
              </a:lnSpc>
              <a:spcBef>
                <a:spcPts val="0"/>
              </a:spcBef>
              <a:spcAft>
                <a:spcPts val="340"/>
              </a:spcAft>
              <a:buClrTx/>
              <a:buSzTx/>
              <a:buFontTx/>
              <a:buNone/>
              <a:tabLst/>
              <a:defRPr/>
            </a:pPr>
            <a:r>
              <a:rPr lang="en-US" baseline="0" dirty="0"/>
              <a:t>Galaxy Zoo is one of the most popular and successful examples of crowdsourcing. </a:t>
            </a:r>
          </a:p>
          <a:p>
            <a:pPr marL="0" marR="0" indent="0" algn="l" defTabSz="932742" rtl="0" eaLnBrk="1" fontAlgn="auto" latinLnBrk="0" hangingPunct="1">
              <a:lnSpc>
                <a:spcPct val="90000"/>
              </a:lnSpc>
              <a:spcBef>
                <a:spcPts val="0"/>
              </a:spcBef>
              <a:spcAft>
                <a:spcPts val="340"/>
              </a:spcAft>
              <a:buClrTx/>
              <a:buSzTx/>
              <a:buFontTx/>
              <a:buNone/>
              <a:tabLst/>
              <a:defRPr/>
            </a:pPr>
            <a:r>
              <a:rPr lang="en-US" baseline="0" dirty="0"/>
              <a:t>The goal of Galaxy Zoo is labeling the large number of images collected from space telescopes every day. </a:t>
            </a:r>
          </a:p>
          <a:p>
            <a:pPr marL="0" marR="0" indent="0" algn="l" defTabSz="932742" rtl="0" eaLnBrk="1" fontAlgn="auto" latinLnBrk="0" hangingPunct="1">
              <a:lnSpc>
                <a:spcPct val="90000"/>
              </a:lnSpc>
              <a:spcBef>
                <a:spcPts val="0"/>
              </a:spcBef>
              <a:spcAft>
                <a:spcPts val="340"/>
              </a:spcAft>
              <a:buClrTx/>
              <a:buSzTx/>
              <a:buFontTx/>
              <a:buNone/>
              <a:tabLst/>
              <a:defRPr/>
            </a:pPr>
            <a:r>
              <a:rPr lang="en-US" baseline="0" dirty="0"/>
              <a:t>The utilizes millions of citizen scientists, volunteers who come to the website and label images. </a:t>
            </a:r>
          </a:p>
          <a:p>
            <a:pPr marL="0" marR="0" indent="0" algn="l" defTabSz="932742" rtl="0" eaLnBrk="1" fontAlgn="auto" latinLnBrk="0" hangingPunct="1">
              <a:lnSpc>
                <a:spcPct val="90000"/>
              </a:lnSpc>
              <a:spcBef>
                <a:spcPts val="0"/>
              </a:spcBef>
              <a:spcAft>
                <a:spcPts val="340"/>
              </a:spcAft>
              <a:buClrTx/>
              <a:buSzTx/>
              <a:buFontTx/>
              <a:buNone/>
              <a:tabLst/>
              <a:defRPr/>
            </a:pPr>
            <a:r>
              <a:rPr lang="en-US" baseline="0" dirty="0"/>
              <a:t>The platform </a:t>
            </a:r>
            <a:r>
              <a:rPr lang="en-US" dirty="0"/>
              <a:t>enables large-scale</a:t>
            </a:r>
            <a:r>
              <a:rPr lang="en-US" baseline="0" dirty="0"/>
              <a:t> study of crowdsourcing, we use the data collected from Galaxy Zoo in our experiments  </a:t>
            </a:r>
            <a:endParaRPr lang="en-US" dirty="0"/>
          </a:p>
        </p:txBody>
      </p:sp>
      <p:sp>
        <p:nvSpPr>
          <p:cNvPr id="4" name="Header Placeholder 3"/>
          <p:cNvSpPr>
            <a:spLocks noGrp="1"/>
          </p:cNvSpPr>
          <p:nvPr>
            <p:ph type="hdr" sz="quarter" idx="10"/>
          </p:nvPr>
        </p:nvSpPr>
        <p:spPr/>
        <p:txBody>
          <a:bodyPr/>
          <a:lstStyle/>
          <a:p>
            <a:r>
              <a:rPr lang="en-US"/>
              <a:t>MS Research Faculty Summit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48AA545-E301-483C-B1AD-3144B1F85D64}" type="datetime8">
              <a:rPr lang="en-US" smtClean="0"/>
              <a:t>8/12/2016 11:38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14</a:t>
            </a:fld>
            <a:endParaRPr lang="en-US" dirty="0"/>
          </a:p>
        </p:txBody>
      </p:sp>
    </p:spTree>
    <p:extLst>
      <p:ext uri="{BB962C8B-B14F-4D97-AF65-F5344CB8AC3E}">
        <p14:creationId xmlns:p14="http://schemas.microsoft.com/office/powerpoint/2010/main" val="10710090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a:t>
            </a:r>
            <a:r>
              <a:rPr lang="en-US" baseline="0" dirty="0"/>
              <a:t> this simplest form of crowdsourcing tasks are associated with a number of challenges that can be </a:t>
            </a:r>
            <a:r>
              <a:rPr lang="en-US" baseline="0" dirty="0" err="1"/>
              <a:t>acddressed</a:t>
            </a:r>
            <a:r>
              <a:rPr lang="en-US" baseline="0" dirty="0"/>
              <a:t> with AI techniques:</a:t>
            </a:r>
          </a:p>
          <a:p>
            <a:r>
              <a:rPr lang="en-US" baseline="0" dirty="0"/>
              <a:t>In addition to the noisy worker reports, the system may have access to automated analysis which may provide valuable information about the correct answer of a task. </a:t>
            </a:r>
          </a:p>
          <a:p>
            <a:r>
              <a:rPr lang="en-US" baseline="0" dirty="0"/>
              <a:t>What is a good way to fuse </a:t>
            </a:r>
          </a:p>
          <a:p>
            <a:endParaRPr lang="en-US" baseline="0" dirty="0"/>
          </a:p>
          <a:p>
            <a:r>
              <a:rPr lang="en-US" baseline="0" dirty="0"/>
              <a:t>Not all workers and tasks are equal. Some workers may be better for some tasks than others. </a:t>
            </a:r>
          </a:p>
          <a:p>
            <a:r>
              <a:rPr lang="en-US" baseline="0" dirty="0"/>
              <a:t>Whose vote should count more in fusing multiple noisy reports together. </a:t>
            </a:r>
          </a:p>
          <a:p>
            <a:endParaRPr lang="en-US" baseline="0" dirty="0"/>
          </a:p>
          <a:p>
            <a:r>
              <a:rPr lang="en-US" baseline="0" dirty="0"/>
              <a:t>In these systems, each worker provides some noisy evidence about the correct answer but each worker is costly. How can be adaptively make hiring decisions? </a:t>
            </a:r>
          </a:p>
          <a:p>
            <a:endParaRPr lang="en-US" baseline="0" dirty="0"/>
          </a:p>
          <a:p>
            <a:endParaRPr lang="en-US" dirty="0"/>
          </a:p>
          <a:p>
            <a:endParaRPr lang="en-US" dirty="0"/>
          </a:p>
          <a:p>
            <a:endParaRPr lang="en-US" dirty="0"/>
          </a:p>
          <a:p>
            <a:endParaRPr lang="en-US" dirty="0"/>
          </a:p>
          <a:p>
            <a:endParaRPr lang="en-US" dirty="0"/>
          </a:p>
          <a:p>
            <a:endParaRPr lang="en-US" dirty="0"/>
          </a:p>
        </p:txBody>
      </p:sp>
      <p:sp>
        <p:nvSpPr>
          <p:cNvPr id="4" name="Header Placeholder 3"/>
          <p:cNvSpPr>
            <a:spLocks noGrp="1"/>
          </p:cNvSpPr>
          <p:nvPr>
            <p:ph type="hdr" sz="quarter" idx="10"/>
          </p:nvPr>
        </p:nvSpPr>
        <p:spPr/>
        <p:txBody>
          <a:bodyPr/>
          <a:lstStyle/>
          <a:p>
            <a:r>
              <a:rPr lang="en-US"/>
              <a:t>MS Research Faculty Summit 2013</a:t>
            </a:r>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8/12/2016 11:38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15</a:t>
            </a:fld>
            <a:endParaRPr lang="en-US" dirty="0"/>
          </a:p>
        </p:txBody>
      </p:sp>
    </p:spTree>
    <p:extLst>
      <p:ext uri="{BB962C8B-B14F-4D97-AF65-F5344CB8AC3E}">
        <p14:creationId xmlns:p14="http://schemas.microsoft.com/office/powerpoint/2010/main" val="747179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r>
              <a:rPr lang="en-US" dirty="0"/>
              <a:t>CrowdSynth</a:t>
            </a:r>
            <a:r>
              <a:rPr lang="en-US" baseline="0" dirty="0"/>
              <a:t> is designed to address these questions. </a:t>
            </a:r>
            <a:endParaRPr lang="en-US" dirty="0"/>
          </a:p>
          <a:p>
            <a:r>
              <a:rPr lang="en-US" dirty="0"/>
              <a:t>In this workflow, the system has access to machine analysis without any cost.</a:t>
            </a:r>
            <a:r>
              <a:rPr lang="en-US" baseline="0" dirty="0"/>
              <a:t> </a:t>
            </a:r>
          </a:p>
          <a:p>
            <a:r>
              <a:rPr lang="en-US" baseline="0" dirty="0"/>
              <a:t>For each task, the system reasons about whether it can benefit from human input. </a:t>
            </a:r>
          </a:p>
          <a:p>
            <a:r>
              <a:rPr lang="en-US" baseline="0" dirty="0"/>
              <a:t>If so, it hires a worker, updates its internal state. </a:t>
            </a:r>
          </a:p>
          <a:p>
            <a:r>
              <a:rPr lang="en-US" baseline="0" dirty="0"/>
              <a:t>When it decides it does not benefit from further human input, it terminates the task, and delivers the inferred answer to the task owner. </a:t>
            </a:r>
            <a:endParaRPr lang="en-US" dirty="0"/>
          </a:p>
        </p:txBody>
      </p:sp>
      <p:sp>
        <p:nvSpPr>
          <p:cNvPr id="4" name="Slide Number Placeholder 3"/>
          <p:cNvSpPr>
            <a:spLocks noGrp="1"/>
          </p:cNvSpPr>
          <p:nvPr>
            <p:ph type="sldNum" sz="quarter" idx="10"/>
          </p:nvPr>
        </p:nvSpPr>
        <p:spPr/>
        <p:txBody>
          <a:bodyPr/>
          <a:lstStyle/>
          <a:p>
            <a:pPr>
              <a:defRPr/>
            </a:pPr>
            <a:fld id="{22907DDD-D5F5-4BDC-A0E4-DE9693AB78BD}" type="slidenum">
              <a:rPr lang="en-US" smtClean="0"/>
              <a:pPr>
                <a:defRPr/>
              </a:pPr>
              <a:t>16</a:t>
            </a:fld>
            <a:endParaRPr lang="en-US" dirty="0"/>
          </a:p>
        </p:txBody>
      </p:sp>
    </p:spTree>
    <p:extLst>
      <p:ext uri="{BB962C8B-B14F-4D97-AF65-F5344CB8AC3E}">
        <p14:creationId xmlns:p14="http://schemas.microsoft.com/office/powerpoint/2010/main" val="2784323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CrowdSynth is</a:t>
            </a:r>
            <a:r>
              <a:rPr lang="en-US" baseline="0" dirty="0"/>
              <a:t> composed of multiple components: </a:t>
            </a:r>
          </a:p>
          <a:p>
            <a:r>
              <a:rPr lang="en-US" baseline="0" dirty="0"/>
              <a:t>It learns from historical data about tasks and workers. </a:t>
            </a:r>
            <a:endParaRPr lang="en-US" dirty="0"/>
          </a:p>
          <a:p>
            <a:r>
              <a:rPr lang="en-US" dirty="0"/>
              <a:t>Answer models fuses collected evidence</a:t>
            </a:r>
            <a:r>
              <a:rPr lang="en-US" baseline="0" dirty="0"/>
              <a:t> </a:t>
            </a:r>
            <a:r>
              <a:rPr lang="en-US" dirty="0"/>
              <a:t>for assessing confidence</a:t>
            </a:r>
            <a:r>
              <a:rPr lang="en-US" baseline="0" dirty="0"/>
              <a:t> in predicted answer. </a:t>
            </a:r>
          </a:p>
          <a:p>
            <a:r>
              <a:rPr lang="en-US" baseline="0" dirty="0"/>
              <a:t>Vote models for predicting how the system’s confidence about the task is going to evolve in the future </a:t>
            </a:r>
          </a:p>
          <a:p>
            <a:r>
              <a:rPr lang="en-US" baseline="0" dirty="0"/>
              <a:t>Planner uses these predictive models to optimize hiring decisions. </a:t>
            </a:r>
            <a:endParaRPr lang="en-US" dirty="0"/>
          </a:p>
        </p:txBody>
      </p:sp>
      <p:sp>
        <p:nvSpPr>
          <p:cNvPr id="4" name="Slide Number Placeholder 3"/>
          <p:cNvSpPr>
            <a:spLocks noGrp="1"/>
          </p:cNvSpPr>
          <p:nvPr>
            <p:ph type="sldNum" sz="quarter" idx="10"/>
          </p:nvPr>
        </p:nvSpPr>
        <p:spPr/>
        <p:txBody>
          <a:bodyPr/>
          <a:lstStyle/>
          <a:p>
            <a:pPr>
              <a:defRPr/>
            </a:pPr>
            <a:fld id="{22907DDD-D5F5-4BDC-A0E4-DE9693AB78BD}" type="slidenum">
              <a:rPr lang="en-US" smtClean="0"/>
              <a:pPr>
                <a:defRPr/>
              </a:pPr>
              <a:t>17</a:t>
            </a:fld>
            <a:endParaRPr lang="en-US" dirty="0"/>
          </a:p>
        </p:txBody>
      </p:sp>
    </p:spTree>
    <p:extLst>
      <p:ext uri="{BB962C8B-B14F-4D97-AF65-F5344CB8AC3E}">
        <p14:creationId xmlns:p14="http://schemas.microsoft.com/office/powerpoint/2010/main" val="26534357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different</a:t>
            </a:r>
            <a:r>
              <a:rPr lang="en-US" baseline="0" dirty="0"/>
              <a:t> feature sets represent the different signals the system uses for predictions. </a:t>
            </a:r>
            <a:endParaRPr lang="en-US" dirty="0"/>
          </a:p>
        </p:txBody>
      </p:sp>
      <p:sp>
        <p:nvSpPr>
          <p:cNvPr id="4" name="Slide Number Placeholder 3"/>
          <p:cNvSpPr>
            <a:spLocks noGrp="1"/>
          </p:cNvSpPr>
          <p:nvPr>
            <p:ph type="sldNum" sz="quarter" idx="10"/>
          </p:nvPr>
        </p:nvSpPr>
        <p:spPr/>
        <p:txBody>
          <a:bodyPr/>
          <a:lstStyle/>
          <a:p>
            <a:pPr>
              <a:defRPr/>
            </a:pPr>
            <a:fld id="{22907DDD-D5F5-4BDC-A0E4-DE9693AB78BD}" type="slidenum">
              <a:rPr lang="en-US" smtClean="0"/>
              <a:pPr>
                <a:defRPr/>
              </a:pPr>
              <a:t>18</a:t>
            </a:fld>
            <a:endParaRPr lang="en-US" dirty="0"/>
          </a:p>
        </p:txBody>
      </p:sp>
    </p:spTree>
    <p:extLst>
      <p:ext uri="{BB962C8B-B14F-4D97-AF65-F5344CB8AC3E}">
        <p14:creationId xmlns:p14="http://schemas.microsoft.com/office/powerpoint/2010/main" val="37307868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types of models learnt from historical data </a:t>
            </a:r>
          </a:p>
          <a:p>
            <a:endParaRPr lang="en-US" dirty="0"/>
          </a:p>
          <a:p>
            <a:r>
              <a:rPr lang="en-US" dirty="0"/>
              <a:t>Answer models fuses collected evidence</a:t>
            </a:r>
            <a:r>
              <a:rPr lang="en-US" baseline="0" dirty="0"/>
              <a:t> </a:t>
            </a:r>
            <a:r>
              <a:rPr lang="en-US" dirty="0"/>
              <a:t>for assessing confidence</a:t>
            </a:r>
            <a:r>
              <a:rPr lang="en-US" baseline="0" dirty="0"/>
              <a:t> in predicted answer. </a:t>
            </a:r>
          </a:p>
          <a:p>
            <a:r>
              <a:rPr lang="en-US" baseline="0" dirty="0"/>
              <a:t>Vote models for predicting how the system’s confidence about the task is going to evolve in the future </a:t>
            </a:r>
          </a:p>
          <a:p>
            <a:endParaRPr lang="en-US" dirty="0"/>
          </a:p>
        </p:txBody>
      </p:sp>
      <p:sp>
        <p:nvSpPr>
          <p:cNvPr id="4" name="Slide Number Placeholder 3"/>
          <p:cNvSpPr>
            <a:spLocks noGrp="1"/>
          </p:cNvSpPr>
          <p:nvPr>
            <p:ph type="sldNum" sz="quarter" idx="10"/>
          </p:nvPr>
        </p:nvSpPr>
        <p:spPr/>
        <p:txBody>
          <a:bodyPr/>
          <a:lstStyle/>
          <a:p>
            <a:pPr>
              <a:defRPr/>
            </a:pPr>
            <a:fld id="{22907DDD-D5F5-4BDC-A0E4-DE9693AB78BD}" type="slidenum">
              <a:rPr lang="en-US" smtClean="0"/>
              <a:pPr>
                <a:defRPr/>
              </a:pPr>
              <a:t>19</a:t>
            </a:fld>
            <a:endParaRPr lang="en-US" dirty="0"/>
          </a:p>
        </p:txBody>
      </p:sp>
    </p:spTree>
    <p:extLst>
      <p:ext uri="{BB962C8B-B14F-4D97-AF65-F5344CB8AC3E}">
        <p14:creationId xmlns:p14="http://schemas.microsoft.com/office/powerpoint/2010/main" val="551254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an</a:t>
            </a:r>
            <a:r>
              <a:rPr lang="en-US" baseline="0" dirty="0"/>
              <a:t> exciting time to be studying AI. </a:t>
            </a:r>
          </a:p>
          <a:p>
            <a:r>
              <a:rPr lang="en-US" baseline="0" dirty="0"/>
              <a:t>We have been seeing a new wave of excitement both in academia and also in public. </a:t>
            </a:r>
          </a:p>
          <a:p>
            <a:r>
              <a:rPr lang="en-US" baseline="0" dirty="0"/>
              <a:t>We are seeing new press articles everyday discussing how machines are about to take over and how new AI algorithms are becoming smarter than people. </a:t>
            </a:r>
          </a:p>
          <a:p>
            <a:r>
              <a:rPr lang="en-US" baseline="0" dirty="0"/>
              <a:t>A lot of this excitement has emerged from recent advances in machine learning, deep learning in particular, and we are seeing better performance numbers for perception tasks such as object detection and speech recognition, </a:t>
            </a:r>
          </a:p>
          <a:p>
            <a:r>
              <a:rPr lang="en-US" baseline="0" dirty="0"/>
              <a:t>We have also seen </a:t>
            </a:r>
            <a:r>
              <a:rPr lang="en-US" baseline="0" dirty="0" err="1"/>
              <a:t>AlphaGo</a:t>
            </a:r>
            <a:r>
              <a:rPr lang="en-US" baseline="0" dirty="0"/>
              <a:t> beating world champion of Go for a well-defined tasks like Go. </a:t>
            </a:r>
            <a:endParaRPr lang="en-US" dirty="0"/>
          </a:p>
        </p:txBody>
      </p:sp>
      <p:sp>
        <p:nvSpPr>
          <p:cNvPr id="4" name="Header Placeholder 3"/>
          <p:cNvSpPr>
            <a:spLocks noGrp="1"/>
          </p:cNvSpPr>
          <p:nvPr>
            <p:ph type="hdr" sz="quarter" idx="10"/>
          </p:nvPr>
        </p:nvSpPr>
        <p:spPr/>
        <p:txBody>
          <a:bodyPr/>
          <a:lstStyle/>
          <a:p>
            <a:r>
              <a:rPr lang="en-US"/>
              <a:t>MS Research Faculty Summit 2013</a:t>
            </a:r>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8/12/2016 11:38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a:t>
            </a:fld>
            <a:endParaRPr lang="en-US" dirty="0"/>
          </a:p>
        </p:txBody>
      </p:sp>
    </p:spTree>
    <p:extLst>
      <p:ext uri="{BB962C8B-B14F-4D97-AF65-F5344CB8AC3E}">
        <p14:creationId xmlns:p14="http://schemas.microsoft.com/office/powerpoint/2010/main" val="32978960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2813" rtl="0" eaLnBrk="1" fontAlgn="base" latinLnBrk="0" hangingPunct="1">
              <a:lnSpc>
                <a:spcPct val="90000"/>
              </a:lnSpc>
              <a:spcBef>
                <a:spcPct val="30000"/>
              </a:spcBef>
              <a:spcAft>
                <a:spcPts val="338"/>
              </a:spcAft>
              <a:buClrTx/>
              <a:buSzTx/>
              <a:buFontTx/>
              <a:buNone/>
              <a:tabLst/>
              <a:defRPr/>
            </a:pPr>
            <a:r>
              <a:rPr lang="en-US" sz="100" dirty="0"/>
              <a:t>The core of CrowdSynth</a:t>
            </a:r>
            <a:r>
              <a:rPr lang="en-US" sz="100" baseline="0" dirty="0"/>
              <a:t> is the planner. </a:t>
            </a:r>
          </a:p>
          <a:p>
            <a:pPr marL="0" marR="0" indent="0" algn="l" defTabSz="912813" rtl="0" eaLnBrk="1" fontAlgn="base" latinLnBrk="0" hangingPunct="1">
              <a:lnSpc>
                <a:spcPct val="90000"/>
              </a:lnSpc>
              <a:spcBef>
                <a:spcPct val="30000"/>
              </a:spcBef>
              <a:spcAft>
                <a:spcPts val="338"/>
              </a:spcAft>
              <a:buClrTx/>
              <a:buSzTx/>
              <a:buFontTx/>
              <a:buNone/>
              <a:tabLst/>
              <a:defRPr/>
            </a:pPr>
            <a:r>
              <a:rPr lang="en-US" sz="100" baseline="0" dirty="0"/>
              <a:t>Planner optimizes hiring decisions to maximize expected utility.</a:t>
            </a:r>
          </a:p>
          <a:p>
            <a:pPr marL="0" marR="0" lvl="0" indent="0" algn="l" defTabSz="912813" rtl="0" eaLnBrk="1" fontAlgn="base" latinLnBrk="0" hangingPunct="1">
              <a:lnSpc>
                <a:spcPct val="90000"/>
              </a:lnSpc>
              <a:spcBef>
                <a:spcPct val="30000"/>
              </a:spcBef>
              <a:spcAft>
                <a:spcPts val="338"/>
              </a:spcAft>
              <a:buClrTx/>
              <a:buSzTx/>
              <a:buFontTx/>
              <a:buNone/>
              <a:tabLst/>
              <a:defRPr/>
            </a:pPr>
            <a:r>
              <a:rPr lang="en-US" sz="100" dirty="0"/>
              <a:t>In</a:t>
            </a:r>
            <a:r>
              <a:rPr lang="en-US" sz="100" baseline="0" dirty="0"/>
              <a:t> this study, we define the utility is the accuracy of final answers minus the payment to workers  </a:t>
            </a:r>
            <a:endParaRPr lang="en-US" sz="100" dirty="0"/>
          </a:p>
          <a:p>
            <a:pPr marL="0" marR="0" indent="0" algn="l" defTabSz="912813" rtl="0" eaLnBrk="1" fontAlgn="base" latinLnBrk="0" hangingPunct="1">
              <a:lnSpc>
                <a:spcPct val="90000"/>
              </a:lnSpc>
              <a:spcBef>
                <a:spcPct val="30000"/>
              </a:spcBef>
              <a:spcAft>
                <a:spcPts val="338"/>
              </a:spcAft>
              <a:buClrTx/>
              <a:buSzTx/>
              <a:buFontTx/>
              <a:buNone/>
              <a:tabLst/>
              <a:defRPr/>
            </a:pPr>
            <a:r>
              <a:rPr lang="en-US" sz="100" dirty="0"/>
              <a:t>The challenge is trading off the expected future</a:t>
            </a:r>
            <a:r>
              <a:rPr lang="en-US" sz="100" baseline="0" dirty="0"/>
              <a:t> benefit of additional evidence on predicting the correct answer with the immediate cost. </a:t>
            </a:r>
            <a:endParaRPr lang="en-US" sz="100" dirty="0"/>
          </a:p>
          <a:p>
            <a:pPr marL="0" marR="0" indent="0" algn="l" defTabSz="912813" rtl="0" eaLnBrk="1" fontAlgn="base" latinLnBrk="0" hangingPunct="1">
              <a:lnSpc>
                <a:spcPct val="90000"/>
              </a:lnSpc>
              <a:spcBef>
                <a:spcPct val="30000"/>
              </a:spcBef>
              <a:spcAft>
                <a:spcPts val="338"/>
              </a:spcAft>
              <a:buClrTx/>
              <a:buSzTx/>
              <a:buFontTx/>
              <a:buNone/>
              <a:tabLst/>
              <a:defRPr/>
            </a:pPr>
            <a:r>
              <a:rPr lang="en-US" sz="100" dirty="0"/>
              <a:t>This is a sequential decision making task. </a:t>
            </a:r>
          </a:p>
          <a:p>
            <a:endParaRPr lang="en-US" sz="100" baseline="0" dirty="0"/>
          </a:p>
          <a:p>
            <a:r>
              <a:rPr lang="en-US" sz="100" baseline="0" dirty="0"/>
              <a:t>We model this problem as a finite horizon MDP with partial observability. </a:t>
            </a:r>
          </a:p>
          <a:p>
            <a:r>
              <a:rPr lang="en-US" sz="100" baseline="0" dirty="0"/>
              <a:t>The state of the MDP is composed of the task features and the sequences of votes collected so far </a:t>
            </a:r>
          </a:p>
          <a:p>
            <a:r>
              <a:rPr lang="en-US" sz="100" baseline="0" dirty="0"/>
              <a:t>We keep a belief about the correct answer of a task. The reward of each state depends on its uncertainty on the correct answer and the cost for evidence collection. </a:t>
            </a:r>
          </a:p>
          <a:p>
            <a:endParaRPr lang="en-US" sz="100" dirty="0"/>
          </a:p>
          <a:p>
            <a:r>
              <a:rPr lang="en-US" sz="100" dirty="0"/>
              <a:t>The decisions of the planner is guided by</a:t>
            </a:r>
            <a:r>
              <a:rPr lang="en-US" sz="100" baseline="0" dirty="0"/>
              <a:t> the Value of information analysis. </a:t>
            </a:r>
            <a:endParaRPr lang="en-US" sz="100" dirty="0"/>
          </a:p>
          <a:p>
            <a:endParaRPr lang="en-US" sz="100" dirty="0"/>
          </a:p>
        </p:txBody>
      </p:sp>
      <p:sp>
        <p:nvSpPr>
          <p:cNvPr id="4" name="Slide Number Placeholder 3"/>
          <p:cNvSpPr>
            <a:spLocks noGrp="1"/>
          </p:cNvSpPr>
          <p:nvPr>
            <p:ph type="sldNum" sz="quarter" idx="10"/>
          </p:nvPr>
        </p:nvSpPr>
        <p:spPr/>
        <p:txBody>
          <a:bodyPr/>
          <a:lstStyle/>
          <a:p>
            <a:pPr>
              <a:defRPr/>
            </a:pPr>
            <a:fld id="{22907DDD-D5F5-4BDC-A0E4-DE9693AB78BD}" type="slidenum">
              <a:rPr lang="en-US" smtClean="0"/>
              <a:pPr>
                <a:defRPr/>
              </a:pPr>
              <a:t>21</a:t>
            </a:fld>
            <a:endParaRPr lang="en-US" dirty="0"/>
          </a:p>
        </p:txBody>
      </p:sp>
    </p:spTree>
    <p:extLst>
      <p:ext uri="{BB962C8B-B14F-4D97-AF65-F5344CB8AC3E}">
        <p14:creationId xmlns:p14="http://schemas.microsoft.com/office/powerpoint/2010/main" val="2423391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 shows the effectiveness</a:t>
            </a:r>
            <a:r>
              <a:rPr lang="en-US" baseline="0" dirty="0"/>
              <a:t> of CrowdSynth and its planner for varying costs for hiring. </a:t>
            </a:r>
          </a:p>
          <a:p>
            <a:r>
              <a:rPr lang="en-US" baseline="0" dirty="0"/>
              <a:t>We have two baselines. </a:t>
            </a:r>
          </a:p>
          <a:p>
            <a:r>
              <a:rPr lang="en-US" baseline="0" dirty="0"/>
              <a:t>Ideally, you want the planner to be above the baselines for all cost values showing it does the trade off properly. </a:t>
            </a:r>
          </a:p>
          <a:p>
            <a:r>
              <a:rPr lang="en-US" baseline="0" dirty="0"/>
              <a:t>The first algorithms we tried, limited </a:t>
            </a:r>
            <a:r>
              <a:rPr lang="en-US" baseline="0" dirty="0" err="1"/>
              <a:t>lookahead</a:t>
            </a:r>
            <a:r>
              <a:rPr lang="en-US" baseline="0" dirty="0"/>
              <a:t> failed due to the long horizon of Galaxy Zoo tasks. </a:t>
            </a:r>
            <a:endParaRPr lang="en-US" dirty="0"/>
          </a:p>
        </p:txBody>
      </p:sp>
      <p:sp>
        <p:nvSpPr>
          <p:cNvPr id="4" name="Header Placeholder 3"/>
          <p:cNvSpPr>
            <a:spLocks noGrp="1"/>
          </p:cNvSpPr>
          <p:nvPr>
            <p:ph type="hdr" sz="quarter" idx="10"/>
          </p:nvPr>
        </p:nvSpPr>
        <p:spPr/>
        <p:txBody>
          <a:bodyPr/>
          <a:lstStyle/>
          <a:p>
            <a:r>
              <a:rPr lang="en-US"/>
              <a:t>MS Research Faculty Summit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48AA545-E301-483C-B1AD-3144B1F85D64}" type="datetime8">
              <a:rPr lang="en-US" smtClean="0"/>
              <a:t>8/12/2016 11:38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22</a:t>
            </a:fld>
            <a:endParaRPr lang="en-US" dirty="0"/>
          </a:p>
        </p:txBody>
      </p:sp>
    </p:spTree>
    <p:extLst>
      <p:ext uri="{BB962C8B-B14F-4D97-AF65-F5344CB8AC3E}">
        <p14:creationId xmlns:p14="http://schemas.microsoft.com/office/powerpoint/2010/main" val="25755489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we tried</a:t>
            </a:r>
            <a:r>
              <a:rPr lang="en-US" baseline="0" dirty="0"/>
              <a:t> Monte Carlo planning algorithms. They do better but still </a:t>
            </a:r>
            <a:endParaRPr lang="en-US" dirty="0"/>
          </a:p>
          <a:p>
            <a:r>
              <a:rPr lang="en-US" dirty="0"/>
              <a:t>Cannot properly trade-off the expected utility from hiring with the immediate cost </a:t>
            </a:r>
          </a:p>
        </p:txBody>
      </p:sp>
      <p:sp>
        <p:nvSpPr>
          <p:cNvPr id="4" name="Header Placeholder 3"/>
          <p:cNvSpPr>
            <a:spLocks noGrp="1"/>
          </p:cNvSpPr>
          <p:nvPr>
            <p:ph type="hdr" sz="quarter" idx="10"/>
          </p:nvPr>
        </p:nvSpPr>
        <p:spPr/>
        <p:txBody>
          <a:bodyPr/>
          <a:lstStyle/>
          <a:p>
            <a:r>
              <a:rPr lang="en-US"/>
              <a:t>MS Research Faculty Summit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48AA545-E301-483C-B1AD-3144B1F85D64}" type="datetime8">
              <a:rPr lang="en-US" smtClean="0"/>
              <a:t>8/12/2016 11:38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23</a:t>
            </a:fld>
            <a:endParaRPr lang="en-US" dirty="0"/>
          </a:p>
        </p:txBody>
      </p:sp>
    </p:spTree>
    <p:extLst>
      <p:ext uri="{BB962C8B-B14F-4D97-AF65-F5344CB8AC3E}">
        <p14:creationId xmlns:p14="http://schemas.microsoft.com/office/powerpoint/2010/main" val="35029082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When we analyzed why these popular solution algorithms</a:t>
            </a:r>
            <a:r>
              <a:rPr lang="en-US" baseline="0" dirty="0"/>
              <a:t> do not work, we identified two main characteristics of this optimization problem: </a:t>
            </a:r>
          </a:p>
          <a:p>
            <a:pPr marL="228600" indent="-228600">
              <a:buAutoNum type="arabicParenBoth"/>
            </a:pPr>
            <a:r>
              <a:rPr lang="en-US" baseline="0" dirty="0"/>
              <a:t>Each evidence is noisy, offering only weak evidence. Since we start with machine analysis, for many tasks we already start with a strong prior. When machine and human evidence conflicts, the value of short sequences of weak evidence is negative, prematurely halts evidence collection. </a:t>
            </a:r>
          </a:p>
          <a:p>
            <a:pPr marL="0" indent="0">
              <a:buNone/>
            </a:pPr>
            <a:r>
              <a:rPr lang="en-US" baseline="0" dirty="0"/>
              <a:t>We need to reason about long sequences of evidence to do this trade off properly. </a:t>
            </a:r>
            <a:endParaRPr lang="en-US" dirty="0"/>
          </a:p>
        </p:txBody>
      </p:sp>
      <p:sp>
        <p:nvSpPr>
          <p:cNvPr id="4" name="Slide Number Placeholder 3"/>
          <p:cNvSpPr>
            <a:spLocks noGrp="1"/>
          </p:cNvSpPr>
          <p:nvPr>
            <p:ph type="sldNum" sz="quarter" idx="10"/>
          </p:nvPr>
        </p:nvSpPr>
        <p:spPr/>
        <p:txBody>
          <a:bodyPr/>
          <a:lstStyle/>
          <a:p>
            <a:pPr>
              <a:defRPr/>
            </a:pPr>
            <a:fld id="{22907DDD-D5F5-4BDC-A0E4-DE9693AB78BD}" type="slidenum">
              <a:rPr lang="en-US" smtClean="0"/>
              <a:pPr>
                <a:defRPr/>
              </a:pPr>
              <a:t>24</a:t>
            </a:fld>
            <a:endParaRPr lang="en-US" dirty="0"/>
          </a:p>
        </p:txBody>
      </p:sp>
    </p:spTree>
    <p:extLst>
      <p:ext uri="{BB962C8B-B14F-4D97-AF65-F5344CB8AC3E}">
        <p14:creationId xmlns:p14="http://schemas.microsoft.com/office/powerpoint/2010/main" val="6934782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We</a:t>
            </a:r>
            <a:r>
              <a:rPr lang="en-US" baseline="0" dirty="0"/>
              <a:t> showed in our AAMAS 2013 paper that the exploration of Monte Carlo search can be customized by exploiting the special structure of this problem. It allows efficient exploration of long horizons for accurate VOI computation. </a:t>
            </a:r>
            <a:endParaRPr lang="en-US" dirty="0"/>
          </a:p>
        </p:txBody>
      </p:sp>
      <p:sp>
        <p:nvSpPr>
          <p:cNvPr id="4" name="Slide Number Placeholder 3"/>
          <p:cNvSpPr>
            <a:spLocks noGrp="1"/>
          </p:cNvSpPr>
          <p:nvPr>
            <p:ph type="sldNum" sz="quarter" idx="10"/>
          </p:nvPr>
        </p:nvSpPr>
        <p:spPr/>
        <p:txBody>
          <a:bodyPr/>
          <a:lstStyle/>
          <a:p>
            <a:pPr>
              <a:defRPr/>
            </a:pPr>
            <a:fld id="{22907DDD-D5F5-4BDC-A0E4-DE9693AB78BD}" type="slidenum">
              <a:rPr lang="en-US" smtClean="0"/>
              <a:pPr>
                <a:defRPr/>
              </a:pPr>
              <a:t>25</a:t>
            </a:fld>
            <a:endParaRPr lang="en-US" dirty="0"/>
          </a:p>
        </p:txBody>
      </p:sp>
    </p:spTree>
    <p:extLst>
      <p:ext uri="{BB962C8B-B14F-4D97-AF65-F5344CB8AC3E}">
        <p14:creationId xmlns:p14="http://schemas.microsoft.com/office/powerpoint/2010/main" val="18799005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MC-VOI algorithm,</a:t>
            </a:r>
            <a:r>
              <a:rPr lang="en-US" baseline="0" dirty="0"/>
              <a:t> the purple line, beats all baselines and other algorithms </a:t>
            </a:r>
            <a:endParaRPr lang="en-US" dirty="0"/>
          </a:p>
        </p:txBody>
      </p:sp>
      <p:sp>
        <p:nvSpPr>
          <p:cNvPr id="4" name="Header Placeholder 3"/>
          <p:cNvSpPr>
            <a:spLocks noGrp="1"/>
          </p:cNvSpPr>
          <p:nvPr>
            <p:ph type="hdr" sz="quarter" idx="10"/>
          </p:nvPr>
        </p:nvSpPr>
        <p:spPr/>
        <p:txBody>
          <a:bodyPr/>
          <a:lstStyle/>
          <a:p>
            <a:r>
              <a:rPr lang="en-US"/>
              <a:t>MS Research Faculty Summit 2013</a:t>
            </a:r>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8/12/2016 11:38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26</a:t>
            </a:fld>
            <a:endParaRPr lang="en-US" dirty="0"/>
          </a:p>
        </p:txBody>
      </p:sp>
    </p:spTree>
    <p:extLst>
      <p:ext uri="{BB962C8B-B14F-4D97-AF65-F5344CB8AC3E}">
        <p14:creationId xmlns:p14="http://schemas.microsoft.com/office/powerpoint/2010/main" val="13338010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Correct answer 1$</a:t>
            </a:r>
          </a:p>
          <a:p>
            <a:r>
              <a:rPr lang="en-US" dirty="0"/>
              <a:t>Vary cost of a worker</a:t>
            </a:r>
            <a:r>
              <a:rPr lang="en-US" baseline="0" dirty="0"/>
              <a:t> from high to low. </a:t>
            </a:r>
          </a:p>
          <a:p>
            <a:r>
              <a:rPr lang="en-US" baseline="0" dirty="0"/>
              <a:t>Report utility </a:t>
            </a:r>
            <a:endParaRPr lang="en-US" dirty="0"/>
          </a:p>
          <a:p>
            <a:endParaRPr lang="en-US" dirty="0"/>
          </a:p>
          <a:p>
            <a:r>
              <a:rPr lang="en-US" dirty="0"/>
              <a:t>When ML</a:t>
            </a:r>
            <a:r>
              <a:rPr lang="en-US" baseline="0" dirty="0"/>
              <a:t> and optimization used for optimizing labeling tasks, the </a:t>
            </a:r>
            <a:r>
              <a:rPr lang="en-US" baseline="0" dirty="0" err="1"/>
              <a:t>effieincy</a:t>
            </a:r>
            <a:r>
              <a:rPr lang="en-US" baseline="0" dirty="0"/>
              <a:t> can be doubled. </a:t>
            </a:r>
            <a:endParaRPr lang="en-US" dirty="0"/>
          </a:p>
        </p:txBody>
      </p:sp>
      <p:sp>
        <p:nvSpPr>
          <p:cNvPr id="4" name="Slide Number Placeholder 3"/>
          <p:cNvSpPr>
            <a:spLocks noGrp="1"/>
          </p:cNvSpPr>
          <p:nvPr>
            <p:ph type="sldNum" sz="quarter" idx="10"/>
          </p:nvPr>
        </p:nvSpPr>
        <p:spPr/>
        <p:txBody>
          <a:bodyPr/>
          <a:lstStyle/>
          <a:p>
            <a:pPr>
              <a:defRPr/>
            </a:pPr>
            <a:fld id="{22907DDD-D5F5-4BDC-A0E4-DE9693AB78BD}" type="slidenum">
              <a:rPr lang="en-US" smtClean="0"/>
              <a:pPr>
                <a:defRPr/>
              </a:pPr>
              <a:t>27</a:t>
            </a:fld>
            <a:endParaRPr lang="en-US" dirty="0"/>
          </a:p>
        </p:txBody>
      </p:sp>
    </p:spTree>
    <p:extLst>
      <p:ext uri="{BB962C8B-B14F-4D97-AF65-F5344CB8AC3E}">
        <p14:creationId xmlns:p14="http://schemas.microsoft.com/office/powerpoint/2010/main" val="30883324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did CrowdSynth and the Galaxy Zoo complicated their task design so that they can learn more from each worker. </a:t>
            </a:r>
          </a:p>
          <a:p>
            <a:r>
              <a:rPr lang="en-US" baseline="0" dirty="0"/>
              <a:t>Instead of asking a single labeling question, they introduced this task hierarchy, in which follow-up questions are conditioned on the answers to earlier questions. </a:t>
            </a:r>
          </a:p>
          <a:p>
            <a:r>
              <a:rPr lang="en-US" baseline="0" dirty="0"/>
              <a:t>This hierarchical structure further increased the complexity of optimization. </a:t>
            </a:r>
          </a:p>
          <a:p>
            <a:r>
              <a:rPr lang="en-US" baseline="0" dirty="0"/>
              <a:t>The algorithm we propose for efficient solution of these tasks is another example showing how we can use problem structure to come up with tractable and effective algorithms. </a:t>
            </a:r>
            <a:endParaRPr lang="en-US" dirty="0"/>
          </a:p>
        </p:txBody>
      </p:sp>
      <p:sp>
        <p:nvSpPr>
          <p:cNvPr id="4" name="Slide Number Placeholder 3"/>
          <p:cNvSpPr>
            <a:spLocks noGrp="1"/>
          </p:cNvSpPr>
          <p:nvPr>
            <p:ph type="sldNum" sz="quarter" idx="10"/>
          </p:nvPr>
        </p:nvSpPr>
        <p:spPr/>
        <p:txBody>
          <a:bodyPr/>
          <a:lstStyle/>
          <a:p>
            <a:pPr>
              <a:defRPr/>
            </a:pPr>
            <a:fld id="{22907DDD-D5F5-4BDC-A0E4-DE9693AB78BD}" type="slidenum">
              <a:rPr lang="en-US" smtClean="0"/>
              <a:pPr>
                <a:defRPr/>
              </a:pPr>
              <a:t>28</a:t>
            </a:fld>
            <a:endParaRPr lang="en-US" dirty="0"/>
          </a:p>
        </p:txBody>
      </p:sp>
    </p:spTree>
    <p:extLst>
      <p:ext uri="{BB962C8B-B14F-4D97-AF65-F5344CB8AC3E}">
        <p14:creationId xmlns:p14="http://schemas.microsoft.com/office/powerpoint/2010/main" val="35287383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err="1"/>
              <a:t>CrowdExplorer</a:t>
            </a:r>
            <a:r>
              <a:rPr lang="en-US" sz="900" baseline="0" dirty="0"/>
              <a:t> is another extension of CrowdSynth for cold start domains.  </a:t>
            </a:r>
          </a:p>
          <a:p>
            <a:r>
              <a:rPr lang="en-US" dirty="0"/>
              <a:t>In designing the CrowdSynth, we made use of the a lot of</a:t>
            </a:r>
            <a:r>
              <a:rPr lang="en-US" baseline="0" dirty="0"/>
              <a:t> historical data to train accurate answer and vote models. </a:t>
            </a:r>
          </a:p>
          <a:p>
            <a:r>
              <a:rPr lang="en-US" baseline="0" dirty="0"/>
              <a:t>What if you don’t have that kind of data and you want to do optimization. – </a:t>
            </a:r>
            <a:r>
              <a:rPr lang="en-US" baseline="0" dirty="0" err="1"/>
              <a:t>coldstart</a:t>
            </a:r>
            <a:r>
              <a:rPr lang="en-US" baseline="0" dirty="0"/>
              <a:t> problem. </a:t>
            </a:r>
          </a:p>
          <a:p>
            <a:endParaRPr lang="en-US" sz="900" baseline="0" dirty="0"/>
          </a:p>
          <a:p>
            <a:r>
              <a:rPr lang="en-US" sz="900" baseline="0" dirty="0"/>
              <a:t>This requires managing the exploration-exploitation trade-off. </a:t>
            </a:r>
          </a:p>
          <a:p>
            <a:r>
              <a:rPr lang="en-US" sz="900" baseline="0" dirty="0"/>
              <a:t>Our technique combines Bayesian learning with Monte-Carlo planning for managing the exploration-exploitation trade-off. </a:t>
            </a:r>
            <a:endParaRPr lang="en-US" sz="900" dirty="0"/>
          </a:p>
          <a:p>
            <a:pPr marL="171450" indent="-171450">
              <a:buFontTx/>
              <a:buChar char="-"/>
            </a:pPr>
            <a:r>
              <a:rPr lang="en-US" baseline="0" dirty="0"/>
              <a:t>Our algorithm has 3 steps: </a:t>
            </a:r>
          </a:p>
          <a:p>
            <a:pPr marL="171450" indent="-171450">
              <a:buFontTx/>
              <a:buChar char="-"/>
            </a:pPr>
            <a:r>
              <a:rPr lang="en-US" baseline="0" dirty="0"/>
              <a:t>It uses online Bayesian learning to assess model confidence</a:t>
            </a:r>
          </a:p>
          <a:p>
            <a:pPr marL="171450" indent="-171450">
              <a:buFontTx/>
              <a:buChar char="-"/>
            </a:pPr>
            <a:r>
              <a:rPr lang="en-US" baseline="0" dirty="0"/>
              <a:t>Every time the Monte Carlo algorithm samples a trajectory, first it samples model </a:t>
            </a:r>
            <a:r>
              <a:rPr lang="en-US" baseline="0" dirty="0" err="1"/>
              <a:t>pramaters</a:t>
            </a:r>
            <a:r>
              <a:rPr lang="en-US" baseline="0" dirty="0"/>
              <a:t> and then samples world transitions. </a:t>
            </a:r>
          </a:p>
          <a:p>
            <a:r>
              <a:rPr lang="en-US" baseline="0" dirty="0"/>
              <a:t>The resulting search tree reflect both model uncertainty and the world uncertainty. </a:t>
            </a:r>
          </a:p>
          <a:p>
            <a:r>
              <a:rPr lang="en-US" baseline="0" dirty="0"/>
              <a:t>We have evaluated the algorithm on Galaxy Zoo tasks and showed that the algorithm can successfully balance learning and optimization. </a:t>
            </a:r>
          </a:p>
        </p:txBody>
      </p:sp>
      <p:sp>
        <p:nvSpPr>
          <p:cNvPr id="4" name="Slide Number Placeholder 3"/>
          <p:cNvSpPr>
            <a:spLocks noGrp="1"/>
          </p:cNvSpPr>
          <p:nvPr>
            <p:ph type="sldNum" sz="quarter" idx="10"/>
          </p:nvPr>
        </p:nvSpPr>
        <p:spPr/>
        <p:txBody>
          <a:bodyPr/>
          <a:lstStyle/>
          <a:p>
            <a:pPr>
              <a:defRPr/>
            </a:pPr>
            <a:fld id="{22907DDD-D5F5-4BDC-A0E4-DE9693AB78BD}" type="slidenum">
              <a:rPr lang="en-US" smtClean="0"/>
              <a:pPr>
                <a:defRPr/>
              </a:pPr>
              <a:t>29</a:t>
            </a:fld>
            <a:endParaRPr lang="en-US" dirty="0"/>
          </a:p>
        </p:txBody>
      </p:sp>
    </p:spTree>
    <p:extLst>
      <p:ext uri="{BB962C8B-B14F-4D97-AF65-F5344CB8AC3E}">
        <p14:creationId xmlns:p14="http://schemas.microsoft.com/office/powerpoint/2010/main" val="42061138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a:t>
            </a:r>
            <a:r>
              <a:rPr lang="en-US" baseline="0" dirty="0"/>
              <a:t> started to see human computation to be used in the training of more complex tasks. </a:t>
            </a:r>
          </a:p>
          <a:p>
            <a:r>
              <a:rPr lang="en-US" baseline="0" dirty="0"/>
              <a:t>In domains where humans are experts at acting, the crowd can teach a machine how to act. </a:t>
            </a:r>
          </a:p>
          <a:p>
            <a:r>
              <a:rPr lang="en-US" baseline="0" dirty="0"/>
              <a:t>In this example, Walter Lasecki from Michigan has demonstrated that the crowd can drive a robot inside a maze successfully. </a:t>
            </a:r>
          </a:p>
        </p:txBody>
      </p:sp>
      <p:sp>
        <p:nvSpPr>
          <p:cNvPr id="4" name="Header Placeholder 3"/>
          <p:cNvSpPr>
            <a:spLocks noGrp="1"/>
          </p:cNvSpPr>
          <p:nvPr>
            <p:ph type="hdr" sz="quarter" idx="10"/>
          </p:nvPr>
        </p:nvSpPr>
        <p:spPr/>
        <p:txBody>
          <a:bodyPr/>
          <a:lstStyle/>
          <a:p>
            <a:r>
              <a:rPr lang="en-US"/>
              <a:t>MS Research Faculty Summit 2013</a:t>
            </a:r>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8/12/2016 11:38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30</a:t>
            </a:fld>
            <a:endParaRPr lang="en-US" dirty="0"/>
          </a:p>
        </p:txBody>
      </p:sp>
    </p:spTree>
    <p:extLst>
      <p:ext uri="{BB962C8B-B14F-4D97-AF65-F5344CB8AC3E}">
        <p14:creationId xmlns:p14="http://schemas.microsoft.com/office/powerpoint/2010/main" val="1900879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a:t>
            </a:r>
            <a:r>
              <a:rPr lang="en-US" baseline="0" dirty="0"/>
              <a:t> the advances, AI systems still make mistakes and their capabilities are pretty limited for tasks more sophisticated than perception and when the application domain is not as well defined.</a:t>
            </a:r>
          </a:p>
          <a:p>
            <a:r>
              <a:rPr lang="en-US" baseline="0" dirty="0"/>
              <a:t>Last summer, Google released their image captioning system. </a:t>
            </a:r>
          </a:p>
          <a:p>
            <a:r>
              <a:rPr lang="en-US" baseline="0" dirty="0"/>
              <a:t>Although in most cases the system works well; it can detect the plane from a partial view of its wing, </a:t>
            </a:r>
          </a:p>
          <a:p>
            <a:r>
              <a:rPr lang="en-US" baseline="0" dirty="0"/>
              <a:t>Its misrecognition of these teenagers was upsetting. </a:t>
            </a:r>
            <a:endParaRPr lang="en-US" dirty="0"/>
          </a:p>
        </p:txBody>
      </p:sp>
      <p:sp>
        <p:nvSpPr>
          <p:cNvPr id="4" name="Header Placeholder 3"/>
          <p:cNvSpPr>
            <a:spLocks noGrp="1"/>
          </p:cNvSpPr>
          <p:nvPr>
            <p:ph type="hdr" sz="quarter" idx="10"/>
          </p:nvPr>
        </p:nvSpPr>
        <p:spPr/>
        <p:txBody>
          <a:bodyPr/>
          <a:lstStyle/>
          <a:p>
            <a:r>
              <a:rPr lang="en-US"/>
              <a:t>MS Research Faculty Summit 2013</a:t>
            </a:r>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8/12/2016 11:38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a:t>
            </a:fld>
            <a:endParaRPr lang="en-US" dirty="0"/>
          </a:p>
        </p:txBody>
      </p:sp>
    </p:spTree>
    <p:extLst>
      <p:ext uri="{BB962C8B-B14F-4D97-AF65-F5344CB8AC3E}">
        <p14:creationId xmlns:p14="http://schemas.microsoft.com/office/powerpoint/2010/main" val="2305926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an internship with us, Ofra Amir has studied</a:t>
            </a:r>
            <a:r>
              <a:rPr lang="en-US" baseline="0" dirty="0"/>
              <a:t> how an expert and a student can work together to more effectively teach the student how to act than the student acting alone, by respecting the cognitive constraints of the teacher. </a:t>
            </a:r>
          </a:p>
          <a:p>
            <a:r>
              <a:rPr lang="en-US" baseline="0" dirty="0"/>
              <a:t>Ofra will be presenting her work tomorrow morning so I’ll leave it to her to describe more. I’d like all of you to attend her talk.  </a:t>
            </a:r>
            <a:endParaRPr lang="en-US" dirty="0"/>
          </a:p>
        </p:txBody>
      </p:sp>
      <p:sp>
        <p:nvSpPr>
          <p:cNvPr id="4" name="Header Placeholder 3"/>
          <p:cNvSpPr>
            <a:spLocks noGrp="1"/>
          </p:cNvSpPr>
          <p:nvPr>
            <p:ph type="hdr" sz="quarter" idx="10"/>
          </p:nvPr>
        </p:nvSpPr>
        <p:spPr/>
        <p:txBody>
          <a:bodyPr/>
          <a:lstStyle/>
          <a:p>
            <a:r>
              <a:rPr lang="en-US"/>
              <a:t>MS Research Faculty Summit 2013</a:t>
            </a:r>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8/12/2016 11:38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31</a:t>
            </a:fld>
            <a:endParaRPr lang="en-US" dirty="0"/>
          </a:p>
        </p:txBody>
      </p:sp>
    </p:spTree>
    <p:extLst>
      <p:ext uri="{BB962C8B-B14F-4D97-AF65-F5344CB8AC3E}">
        <p14:creationId xmlns:p14="http://schemas.microsoft.com/office/powerpoint/2010/main" val="7126186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far, I have shown how effective AI approaches can be in making decisions about accessing human intelligence. </a:t>
            </a:r>
          </a:p>
          <a:p>
            <a:r>
              <a:rPr lang="en-US" baseline="0" dirty="0"/>
              <a:t>I want to bring back the three pillars from the beginning of the talk. </a:t>
            </a:r>
          </a:p>
          <a:p>
            <a:r>
              <a:rPr lang="en-US" baseline="0" dirty="0"/>
              <a:t>The problem of modeling humans as helpers to machines has many more dimensions.</a:t>
            </a:r>
          </a:p>
          <a:p>
            <a:r>
              <a:rPr lang="en-US" baseline="0" dirty="0"/>
              <a:t>In addition, crowdsourcing offers a low cost medium to run experiments with people to gain deeper understandings to human intelligence. </a:t>
            </a:r>
          </a:p>
        </p:txBody>
      </p:sp>
      <p:sp>
        <p:nvSpPr>
          <p:cNvPr id="4" name="Header Placeholder 3"/>
          <p:cNvSpPr>
            <a:spLocks noGrp="1"/>
          </p:cNvSpPr>
          <p:nvPr>
            <p:ph type="hdr" sz="quarter" idx="10"/>
          </p:nvPr>
        </p:nvSpPr>
        <p:spPr/>
        <p:txBody>
          <a:bodyPr/>
          <a:lstStyle/>
          <a:p>
            <a:r>
              <a:rPr lang="en-US"/>
              <a:t>MS Research Faculty Summit 2013</a:t>
            </a:r>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8/12/2016 11:38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32</a:t>
            </a:fld>
            <a:endParaRPr lang="en-US" dirty="0"/>
          </a:p>
        </p:txBody>
      </p:sp>
    </p:spTree>
    <p:extLst>
      <p:ext uri="{BB962C8B-B14F-4D97-AF65-F5344CB8AC3E}">
        <p14:creationId xmlns:p14="http://schemas.microsoft.com/office/powerpoint/2010/main" val="1278192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work in this space covers different problems from task design, to incentive design, to worker training, to </a:t>
            </a:r>
            <a:r>
              <a:rPr lang="en-US" dirty="0" err="1"/>
              <a:t>privacy&amp;security</a:t>
            </a:r>
            <a:r>
              <a:rPr lang="en-US" baseline="0" dirty="0"/>
              <a:t> and engagement. </a:t>
            </a:r>
          </a:p>
          <a:p>
            <a:r>
              <a:rPr lang="en-US" baseline="0" dirty="0"/>
              <a:t>This is a rich and growing research area that has a lot more opportunities for future work. </a:t>
            </a:r>
            <a:endParaRPr lang="en-US" dirty="0"/>
          </a:p>
        </p:txBody>
      </p:sp>
      <p:sp>
        <p:nvSpPr>
          <p:cNvPr id="4" name="Header Placeholder 3"/>
          <p:cNvSpPr>
            <a:spLocks noGrp="1"/>
          </p:cNvSpPr>
          <p:nvPr>
            <p:ph type="hdr" sz="quarter" idx="10"/>
          </p:nvPr>
        </p:nvSpPr>
        <p:spPr/>
        <p:txBody>
          <a:bodyPr/>
          <a:lstStyle/>
          <a:p>
            <a:r>
              <a:rPr lang="en-US"/>
              <a:t>MS Research Faculty Summit 2013</a:t>
            </a:r>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8/12/2016 11:38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33</a:t>
            </a:fld>
            <a:endParaRPr lang="en-US" dirty="0"/>
          </a:p>
        </p:txBody>
      </p:sp>
    </p:spTree>
    <p:extLst>
      <p:ext uri="{BB962C8B-B14F-4D97-AF65-F5344CB8AC3E}">
        <p14:creationId xmlns:p14="http://schemas.microsoft.com/office/powerpoint/2010/main" val="2355026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Among all of these research subareas, I want to highlight a recent work on modeling of worker bias since this</a:t>
            </a:r>
            <a:r>
              <a:rPr lang="en-US" baseline="0" dirty="0"/>
              <a:t> work challenges some common assumptions of human computation</a:t>
            </a:r>
            <a:r>
              <a:rPr lang="en-US" dirty="0"/>
              <a:t>. </a:t>
            </a:r>
          </a:p>
        </p:txBody>
      </p:sp>
      <p:sp>
        <p:nvSpPr>
          <p:cNvPr id="4" name="Header Placeholder 3"/>
          <p:cNvSpPr>
            <a:spLocks noGrp="1"/>
          </p:cNvSpPr>
          <p:nvPr>
            <p:ph type="hdr" sz="quarter" idx="10"/>
          </p:nvPr>
        </p:nvSpPr>
        <p:spPr/>
        <p:txBody>
          <a:bodyPr/>
          <a:lstStyle/>
          <a:p>
            <a:r>
              <a:rPr lang="en-US"/>
              <a:t>MS Research Faculty Summit 2013</a:t>
            </a:r>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8/12/2016 11:38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34</a:t>
            </a:fld>
            <a:endParaRPr lang="en-US" dirty="0"/>
          </a:p>
        </p:txBody>
      </p:sp>
    </p:spTree>
    <p:extLst>
      <p:ext uri="{BB962C8B-B14F-4D97-AF65-F5344CB8AC3E}">
        <p14:creationId xmlns:p14="http://schemas.microsoft.com/office/powerpoint/2010/main" val="13249859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labeling tasks are crowdsourced,</a:t>
            </a:r>
            <a:r>
              <a:rPr lang="en-US" baseline="0" dirty="0"/>
              <a:t> the main assumptions are that individual workers are noisy but this noise can be eliminated by aggregating workers’ responses together. This was the assumption in original Galaxy Zoo tasks that we studied in CrowdSynth. </a:t>
            </a:r>
          </a:p>
          <a:p>
            <a:r>
              <a:rPr lang="en-US" baseline="0" dirty="0"/>
              <a:t>However, deeper analysis of astronomers in Galaxy Zoo data showed that human perception of some images had systematic biases dependent  on task characteristics like redshift or magnitude of a galaxy. </a:t>
            </a:r>
          </a:p>
          <a:p>
            <a:r>
              <a:rPr lang="en-US" baseline="0" dirty="0"/>
              <a:t>You can see this as an optical illusion shared by the population. </a:t>
            </a:r>
          </a:p>
          <a:p>
            <a:r>
              <a:rPr lang="en-US" baseline="0" dirty="0"/>
              <a:t>If aggregation algorithms are not aware of these biases, the majority vote may give us incorrect answers. </a:t>
            </a:r>
          </a:p>
          <a:p>
            <a:r>
              <a:rPr lang="en-US" baseline="0" dirty="0"/>
              <a:t>In act, in a new class of Galaxy Zoo tasks, majority vote of 20 or more workers are incorrect 23% of tasks. </a:t>
            </a:r>
          </a:p>
          <a:p>
            <a:r>
              <a:rPr lang="en-US" baseline="0" dirty="0"/>
              <a:t>Such biases are not specific to classification of galaxies. We see discussions of these issues in domains such as judicial decisions. </a:t>
            </a:r>
          </a:p>
        </p:txBody>
      </p:sp>
      <p:sp>
        <p:nvSpPr>
          <p:cNvPr id="4" name="Header Placeholder 3"/>
          <p:cNvSpPr>
            <a:spLocks noGrp="1"/>
          </p:cNvSpPr>
          <p:nvPr>
            <p:ph type="hdr" sz="quarter" idx="10"/>
          </p:nvPr>
        </p:nvSpPr>
        <p:spPr/>
        <p:txBody>
          <a:bodyPr/>
          <a:lstStyle/>
          <a:p>
            <a:r>
              <a:rPr lang="en-US"/>
              <a:t>MS Research Faculty Summit 2013</a:t>
            </a:r>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8/12/2016 11:38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35</a:t>
            </a:fld>
            <a:endParaRPr lang="en-US" dirty="0"/>
          </a:p>
        </p:txBody>
      </p:sp>
    </p:spTree>
    <p:extLst>
      <p:ext uri="{BB962C8B-B14F-4D97-AF65-F5344CB8AC3E}">
        <p14:creationId xmlns:p14="http://schemas.microsoft.com/office/powerpoint/2010/main" val="20648513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recent paper, we studied</a:t>
            </a:r>
            <a:r>
              <a:rPr lang="en-US" baseline="0" dirty="0"/>
              <a:t> how graphical models can be used to detect and correct task-dependent bias. </a:t>
            </a:r>
          </a:p>
          <a:p>
            <a:r>
              <a:rPr lang="en-US" baseline="0" dirty="0"/>
              <a:t>Our models model the relationships between task features, worker bias, ground truth answers and worker annotations. </a:t>
            </a:r>
          </a:p>
          <a:p>
            <a:r>
              <a:rPr lang="en-US" baseline="0" dirty="0"/>
              <a:t>They can also use active learning to decide which tasks to acquire expert labels for to learn about this bias. </a:t>
            </a:r>
            <a:endParaRPr lang="en-US" dirty="0"/>
          </a:p>
        </p:txBody>
      </p:sp>
      <p:sp>
        <p:nvSpPr>
          <p:cNvPr id="4" name="Header Placeholder 3"/>
          <p:cNvSpPr>
            <a:spLocks noGrp="1"/>
          </p:cNvSpPr>
          <p:nvPr>
            <p:ph type="hdr" sz="quarter" idx="10"/>
          </p:nvPr>
        </p:nvSpPr>
        <p:spPr/>
        <p:txBody>
          <a:bodyPr/>
          <a:lstStyle/>
          <a:p>
            <a:r>
              <a:rPr lang="en-US" dirty="0"/>
              <a:t>MS Research Faculty Summit 2013</a:t>
            </a:r>
          </a:p>
        </p:txBody>
      </p:sp>
      <p:sp>
        <p:nvSpPr>
          <p:cNvPr id="5" name="Footer Placeholder 4"/>
          <p:cNvSpPr>
            <a:spLocks noGrp="1"/>
          </p:cNvSpPr>
          <p:nvPr>
            <p:ph type="ftr" sz="quarter" idx="11"/>
          </p:nvPr>
        </p:nvSpPr>
        <p:spPr/>
        <p:txBody>
          <a:bodyPr/>
          <a:lstStyle/>
          <a:p>
            <a:pPr defTabSz="931467"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2DFDA5C7-BBAE-481E-8BF7-731156A2E2C1}" type="datetime8">
              <a:rPr lang="en-US" smtClean="0"/>
              <a:t>8/12/2016 11:38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36</a:t>
            </a:fld>
            <a:endParaRPr lang="en-US" dirty="0"/>
          </a:p>
        </p:txBody>
      </p:sp>
    </p:spTree>
    <p:extLst>
      <p:ext uri="{BB962C8B-B14F-4D97-AF65-F5344CB8AC3E}">
        <p14:creationId xmlns:p14="http://schemas.microsoft.com/office/powerpoint/2010/main" val="5914988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Leading to significant gains in predictive performance of ground truth answers. </a:t>
            </a:r>
          </a:p>
        </p:txBody>
      </p:sp>
      <p:sp>
        <p:nvSpPr>
          <p:cNvPr id="4" name="Header Placeholder 3"/>
          <p:cNvSpPr>
            <a:spLocks noGrp="1"/>
          </p:cNvSpPr>
          <p:nvPr>
            <p:ph type="hdr" sz="quarter" idx="10"/>
          </p:nvPr>
        </p:nvSpPr>
        <p:spPr/>
        <p:txBody>
          <a:bodyPr/>
          <a:lstStyle/>
          <a:p>
            <a:r>
              <a:rPr lang="en-US"/>
              <a:t>MS Research Faculty Summit 2013</a:t>
            </a:r>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8/12/2016 11:38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37</a:t>
            </a:fld>
            <a:endParaRPr lang="en-US" dirty="0"/>
          </a:p>
        </p:txBody>
      </p:sp>
    </p:spTree>
    <p:extLst>
      <p:ext uri="{BB962C8B-B14F-4D97-AF65-F5344CB8AC3E}">
        <p14:creationId xmlns:p14="http://schemas.microsoft.com/office/powerpoint/2010/main" val="16226493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r>
              <a:rPr lang="en-US" dirty="0"/>
              <a:t>During</a:t>
            </a:r>
            <a:r>
              <a:rPr lang="en-US" baseline="0" dirty="0"/>
              <a:t> this talk, I tried to show examples of machines and humans working together to overcome shortcomings of acting alone. </a:t>
            </a:r>
          </a:p>
          <a:p>
            <a:pPr marL="0" marR="0" indent="0" algn="l" defTabSz="932742" rtl="0" eaLnBrk="1" fontAlgn="auto" latinLnBrk="0" hangingPunct="1">
              <a:lnSpc>
                <a:spcPct val="90000"/>
              </a:lnSpc>
              <a:spcBef>
                <a:spcPts val="0"/>
              </a:spcBef>
              <a:spcAft>
                <a:spcPts val="340"/>
              </a:spcAft>
              <a:buClrTx/>
              <a:buSzTx/>
              <a:buFontTx/>
              <a:buNone/>
              <a:tabLst/>
              <a:defRPr/>
            </a:pPr>
            <a:r>
              <a:rPr lang="en-US" baseline="0" dirty="0"/>
              <a:t>The examples I have given all focused on human input for training of machines. </a:t>
            </a:r>
          </a:p>
          <a:p>
            <a:pPr marL="0" marR="0" indent="0" algn="l" defTabSz="932742" rtl="0" eaLnBrk="1" fontAlgn="auto" latinLnBrk="0" hangingPunct="1">
              <a:lnSpc>
                <a:spcPct val="90000"/>
              </a:lnSpc>
              <a:spcBef>
                <a:spcPts val="0"/>
              </a:spcBef>
              <a:spcAft>
                <a:spcPts val="340"/>
              </a:spcAft>
              <a:buClrTx/>
              <a:buSzTx/>
              <a:buFontTx/>
              <a:buNone/>
              <a:tabLst/>
              <a:defRPr/>
            </a:pPr>
            <a:r>
              <a:rPr lang="en-US" baseline="0" dirty="0"/>
              <a:t>I see a lot of promise of human computation contributing to the full life cycle of AI systems. </a:t>
            </a:r>
          </a:p>
          <a:p>
            <a:pPr marL="0" marR="0" indent="0" algn="l" defTabSz="932742" rtl="0" eaLnBrk="1" fontAlgn="auto" latinLnBrk="0" hangingPunct="1">
              <a:lnSpc>
                <a:spcPct val="90000"/>
              </a:lnSpc>
              <a:spcBef>
                <a:spcPts val="0"/>
              </a:spcBef>
              <a:spcAft>
                <a:spcPts val="340"/>
              </a:spcAft>
              <a:buClrTx/>
              <a:buSzTx/>
              <a:buFontTx/>
              <a:buNone/>
              <a:tabLst/>
              <a:defRPr/>
            </a:pPr>
            <a:endParaRPr lang="en-US" baseline="0" dirty="0"/>
          </a:p>
        </p:txBody>
      </p:sp>
      <p:sp>
        <p:nvSpPr>
          <p:cNvPr id="4" name="Header Placeholder 3"/>
          <p:cNvSpPr>
            <a:spLocks noGrp="1"/>
          </p:cNvSpPr>
          <p:nvPr>
            <p:ph type="hdr" sz="quarter" idx="10"/>
          </p:nvPr>
        </p:nvSpPr>
        <p:spPr/>
        <p:txBody>
          <a:bodyPr/>
          <a:lstStyle/>
          <a:p>
            <a:r>
              <a:rPr lang="en-US"/>
              <a:t>MS Research Faculty Summit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48AA545-E301-483C-B1AD-3144B1F85D64}" type="datetime8">
              <a:rPr lang="en-US" smtClean="0"/>
              <a:t>8/12/2016 11:38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38</a:t>
            </a:fld>
            <a:endParaRPr lang="en-US" dirty="0"/>
          </a:p>
        </p:txBody>
      </p:sp>
    </p:spTree>
    <p:extLst>
      <p:ext uri="{BB962C8B-B14F-4D97-AF65-F5344CB8AC3E}">
        <p14:creationId xmlns:p14="http://schemas.microsoft.com/office/powerpoint/2010/main" val="16479395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ongoing work, we are studying how human computation can be incorporated into</a:t>
            </a:r>
            <a:r>
              <a:rPr lang="en-US" baseline="0" dirty="0"/>
              <a:t> the execution of an existing AI systems. </a:t>
            </a:r>
          </a:p>
          <a:p>
            <a:r>
              <a:rPr lang="en-US" baseline="0" dirty="0"/>
              <a:t>We can design workflows that have humans in the loop for verifying and correcting system output to prevent mistakes to the end user. </a:t>
            </a:r>
          </a:p>
          <a:p>
            <a:r>
              <a:rPr lang="en-US" baseline="0" dirty="0"/>
              <a:t>The human input in execution can be a valuable resource for further training systems. </a:t>
            </a:r>
          </a:p>
          <a:p>
            <a:r>
              <a:rPr lang="en-US" baseline="0" dirty="0"/>
              <a:t>Colleagues like Michael Bernstein from Stanford have done great work on the real-time access to </a:t>
            </a:r>
            <a:r>
              <a:rPr lang="en-US" baseline="0" dirty="0" err="1"/>
              <a:t>crowdsorcing</a:t>
            </a:r>
            <a:r>
              <a:rPr lang="en-US" baseline="0" dirty="0"/>
              <a:t> to make this a possibility even for systems that need to work run in real-time. </a:t>
            </a:r>
            <a:endParaRPr lang="en-US" dirty="0"/>
          </a:p>
        </p:txBody>
      </p:sp>
      <p:sp>
        <p:nvSpPr>
          <p:cNvPr id="4" name="Header Placeholder 3"/>
          <p:cNvSpPr>
            <a:spLocks noGrp="1"/>
          </p:cNvSpPr>
          <p:nvPr>
            <p:ph type="hdr" sz="quarter" idx="10"/>
          </p:nvPr>
        </p:nvSpPr>
        <p:spPr/>
        <p:txBody>
          <a:bodyPr/>
          <a:lstStyle/>
          <a:p>
            <a:r>
              <a:rPr lang="en-US"/>
              <a:t>MS Research Faculty Summit 2013</a:t>
            </a:r>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8/12/2016 11:38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39</a:t>
            </a:fld>
            <a:endParaRPr lang="en-US" dirty="0"/>
          </a:p>
        </p:txBody>
      </p:sp>
    </p:spTree>
    <p:extLst>
      <p:ext uri="{BB962C8B-B14F-4D97-AF65-F5344CB8AC3E}">
        <p14:creationId xmlns:p14="http://schemas.microsoft.com/office/powerpoint/2010/main" val="19521808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looking into how human computation can</a:t>
            </a:r>
            <a:r>
              <a:rPr lang="en-US" baseline="0" dirty="0"/>
              <a:t> be used for troubleshooting of AI systems to gain better understanding of when and why systems are making mistakes and how they can be fixed. </a:t>
            </a:r>
            <a:endParaRPr lang="en-US" dirty="0"/>
          </a:p>
        </p:txBody>
      </p:sp>
      <p:sp>
        <p:nvSpPr>
          <p:cNvPr id="4" name="Header Placeholder 3"/>
          <p:cNvSpPr>
            <a:spLocks noGrp="1"/>
          </p:cNvSpPr>
          <p:nvPr>
            <p:ph type="hdr" sz="quarter" idx="10"/>
          </p:nvPr>
        </p:nvSpPr>
        <p:spPr/>
        <p:txBody>
          <a:bodyPr/>
          <a:lstStyle/>
          <a:p>
            <a:r>
              <a:rPr lang="en-US"/>
              <a:t>MS Research Faculty Summit 2013</a:t>
            </a:r>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8/12/2016 11:38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40</a:t>
            </a:fld>
            <a:endParaRPr lang="en-US" dirty="0"/>
          </a:p>
        </p:txBody>
      </p:sp>
    </p:spTree>
    <p:extLst>
      <p:ext uri="{BB962C8B-B14F-4D97-AF65-F5344CB8AC3E}">
        <p14:creationId xmlns:p14="http://schemas.microsoft.com/office/powerpoint/2010/main" val="1128065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Mistakes of real-world AI systems are not</a:t>
            </a:r>
            <a:r>
              <a:rPr lang="en-US" baseline="0" dirty="0"/>
              <a:t> limited to the Google example. </a:t>
            </a:r>
          </a:p>
          <a:p>
            <a:r>
              <a:rPr lang="en-US" dirty="0"/>
              <a:t>Some in the room</a:t>
            </a:r>
            <a:r>
              <a:rPr lang="en-US" baseline="0" dirty="0"/>
              <a:t> may remember what happened earlier this year when Microsoft released its </a:t>
            </a:r>
            <a:r>
              <a:rPr lang="en-US" baseline="0" dirty="0" err="1"/>
              <a:t>chatbot</a:t>
            </a:r>
            <a:r>
              <a:rPr lang="en-US" baseline="0" dirty="0"/>
              <a:t> Tay. </a:t>
            </a:r>
            <a:endParaRPr lang="en-US" dirty="0"/>
          </a:p>
          <a:p>
            <a:r>
              <a:rPr lang="en-US" baseline="0" dirty="0"/>
              <a:t>When Tay left alone without human supervision, it created a lot of problems. </a:t>
            </a:r>
          </a:p>
          <a:p>
            <a:r>
              <a:rPr lang="en-US" baseline="0" dirty="0"/>
              <a:t>Here, the tweet tells a lot about the experience of the people interacting with the AI system. </a:t>
            </a:r>
            <a:endParaRPr lang="en-US" dirty="0"/>
          </a:p>
        </p:txBody>
      </p:sp>
      <p:sp>
        <p:nvSpPr>
          <p:cNvPr id="4" name="Header Placeholder 3"/>
          <p:cNvSpPr>
            <a:spLocks noGrp="1"/>
          </p:cNvSpPr>
          <p:nvPr>
            <p:ph type="hdr" sz="quarter" idx="10"/>
          </p:nvPr>
        </p:nvSpPr>
        <p:spPr/>
        <p:txBody>
          <a:bodyPr/>
          <a:lstStyle/>
          <a:p>
            <a:r>
              <a:rPr lang="en-US"/>
              <a:t>MS Research Faculty Summit 2013</a:t>
            </a:r>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8/12/2016 11:38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a:t>
            </a:fld>
            <a:endParaRPr lang="en-US" dirty="0"/>
          </a:p>
        </p:txBody>
      </p:sp>
    </p:spTree>
    <p:extLst>
      <p:ext uri="{BB962C8B-B14F-4D97-AF65-F5344CB8AC3E}">
        <p14:creationId xmlns:p14="http://schemas.microsoft.com/office/powerpoint/2010/main" val="39148694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Throughout the talk, I tried to get</a:t>
            </a:r>
            <a:r>
              <a:rPr lang="en-US" baseline="0" dirty="0"/>
              <a:t> you excited about the vision of hybrid intelligence</a:t>
            </a:r>
          </a:p>
          <a:p>
            <a:r>
              <a:rPr lang="en-US" baseline="0" dirty="0"/>
              <a:t>How humans and machines can work together towards developing reliable Ai systems </a:t>
            </a:r>
          </a:p>
          <a:p>
            <a:r>
              <a:rPr lang="en-US" baseline="0" dirty="0"/>
              <a:t>The work I presented is only the beginnings of this vision. </a:t>
            </a:r>
          </a:p>
          <a:p>
            <a:r>
              <a:rPr lang="en-US" baseline="0" dirty="0"/>
              <a:t>There are many big challenges ahead for pulling this through. </a:t>
            </a:r>
            <a:endParaRPr lang="en-US" dirty="0"/>
          </a:p>
          <a:p>
            <a:pPr marL="0" marR="0" lvl="0" indent="0" algn="l" defTabSz="932742" rtl="0" eaLnBrk="1" fontAlgn="auto" latinLnBrk="0" hangingPunct="1">
              <a:lnSpc>
                <a:spcPct val="90000"/>
              </a:lnSpc>
              <a:spcBef>
                <a:spcPts val="0"/>
              </a:spcBef>
              <a:spcAft>
                <a:spcPts val="340"/>
              </a:spcAft>
              <a:buClrTx/>
              <a:buSzTx/>
              <a:buFontTx/>
              <a:buNone/>
              <a:tabLst/>
              <a:defRPr/>
            </a:pPr>
            <a:r>
              <a:rPr lang="en-US" dirty="0"/>
              <a:t>Recent</a:t>
            </a:r>
            <a:r>
              <a:rPr lang="en-US" baseline="0" dirty="0"/>
              <a:t> Tesla accidents are a reminder of the importance of the work in this space. </a:t>
            </a:r>
          </a:p>
          <a:p>
            <a:endParaRPr lang="en-US" dirty="0"/>
          </a:p>
          <a:p>
            <a:r>
              <a:rPr lang="en-US" dirty="0"/>
              <a:t>Humans are complex, gaining a comprehensive</a:t>
            </a:r>
            <a:r>
              <a:rPr lang="en-US" baseline="0" dirty="0"/>
              <a:t> model of humans, even within this context, will take much more than the experiments we have run. </a:t>
            </a:r>
          </a:p>
          <a:p>
            <a:r>
              <a:rPr lang="en-US" dirty="0"/>
              <a:t>Most challenging systems work in</a:t>
            </a:r>
            <a:r>
              <a:rPr lang="en-US" baseline="0" dirty="0"/>
              <a:t> the open world, like driving. </a:t>
            </a:r>
            <a:endParaRPr lang="en-US" dirty="0"/>
          </a:p>
          <a:p>
            <a:r>
              <a:rPr lang="en-US" dirty="0"/>
              <a:t>Hard to predict </a:t>
            </a:r>
          </a:p>
          <a:p>
            <a:r>
              <a:rPr lang="en-US" dirty="0"/>
              <a:t>Hard to model </a:t>
            </a:r>
          </a:p>
          <a:p>
            <a:r>
              <a:rPr lang="en-US" dirty="0"/>
              <a:t>Self</a:t>
            </a:r>
            <a:r>
              <a:rPr lang="en-US" baseline="0" dirty="0"/>
              <a:t>-assessment is hard – unknown unknowns </a:t>
            </a:r>
          </a:p>
          <a:p>
            <a:r>
              <a:rPr lang="en-US" baseline="0" dirty="0"/>
              <a:t>In these domains, optimization is harder, time critical, costs are drastic. </a:t>
            </a:r>
          </a:p>
          <a:p>
            <a:endParaRPr lang="en-US" baseline="0" dirty="0"/>
          </a:p>
          <a:p>
            <a:pPr marL="0" marR="0" lvl="0" indent="0" algn="l" defTabSz="932742" rtl="0" eaLnBrk="1" fontAlgn="auto" latinLnBrk="0" hangingPunct="1">
              <a:lnSpc>
                <a:spcPct val="90000"/>
              </a:lnSpc>
              <a:spcBef>
                <a:spcPts val="0"/>
              </a:spcBef>
              <a:spcAft>
                <a:spcPts val="340"/>
              </a:spcAft>
              <a:buClrTx/>
              <a:buSzTx/>
              <a:buFontTx/>
              <a:buNone/>
              <a:tabLst/>
              <a:defRPr/>
            </a:pPr>
            <a:r>
              <a:rPr lang="en-US" baseline="0" dirty="0"/>
              <a:t>So there is no shortage of things to do in this space.</a:t>
            </a:r>
            <a:endParaRPr lang="en-US" dirty="0"/>
          </a:p>
          <a:p>
            <a:endParaRPr lang="en-US" baseline="0" dirty="0"/>
          </a:p>
        </p:txBody>
      </p:sp>
      <p:sp>
        <p:nvSpPr>
          <p:cNvPr id="4" name="Header Placeholder 3"/>
          <p:cNvSpPr>
            <a:spLocks noGrp="1"/>
          </p:cNvSpPr>
          <p:nvPr>
            <p:ph type="hdr" sz="quarter" idx="10"/>
          </p:nvPr>
        </p:nvSpPr>
        <p:spPr/>
        <p:txBody>
          <a:bodyPr/>
          <a:lstStyle/>
          <a:p>
            <a:r>
              <a:rPr lang="en-US"/>
              <a:t>MS Research Faculty Summit 2013</a:t>
            </a:r>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8/12/2016 11:38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41</a:t>
            </a:fld>
            <a:endParaRPr lang="en-US" dirty="0"/>
          </a:p>
        </p:txBody>
      </p:sp>
    </p:spTree>
    <p:extLst>
      <p:ext uri="{BB962C8B-B14F-4D97-AF65-F5344CB8AC3E}">
        <p14:creationId xmlns:p14="http://schemas.microsoft.com/office/powerpoint/2010/main" val="33655837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MS Research Faculty Summit 2013</a:t>
            </a:r>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8/12/2016 11:38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42</a:t>
            </a:fld>
            <a:endParaRPr lang="en-US" dirty="0"/>
          </a:p>
        </p:txBody>
      </p:sp>
    </p:spTree>
    <p:extLst>
      <p:ext uri="{BB962C8B-B14F-4D97-AF65-F5344CB8AC3E}">
        <p14:creationId xmlns:p14="http://schemas.microsoft.com/office/powerpoint/2010/main" val="598206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a:t>
            </a:r>
            <a:r>
              <a:rPr lang="en-US" baseline="0" dirty="0"/>
              <a:t> these negative examples, AI systems are entering our lives, some of which are for critical tasks like driving or healthcare. Then, we can ask: Given these limitations, how do we have Tesla cars driving in cities today? </a:t>
            </a:r>
            <a:endParaRPr lang="en-US" dirty="0"/>
          </a:p>
          <a:p>
            <a:r>
              <a:rPr lang="en-US" baseline="0" dirty="0"/>
              <a:t>I’d argue that the reason these systems work in these critical domains is because they are designed to be hybrid intelligence systems rather than Ai systems. </a:t>
            </a:r>
          </a:p>
          <a:p>
            <a:r>
              <a:rPr lang="en-US" baseline="0" dirty="0"/>
              <a:t>These systems are designed to function with humans in the loop: You have the driver watching every decision of the car, approving the decisions and correcting them when the car makes a mistake. </a:t>
            </a:r>
          </a:p>
          <a:p>
            <a:r>
              <a:rPr lang="en-US" baseline="0" dirty="0"/>
              <a:t>Tesla collects data about these interactions and then use them to improve AI so that the car makes fewer mistakes. </a:t>
            </a:r>
            <a:endParaRPr lang="en-US" dirty="0"/>
          </a:p>
        </p:txBody>
      </p:sp>
      <p:sp>
        <p:nvSpPr>
          <p:cNvPr id="4" name="Header Placeholder 3"/>
          <p:cNvSpPr>
            <a:spLocks noGrp="1"/>
          </p:cNvSpPr>
          <p:nvPr>
            <p:ph type="hdr" sz="quarter" idx="10"/>
          </p:nvPr>
        </p:nvSpPr>
        <p:spPr/>
        <p:txBody>
          <a:bodyPr/>
          <a:lstStyle/>
          <a:p>
            <a:r>
              <a:rPr lang="en-US"/>
              <a:t>MS Research Faculty Summit 2013</a:t>
            </a:r>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8/12/2016 11:38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a:t>
            </a:fld>
            <a:endParaRPr lang="en-US" dirty="0"/>
          </a:p>
        </p:txBody>
      </p:sp>
    </p:spTree>
    <p:extLst>
      <p:ext uri="{BB962C8B-B14F-4D97-AF65-F5344CB8AC3E}">
        <p14:creationId xmlns:p14="http://schemas.microsoft.com/office/powerpoint/2010/main" val="996982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a:t>
            </a:r>
            <a:r>
              <a:rPr lang="en-US" baseline="0" dirty="0"/>
              <a:t> research focuses on how human and machine intelligence can be combined to develop reliable real-world AI systems. </a:t>
            </a:r>
          </a:p>
          <a:p>
            <a:r>
              <a:rPr lang="en-US" baseline="0" dirty="0"/>
              <a:t>Having humans in the loop can enable overcoming the shortcomings of existing AI techniques like the way it is in the self-driving example. </a:t>
            </a:r>
          </a:p>
          <a:p>
            <a:r>
              <a:rPr lang="en-US" baseline="0" dirty="0"/>
              <a:t>It can provide continuous feedback to systems to learn from. </a:t>
            </a:r>
          </a:p>
          <a:p>
            <a:r>
              <a:rPr lang="en-US" baseline="0" dirty="0"/>
              <a:t>I see the successful collaboration between humans and machines is a key to develop reliable AI systems for complex tasks. </a:t>
            </a:r>
          </a:p>
          <a:p>
            <a:endParaRPr lang="en-US" dirty="0"/>
          </a:p>
          <a:p>
            <a:pPr defTabSz="950464">
              <a:spcAft>
                <a:spcPts val="346"/>
              </a:spcAft>
            </a:pPr>
            <a:endParaRPr lang="en-US" baseline="0" dirty="0"/>
          </a:p>
        </p:txBody>
      </p:sp>
      <p:sp>
        <p:nvSpPr>
          <p:cNvPr id="4" name="Header Placeholder 3"/>
          <p:cNvSpPr>
            <a:spLocks noGrp="1"/>
          </p:cNvSpPr>
          <p:nvPr>
            <p:ph type="hdr" sz="quarter" idx="10"/>
          </p:nvPr>
        </p:nvSpPr>
        <p:spPr/>
        <p:txBody>
          <a:bodyPr/>
          <a:lstStyle/>
          <a:p>
            <a:r>
              <a:rPr lang="en-US"/>
              <a:t>MS Research Faculty Summit 2013</a:t>
            </a:r>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8/12/2016 11:38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a:t>
            </a:fld>
            <a:endParaRPr lang="en-US" dirty="0"/>
          </a:p>
        </p:txBody>
      </p:sp>
    </p:spTree>
    <p:extLst>
      <p:ext uri="{BB962C8B-B14F-4D97-AF65-F5344CB8AC3E}">
        <p14:creationId xmlns:p14="http://schemas.microsoft.com/office/powerpoint/2010/main" val="1821947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r>
              <a:rPr lang="en-US" dirty="0"/>
              <a:t>One issue about this</a:t>
            </a:r>
            <a:r>
              <a:rPr lang="en-US" baseline="0" dirty="0"/>
              <a:t> proposition is scalability. </a:t>
            </a:r>
          </a:p>
          <a:p>
            <a:pPr marL="0" marR="0" indent="0" algn="l" defTabSz="932742" rtl="0" eaLnBrk="1" fontAlgn="auto" latinLnBrk="0" hangingPunct="1">
              <a:lnSpc>
                <a:spcPct val="90000"/>
              </a:lnSpc>
              <a:spcBef>
                <a:spcPts val="0"/>
              </a:spcBef>
              <a:spcAft>
                <a:spcPts val="340"/>
              </a:spcAft>
              <a:buClrTx/>
              <a:buSzTx/>
              <a:buFontTx/>
              <a:buNone/>
              <a:tabLst/>
              <a:defRPr/>
            </a:pPr>
            <a:r>
              <a:rPr lang="en-US" baseline="0" dirty="0"/>
              <a:t>It is not feasible to assign a human to every functioning system.</a:t>
            </a:r>
            <a:endParaRPr lang="en-US" dirty="0"/>
          </a:p>
          <a:p>
            <a:pPr marL="0" marR="0" indent="0" algn="l" defTabSz="932742" rtl="0" eaLnBrk="1" fontAlgn="auto" latinLnBrk="0" hangingPunct="1">
              <a:lnSpc>
                <a:spcPct val="90000"/>
              </a:lnSpc>
              <a:spcBef>
                <a:spcPts val="0"/>
              </a:spcBef>
              <a:spcAft>
                <a:spcPts val="340"/>
              </a:spcAft>
              <a:buClrTx/>
              <a:buSzTx/>
              <a:buFontTx/>
              <a:buNone/>
              <a:tabLst/>
              <a:defRPr/>
            </a:pPr>
            <a:r>
              <a:rPr lang="en-US" dirty="0"/>
              <a:t>Human computation, crowdsourcing</a:t>
            </a:r>
            <a:r>
              <a:rPr lang="en-US" baseline="0" dirty="0"/>
              <a:t> in particular, has been revolutionary for providing programmatic access to human intelligence. Having easy, on-demand access to human intelligence through platforms like Mechanical Turk provides us a new and very valuable resource to make systems better. </a:t>
            </a:r>
          </a:p>
        </p:txBody>
      </p:sp>
      <p:sp>
        <p:nvSpPr>
          <p:cNvPr id="4" name="Header Placeholder 3"/>
          <p:cNvSpPr>
            <a:spLocks noGrp="1"/>
          </p:cNvSpPr>
          <p:nvPr>
            <p:ph type="hdr" sz="quarter" idx="10"/>
          </p:nvPr>
        </p:nvSpPr>
        <p:spPr/>
        <p:txBody>
          <a:bodyPr/>
          <a:lstStyle/>
          <a:p>
            <a:r>
              <a:rPr lang="en-US"/>
              <a:t>MS Research Faculty Summit 2013</a:t>
            </a:r>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8/12/2016 11:38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7</a:t>
            </a:fld>
            <a:endParaRPr lang="en-US" dirty="0"/>
          </a:p>
        </p:txBody>
      </p:sp>
    </p:spTree>
    <p:extLst>
      <p:ext uri="{BB962C8B-B14F-4D97-AF65-F5344CB8AC3E}">
        <p14:creationId xmlns:p14="http://schemas.microsoft.com/office/powerpoint/2010/main" val="2480626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recent years, we have seen growing</a:t>
            </a:r>
            <a:r>
              <a:rPr lang="en-US" baseline="0" dirty="0"/>
              <a:t> interest in human computation, models and algorithms. </a:t>
            </a:r>
          </a:p>
          <a:p>
            <a:r>
              <a:rPr lang="en-US" baseline="0" dirty="0"/>
              <a:t>The intersection of AI and human computation has emerged as active area of research. </a:t>
            </a:r>
          </a:p>
          <a:p>
            <a:r>
              <a:rPr lang="en-US" baseline="0" dirty="0"/>
              <a:t>Most of the research so far has focused on using human input for offline training. </a:t>
            </a:r>
          </a:p>
          <a:p>
            <a:r>
              <a:rPr lang="en-US" baseline="0" dirty="0"/>
              <a:t>We have started seeing examples of human computation being used for execution and evaluation of AI systems as well. I will briefly discuss these opportunities later in my talk. </a:t>
            </a:r>
            <a:endParaRPr lang="en-US" dirty="0"/>
          </a:p>
        </p:txBody>
      </p:sp>
      <p:sp>
        <p:nvSpPr>
          <p:cNvPr id="4" name="Header Placeholder 3"/>
          <p:cNvSpPr>
            <a:spLocks noGrp="1"/>
          </p:cNvSpPr>
          <p:nvPr>
            <p:ph type="hdr" sz="quarter" idx="10"/>
          </p:nvPr>
        </p:nvSpPr>
        <p:spPr/>
        <p:txBody>
          <a:bodyPr/>
          <a:lstStyle/>
          <a:p>
            <a:r>
              <a:rPr lang="en-US"/>
              <a:t>MS Research Faculty Summit 2013</a:t>
            </a:r>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8/12/2016 11:38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8</a:t>
            </a:fld>
            <a:endParaRPr lang="en-US" dirty="0"/>
          </a:p>
        </p:txBody>
      </p:sp>
    </p:spTree>
    <p:extLst>
      <p:ext uri="{BB962C8B-B14F-4D97-AF65-F5344CB8AC3E}">
        <p14:creationId xmlns:p14="http://schemas.microsoft.com/office/powerpoint/2010/main" val="740151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a:t>
            </a:r>
            <a:r>
              <a:rPr lang="en-US" baseline="0" dirty="0"/>
              <a:t> research investigates models, algorithms and techniques for ideal integration of human intelligence into AI systems. </a:t>
            </a:r>
          </a:p>
          <a:p>
            <a:r>
              <a:rPr lang="en-US" baseline="0" dirty="0"/>
              <a:t>Doing so introduces a set of new challenges for reasoning. </a:t>
            </a:r>
          </a:p>
          <a:p>
            <a:r>
              <a:rPr lang="en-US" baseline="0" dirty="0"/>
              <a:t>Human input is a different type of resource, which is costly and limited. Accessing human input is different than making an API call. Machines need to reason about the limitations, strengths of humans as well as different factors that affect access. </a:t>
            </a:r>
          </a:p>
          <a:p>
            <a:r>
              <a:rPr lang="en-US" baseline="0" dirty="0"/>
              <a:t>Hybrid systems require new reasoning capabilities about whether, when and how to optimally access human intelligence given constraints on human intelligence. </a:t>
            </a:r>
          </a:p>
        </p:txBody>
      </p:sp>
      <p:sp>
        <p:nvSpPr>
          <p:cNvPr id="4" name="Header Placeholder 3"/>
          <p:cNvSpPr>
            <a:spLocks noGrp="1"/>
          </p:cNvSpPr>
          <p:nvPr>
            <p:ph type="hdr" sz="quarter" idx="10"/>
          </p:nvPr>
        </p:nvSpPr>
        <p:spPr/>
        <p:txBody>
          <a:bodyPr/>
          <a:lstStyle/>
          <a:p>
            <a:r>
              <a:rPr lang="en-US"/>
              <a:t>MS Research Faculty Summit 2013</a:t>
            </a:r>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8/12/2016 11:38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9</a:t>
            </a:fld>
            <a:endParaRPr lang="en-US" dirty="0"/>
          </a:p>
        </p:txBody>
      </p:sp>
    </p:spTree>
    <p:extLst>
      <p:ext uri="{BB962C8B-B14F-4D97-AF65-F5344CB8AC3E}">
        <p14:creationId xmlns:p14="http://schemas.microsoft.com/office/powerpoint/2010/main" val="27522808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ltGray">
      <p:bgPr>
        <a:solidFill>
          <a:schemeClr val="bg1"/>
        </a:solidFill>
        <a:effectLst/>
      </p:bgPr>
    </p:bg>
    <p:spTree>
      <p:nvGrpSpPr>
        <p:cNvPr id="1" name=""/>
        <p:cNvGrpSpPr/>
        <p:nvPr/>
      </p:nvGrpSpPr>
      <p:grpSpPr>
        <a:xfrm>
          <a:off x="0" y="0"/>
          <a:ext cx="0" cy="0"/>
          <a:chOff x="0" y="0"/>
          <a:chExt cx="0" cy="0"/>
        </a:xfrm>
      </p:grpSpPr>
      <p:sp>
        <p:nvSpPr>
          <p:cNvPr id="7" name="Freeform 6"/>
          <p:cNvSpPr>
            <a:spLocks noEditPoints="1"/>
          </p:cNvSpPr>
          <p:nvPr userDrawn="1"/>
        </p:nvSpPr>
        <p:spPr bwMode="auto">
          <a:xfrm>
            <a:off x="6117496" y="5822534"/>
            <a:ext cx="1871503" cy="900113"/>
          </a:xfrm>
          <a:custGeom>
            <a:avLst/>
            <a:gdLst>
              <a:gd name="T0" fmla="*/ 188 w 203"/>
              <a:gd name="T1" fmla="*/ 35 h 73"/>
              <a:gd name="T2" fmla="*/ 201 w 203"/>
              <a:gd name="T3" fmla="*/ 17 h 73"/>
              <a:gd name="T4" fmla="*/ 179 w 203"/>
              <a:gd name="T5" fmla="*/ 0 h 73"/>
              <a:gd name="T6" fmla="*/ 163 w 203"/>
              <a:gd name="T7" fmla="*/ 16 h 73"/>
              <a:gd name="T8" fmla="*/ 186 w 203"/>
              <a:gd name="T9" fmla="*/ 20 h 73"/>
              <a:gd name="T10" fmla="*/ 167 w 203"/>
              <a:gd name="T11" fmla="*/ 30 h 73"/>
              <a:gd name="T12" fmla="*/ 173 w 203"/>
              <a:gd name="T13" fmla="*/ 42 h 73"/>
              <a:gd name="T14" fmla="*/ 188 w 203"/>
              <a:gd name="T15" fmla="*/ 51 h 73"/>
              <a:gd name="T16" fmla="*/ 176 w 203"/>
              <a:gd name="T17" fmla="*/ 61 h 73"/>
              <a:gd name="T18" fmla="*/ 160 w 203"/>
              <a:gd name="T19" fmla="*/ 70 h 73"/>
              <a:gd name="T20" fmla="*/ 197 w 203"/>
              <a:gd name="T21" fmla="*/ 67 h 73"/>
              <a:gd name="T22" fmla="*/ 199 w 203"/>
              <a:gd name="T23" fmla="*/ 41 h 73"/>
              <a:gd name="T24" fmla="*/ 138 w 203"/>
              <a:gd name="T25" fmla="*/ 60 h 73"/>
              <a:gd name="T26" fmla="*/ 108 w 203"/>
              <a:gd name="T27" fmla="*/ 6 h 73"/>
              <a:gd name="T28" fmla="*/ 123 w 203"/>
              <a:gd name="T29" fmla="*/ 15 h 73"/>
              <a:gd name="T30" fmla="*/ 109 w 203"/>
              <a:gd name="T31" fmla="*/ 60 h 73"/>
              <a:gd name="T32" fmla="*/ 151 w 203"/>
              <a:gd name="T33" fmla="*/ 72 h 73"/>
              <a:gd name="T34" fmla="*/ 76 w 203"/>
              <a:gd name="T35" fmla="*/ 61 h 73"/>
              <a:gd name="T36" fmla="*/ 76 w 203"/>
              <a:gd name="T37" fmla="*/ 12 h 73"/>
              <a:gd name="T38" fmla="*/ 76 w 203"/>
              <a:gd name="T39" fmla="*/ 61 h 73"/>
              <a:gd name="T40" fmla="*/ 58 w 203"/>
              <a:gd name="T41" fmla="*/ 9 h 73"/>
              <a:gd name="T42" fmla="*/ 75 w 203"/>
              <a:gd name="T43" fmla="*/ 73 h 73"/>
              <a:gd name="T44" fmla="*/ 100 w 203"/>
              <a:gd name="T45" fmla="*/ 36 h 73"/>
              <a:gd name="T46" fmla="*/ 45 w 203"/>
              <a:gd name="T47" fmla="*/ 59 h 73"/>
              <a:gd name="T48" fmla="*/ 18 w 203"/>
              <a:gd name="T49" fmla="*/ 59 h 73"/>
              <a:gd name="T50" fmla="*/ 46 w 203"/>
              <a:gd name="T51" fmla="*/ 20 h 73"/>
              <a:gd name="T52" fmla="*/ 24 w 203"/>
              <a:gd name="T53" fmla="*/ 0 h 73"/>
              <a:gd name="T54" fmla="*/ 4 w 203"/>
              <a:gd name="T55" fmla="*/ 20 h 73"/>
              <a:gd name="T56" fmla="*/ 30 w 203"/>
              <a:gd name="T57" fmla="*/ 22 h 73"/>
              <a:gd name="T58" fmla="*/ 20 w 203"/>
              <a:gd name="T59" fmla="*/ 40 h 73"/>
              <a:gd name="T60" fmla="*/ 0 w 203"/>
              <a:gd name="T61" fmla="*/ 72 h 73"/>
              <a:gd name="T62" fmla="*/ 45 w 203"/>
              <a:gd name="T63" fmla="*/ 5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3" h="73">
                <a:moveTo>
                  <a:pt x="199" y="41"/>
                </a:moveTo>
                <a:cubicBezTo>
                  <a:pt x="197" y="38"/>
                  <a:pt x="193" y="36"/>
                  <a:pt x="188" y="35"/>
                </a:cubicBezTo>
                <a:cubicBezTo>
                  <a:pt x="188" y="35"/>
                  <a:pt x="188" y="35"/>
                  <a:pt x="188" y="35"/>
                </a:cubicBezTo>
                <a:cubicBezTo>
                  <a:pt x="197" y="33"/>
                  <a:pt x="201" y="27"/>
                  <a:pt x="201" y="17"/>
                </a:cubicBezTo>
                <a:cubicBezTo>
                  <a:pt x="201" y="13"/>
                  <a:pt x="200" y="9"/>
                  <a:pt x="196" y="6"/>
                </a:cubicBezTo>
                <a:cubicBezTo>
                  <a:pt x="192" y="2"/>
                  <a:pt x="187" y="0"/>
                  <a:pt x="179" y="0"/>
                </a:cubicBezTo>
                <a:cubicBezTo>
                  <a:pt x="173" y="0"/>
                  <a:pt x="168" y="1"/>
                  <a:pt x="163" y="4"/>
                </a:cubicBezTo>
                <a:cubicBezTo>
                  <a:pt x="163" y="16"/>
                  <a:pt x="163" y="16"/>
                  <a:pt x="163" y="16"/>
                </a:cubicBezTo>
                <a:cubicBezTo>
                  <a:pt x="167" y="13"/>
                  <a:pt x="171" y="12"/>
                  <a:pt x="176" y="12"/>
                </a:cubicBezTo>
                <a:cubicBezTo>
                  <a:pt x="183" y="12"/>
                  <a:pt x="186" y="15"/>
                  <a:pt x="186" y="20"/>
                </a:cubicBezTo>
                <a:cubicBezTo>
                  <a:pt x="186" y="27"/>
                  <a:pt x="182" y="30"/>
                  <a:pt x="173" y="30"/>
                </a:cubicBezTo>
                <a:cubicBezTo>
                  <a:pt x="167" y="30"/>
                  <a:pt x="167" y="30"/>
                  <a:pt x="167" y="30"/>
                </a:cubicBezTo>
                <a:cubicBezTo>
                  <a:pt x="167" y="42"/>
                  <a:pt x="167" y="42"/>
                  <a:pt x="167" y="42"/>
                </a:cubicBezTo>
                <a:cubicBezTo>
                  <a:pt x="173" y="42"/>
                  <a:pt x="173" y="42"/>
                  <a:pt x="173" y="42"/>
                </a:cubicBezTo>
                <a:cubicBezTo>
                  <a:pt x="178" y="42"/>
                  <a:pt x="181" y="42"/>
                  <a:pt x="184" y="44"/>
                </a:cubicBezTo>
                <a:cubicBezTo>
                  <a:pt x="187" y="46"/>
                  <a:pt x="188" y="48"/>
                  <a:pt x="188" y="51"/>
                </a:cubicBezTo>
                <a:cubicBezTo>
                  <a:pt x="188" y="54"/>
                  <a:pt x="187" y="57"/>
                  <a:pt x="185" y="59"/>
                </a:cubicBezTo>
                <a:cubicBezTo>
                  <a:pt x="183" y="60"/>
                  <a:pt x="180" y="61"/>
                  <a:pt x="176" y="61"/>
                </a:cubicBezTo>
                <a:cubicBezTo>
                  <a:pt x="170" y="61"/>
                  <a:pt x="165" y="59"/>
                  <a:pt x="160" y="56"/>
                </a:cubicBezTo>
                <a:cubicBezTo>
                  <a:pt x="160" y="70"/>
                  <a:pt x="160" y="70"/>
                  <a:pt x="160" y="70"/>
                </a:cubicBezTo>
                <a:cubicBezTo>
                  <a:pt x="165" y="72"/>
                  <a:pt x="170" y="73"/>
                  <a:pt x="177" y="73"/>
                </a:cubicBezTo>
                <a:cubicBezTo>
                  <a:pt x="186" y="73"/>
                  <a:pt x="192" y="71"/>
                  <a:pt x="197" y="67"/>
                </a:cubicBezTo>
                <a:cubicBezTo>
                  <a:pt x="201" y="63"/>
                  <a:pt x="203" y="58"/>
                  <a:pt x="203" y="52"/>
                </a:cubicBezTo>
                <a:cubicBezTo>
                  <a:pt x="203" y="47"/>
                  <a:pt x="202" y="44"/>
                  <a:pt x="199" y="41"/>
                </a:cubicBezTo>
                <a:moveTo>
                  <a:pt x="151" y="60"/>
                </a:moveTo>
                <a:cubicBezTo>
                  <a:pt x="138" y="60"/>
                  <a:pt x="138" y="60"/>
                  <a:pt x="138" y="60"/>
                </a:cubicBezTo>
                <a:cubicBezTo>
                  <a:pt x="138" y="0"/>
                  <a:pt x="138" y="0"/>
                  <a:pt x="138" y="0"/>
                </a:cubicBezTo>
                <a:cubicBezTo>
                  <a:pt x="108" y="6"/>
                  <a:pt x="108" y="6"/>
                  <a:pt x="108" y="6"/>
                </a:cubicBezTo>
                <a:cubicBezTo>
                  <a:pt x="108" y="19"/>
                  <a:pt x="108" y="19"/>
                  <a:pt x="108" y="19"/>
                </a:cubicBezTo>
                <a:cubicBezTo>
                  <a:pt x="123" y="15"/>
                  <a:pt x="123" y="15"/>
                  <a:pt x="123" y="15"/>
                </a:cubicBezTo>
                <a:cubicBezTo>
                  <a:pt x="123" y="60"/>
                  <a:pt x="123" y="60"/>
                  <a:pt x="123" y="60"/>
                </a:cubicBezTo>
                <a:cubicBezTo>
                  <a:pt x="109" y="60"/>
                  <a:pt x="109" y="60"/>
                  <a:pt x="109" y="60"/>
                </a:cubicBezTo>
                <a:cubicBezTo>
                  <a:pt x="109" y="72"/>
                  <a:pt x="109" y="72"/>
                  <a:pt x="109" y="72"/>
                </a:cubicBezTo>
                <a:cubicBezTo>
                  <a:pt x="151" y="72"/>
                  <a:pt x="151" y="72"/>
                  <a:pt x="151" y="72"/>
                </a:cubicBezTo>
                <a:lnTo>
                  <a:pt x="151" y="60"/>
                </a:lnTo>
                <a:close/>
                <a:moveTo>
                  <a:pt x="76" y="61"/>
                </a:moveTo>
                <a:cubicBezTo>
                  <a:pt x="70" y="61"/>
                  <a:pt x="66" y="53"/>
                  <a:pt x="66" y="37"/>
                </a:cubicBezTo>
                <a:cubicBezTo>
                  <a:pt x="66" y="20"/>
                  <a:pt x="70" y="12"/>
                  <a:pt x="76" y="12"/>
                </a:cubicBezTo>
                <a:cubicBezTo>
                  <a:pt x="82" y="12"/>
                  <a:pt x="85" y="20"/>
                  <a:pt x="85" y="36"/>
                </a:cubicBezTo>
                <a:cubicBezTo>
                  <a:pt x="85" y="53"/>
                  <a:pt x="82" y="61"/>
                  <a:pt x="76" y="61"/>
                </a:cubicBezTo>
                <a:moveTo>
                  <a:pt x="77" y="0"/>
                </a:moveTo>
                <a:cubicBezTo>
                  <a:pt x="69" y="0"/>
                  <a:pt x="62" y="3"/>
                  <a:pt x="58" y="9"/>
                </a:cubicBezTo>
                <a:cubicBezTo>
                  <a:pt x="54" y="16"/>
                  <a:pt x="51" y="25"/>
                  <a:pt x="51" y="38"/>
                </a:cubicBezTo>
                <a:cubicBezTo>
                  <a:pt x="51" y="61"/>
                  <a:pt x="59" y="73"/>
                  <a:pt x="75" y="73"/>
                </a:cubicBezTo>
                <a:cubicBezTo>
                  <a:pt x="83" y="73"/>
                  <a:pt x="89" y="70"/>
                  <a:pt x="94" y="64"/>
                </a:cubicBezTo>
                <a:cubicBezTo>
                  <a:pt x="98" y="57"/>
                  <a:pt x="100" y="48"/>
                  <a:pt x="100" y="36"/>
                </a:cubicBezTo>
                <a:cubicBezTo>
                  <a:pt x="100" y="12"/>
                  <a:pt x="92" y="0"/>
                  <a:pt x="77" y="0"/>
                </a:cubicBezTo>
                <a:moveTo>
                  <a:pt x="45" y="59"/>
                </a:moveTo>
                <a:cubicBezTo>
                  <a:pt x="18" y="59"/>
                  <a:pt x="18" y="59"/>
                  <a:pt x="18" y="59"/>
                </a:cubicBezTo>
                <a:cubicBezTo>
                  <a:pt x="18" y="59"/>
                  <a:pt x="18" y="59"/>
                  <a:pt x="18" y="59"/>
                </a:cubicBezTo>
                <a:cubicBezTo>
                  <a:pt x="31" y="46"/>
                  <a:pt x="31" y="46"/>
                  <a:pt x="31" y="46"/>
                </a:cubicBezTo>
                <a:cubicBezTo>
                  <a:pt x="41" y="37"/>
                  <a:pt x="46" y="28"/>
                  <a:pt x="46" y="20"/>
                </a:cubicBezTo>
                <a:cubicBezTo>
                  <a:pt x="46" y="14"/>
                  <a:pt x="44" y="9"/>
                  <a:pt x="40" y="6"/>
                </a:cubicBezTo>
                <a:cubicBezTo>
                  <a:pt x="36" y="2"/>
                  <a:pt x="31" y="0"/>
                  <a:pt x="24" y="0"/>
                </a:cubicBezTo>
                <a:cubicBezTo>
                  <a:pt x="16" y="0"/>
                  <a:pt x="10" y="2"/>
                  <a:pt x="4" y="6"/>
                </a:cubicBezTo>
                <a:cubicBezTo>
                  <a:pt x="4" y="20"/>
                  <a:pt x="4" y="20"/>
                  <a:pt x="4" y="20"/>
                </a:cubicBezTo>
                <a:cubicBezTo>
                  <a:pt x="9" y="15"/>
                  <a:pt x="15" y="12"/>
                  <a:pt x="20" y="12"/>
                </a:cubicBezTo>
                <a:cubicBezTo>
                  <a:pt x="27" y="12"/>
                  <a:pt x="30" y="16"/>
                  <a:pt x="30" y="22"/>
                </a:cubicBezTo>
                <a:cubicBezTo>
                  <a:pt x="30" y="25"/>
                  <a:pt x="30" y="28"/>
                  <a:pt x="28" y="30"/>
                </a:cubicBezTo>
                <a:cubicBezTo>
                  <a:pt x="27" y="33"/>
                  <a:pt x="24" y="36"/>
                  <a:pt x="20" y="40"/>
                </a:cubicBezTo>
                <a:cubicBezTo>
                  <a:pt x="0" y="60"/>
                  <a:pt x="0" y="60"/>
                  <a:pt x="0" y="60"/>
                </a:cubicBezTo>
                <a:cubicBezTo>
                  <a:pt x="0" y="72"/>
                  <a:pt x="0" y="72"/>
                  <a:pt x="0" y="72"/>
                </a:cubicBezTo>
                <a:cubicBezTo>
                  <a:pt x="45" y="72"/>
                  <a:pt x="45" y="72"/>
                  <a:pt x="45" y="72"/>
                </a:cubicBezTo>
                <a:lnTo>
                  <a:pt x="45" y="59"/>
                </a:ln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4" tIns="34287" rIns="68574" bIns="34287" numCol="1" anchor="t" anchorCtr="0" compatLnSpc="1">
            <a:prstTxWarp prst="textNoShape">
              <a:avLst/>
            </a:prstTxWarp>
          </a:bodyPr>
          <a:lstStyle/>
          <a:p>
            <a:endParaRPr lang="en-US" sz="1350"/>
          </a:p>
        </p:txBody>
      </p:sp>
      <p:sp>
        <p:nvSpPr>
          <p:cNvPr id="8" name="Freeform 7"/>
          <p:cNvSpPr>
            <a:spLocks noEditPoints="1"/>
          </p:cNvSpPr>
          <p:nvPr userDrawn="1"/>
        </p:nvSpPr>
        <p:spPr bwMode="auto">
          <a:xfrm>
            <a:off x="4301948" y="4185822"/>
            <a:ext cx="3696577" cy="1281113"/>
          </a:xfrm>
          <a:custGeom>
            <a:avLst/>
            <a:gdLst>
              <a:gd name="T0" fmla="*/ 392 w 401"/>
              <a:gd name="T1" fmla="*/ 97 h 104"/>
              <a:gd name="T2" fmla="*/ 382 w 401"/>
              <a:gd name="T3" fmla="*/ 83 h 104"/>
              <a:gd name="T4" fmla="*/ 401 w 401"/>
              <a:gd name="T5" fmla="*/ 36 h 104"/>
              <a:gd name="T6" fmla="*/ 382 w 401"/>
              <a:gd name="T7" fmla="*/ 31 h 104"/>
              <a:gd name="T8" fmla="*/ 379 w 401"/>
              <a:gd name="T9" fmla="*/ 11 h 104"/>
              <a:gd name="T10" fmla="*/ 376 w 401"/>
              <a:gd name="T11" fmla="*/ 31 h 104"/>
              <a:gd name="T12" fmla="*/ 363 w 401"/>
              <a:gd name="T13" fmla="*/ 36 h 104"/>
              <a:gd name="T14" fmla="*/ 376 w 401"/>
              <a:gd name="T15" fmla="*/ 84 h 104"/>
              <a:gd name="T16" fmla="*/ 401 w 401"/>
              <a:gd name="T17" fmla="*/ 101 h 104"/>
              <a:gd name="T18" fmla="*/ 355 w 401"/>
              <a:gd name="T19" fmla="*/ 31 h 104"/>
              <a:gd name="T20" fmla="*/ 349 w 401"/>
              <a:gd name="T21" fmla="*/ 102 h 104"/>
              <a:gd name="T22" fmla="*/ 355 w 401"/>
              <a:gd name="T23" fmla="*/ 31 h 104"/>
              <a:gd name="T24" fmla="*/ 358 w 401"/>
              <a:gd name="T25" fmla="*/ 7 h 104"/>
              <a:gd name="T26" fmla="*/ 352 w 401"/>
              <a:gd name="T27" fmla="*/ 2 h 104"/>
              <a:gd name="T28" fmla="*/ 347 w 401"/>
              <a:gd name="T29" fmla="*/ 7 h 104"/>
              <a:gd name="T30" fmla="*/ 352 w 401"/>
              <a:gd name="T31" fmla="*/ 13 h 104"/>
              <a:gd name="T32" fmla="*/ 336 w 401"/>
              <a:gd name="T33" fmla="*/ 102 h 104"/>
              <a:gd name="T34" fmla="*/ 313 w 401"/>
              <a:gd name="T35" fmla="*/ 29 h 104"/>
              <a:gd name="T36" fmla="*/ 290 w 401"/>
              <a:gd name="T37" fmla="*/ 45 h 104"/>
              <a:gd name="T38" fmla="*/ 269 w 401"/>
              <a:gd name="T39" fmla="*/ 29 h 104"/>
              <a:gd name="T40" fmla="*/ 247 w 401"/>
              <a:gd name="T41" fmla="*/ 42 h 104"/>
              <a:gd name="T42" fmla="*/ 240 w 401"/>
              <a:gd name="T43" fmla="*/ 31 h 104"/>
              <a:gd name="T44" fmla="*/ 247 w 401"/>
              <a:gd name="T45" fmla="*/ 102 h 104"/>
              <a:gd name="T46" fmla="*/ 253 w 401"/>
              <a:gd name="T47" fmla="*/ 42 h 104"/>
              <a:gd name="T48" fmla="*/ 285 w 401"/>
              <a:gd name="T49" fmla="*/ 58 h 104"/>
              <a:gd name="T50" fmla="*/ 292 w 401"/>
              <a:gd name="T51" fmla="*/ 102 h 104"/>
              <a:gd name="T52" fmla="*/ 298 w 401"/>
              <a:gd name="T53" fmla="*/ 42 h 104"/>
              <a:gd name="T54" fmla="*/ 326 w 401"/>
              <a:gd name="T55" fmla="*/ 40 h 104"/>
              <a:gd name="T56" fmla="*/ 330 w 401"/>
              <a:gd name="T57" fmla="*/ 102 h 104"/>
              <a:gd name="T58" fmla="*/ 228 w 401"/>
              <a:gd name="T59" fmla="*/ 102 h 104"/>
              <a:gd name="T60" fmla="*/ 204 w 401"/>
              <a:gd name="T61" fmla="*/ 29 h 104"/>
              <a:gd name="T62" fmla="*/ 181 w 401"/>
              <a:gd name="T63" fmla="*/ 45 h 104"/>
              <a:gd name="T64" fmla="*/ 160 w 401"/>
              <a:gd name="T65" fmla="*/ 29 h 104"/>
              <a:gd name="T66" fmla="*/ 138 w 401"/>
              <a:gd name="T67" fmla="*/ 42 h 104"/>
              <a:gd name="T68" fmla="*/ 132 w 401"/>
              <a:gd name="T69" fmla="*/ 31 h 104"/>
              <a:gd name="T70" fmla="*/ 138 w 401"/>
              <a:gd name="T71" fmla="*/ 102 h 104"/>
              <a:gd name="T72" fmla="*/ 144 w 401"/>
              <a:gd name="T73" fmla="*/ 42 h 104"/>
              <a:gd name="T74" fmla="*/ 177 w 401"/>
              <a:gd name="T75" fmla="*/ 58 h 104"/>
              <a:gd name="T76" fmla="*/ 183 w 401"/>
              <a:gd name="T77" fmla="*/ 102 h 104"/>
              <a:gd name="T78" fmla="*/ 189 w 401"/>
              <a:gd name="T79" fmla="*/ 42 h 104"/>
              <a:gd name="T80" fmla="*/ 217 w 401"/>
              <a:gd name="T81" fmla="*/ 40 h 104"/>
              <a:gd name="T82" fmla="*/ 221 w 401"/>
              <a:gd name="T83" fmla="*/ 102 h 104"/>
              <a:gd name="T84" fmla="*/ 118 w 401"/>
              <a:gd name="T85" fmla="*/ 102 h 104"/>
              <a:gd name="T86" fmla="*/ 111 w 401"/>
              <a:gd name="T87" fmla="*/ 31 h 104"/>
              <a:gd name="T88" fmla="*/ 105 w 401"/>
              <a:gd name="T89" fmla="*/ 90 h 104"/>
              <a:gd name="T90" fmla="*/ 74 w 401"/>
              <a:gd name="T91" fmla="*/ 91 h 104"/>
              <a:gd name="T92" fmla="*/ 69 w 401"/>
              <a:gd name="T93" fmla="*/ 31 h 104"/>
              <a:gd name="T94" fmla="*/ 63 w 401"/>
              <a:gd name="T95" fmla="*/ 72 h 104"/>
              <a:gd name="T96" fmla="*/ 111 w 401"/>
              <a:gd name="T97" fmla="*/ 89 h 104"/>
              <a:gd name="T98" fmla="*/ 111 w 401"/>
              <a:gd name="T99" fmla="*/ 102 h 104"/>
              <a:gd name="T100" fmla="*/ 10 w 401"/>
              <a:gd name="T101" fmla="*/ 102 h 104"/>
              <a:gd name="T102" fmla="*/ 45 w 401"/>
              <a:gd name="T103" fmla="*/ 96 h 104"/>
              <a:gd name="T104" fmla="*/ 48 w 401"/>
              <a:gd name="T105" fmla="*/ 63 h 104"/>
              <a:gd name="T106" fmla="*/ 12 w 401"/>
              <a:gd name="T107" fmla="*/ 37 h 104"/>
              <a:gd name="T108" fmla="*/ 14 w 401"/>
              <a:gd name="T109" fmla="*/ 12 h 104"/>
              <a:gd name="T110" fmla="*/ 49 w 401"/>
              <a:gd name="T111" fmla="*/ 11 h 104"/>
              <a:gd name="T112" fmla="*/ 31 w 401"/>
              <a:gd name="T113" fmla="*/ 0 h 104"/>
              <a:gd name="T114" fmla="*/ 1 w 401"/>
              <a:gd name="T115" fmla="*/ 26 h 104"/>
              <a:gd name="T116" fmla="*/ 24 w 401"/>
              <a:gd name="T117" fmla="*/ 54 h 104"/>
              <a:gd name="T118" fmla="*/ 46 w 401"/>
              <a:gd name="T119" fmla="*/ 79 h 104"/>
              <a:gd name="T120" fmla="*/ 22 w 401"/>
              <a:gd name="T121" fmla="*/ 97 h 104"/>
              <a:gd name="T122" fmla="*/ 0 w 401"/>
              <a:gd name="T123" fmla="*/ 9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1" h="104">
                <a:moveTo>
                  <a:pt x="401" y="95"/>
                </a:moveTo>
                <a:cubicBezTo>
                  <a:pt x="398" y="97"/>
                  <a:pt x="395" y="97"/>
                  <a:pt x="392" y="97"/>
                </a:cubicBezTo>
                <a:cubicBezTo>
                  <a:pt x="388" y="97"/>
                  <a:pt x="386" y="96"/>
                  <a:pt x="384" y="94"/>
                </a:cubicBezTo>
                <a:cubicBezTo>
                  <a:pt x="383" y="92"/>
                  <a:pt x="382" y="88"/>
                  <a:pt x="382" y="83"/>
                </a:cubicBezTo>
                <a:cubicBezTo>
                  <a:pt x="382" y="36"/>
                  <a:pt x="382" y="36"/>
                  <a:pt x="382" y="36"/>
                </a:cubicBezTo>
                <a:cubicBezTo>
                  <a:pt x="401" y="36"/>
                  <a:pt x="401" y="36"/>
                  <a:pt x="401" y="36"/>
                </a:cubicBezTo>
                <a:cubicBezTo>
                  <a:pt x="401" y="31"/>
                  <a:pt x="401" y="31"/>
                  <a:pt x="401" y="31"/>
                </a:cubicBezTo>
                <a:cubicBezTo>
                  <a:pt x="382" y="31"/>
                  <a:pt x="382" y="31"/>
                  <a:pt x="382" y="31"/>
                </a:cubicBezTo>
                <a:cubicBezTo>
                  <a:pt x="382" y="10"/>
                  <a:pt x="382" y="10"/>
                  <a:pt x="382" y="10"/>
                </a:cubicBezTo>
                <a:cubicBezTo>
                  <a:pt x="381" y="10"/>
                  <a:pt x="380" y="11"/>
                  <a:pt x="379" y="11"/>
                </a:cubicBezTo>
                <a:cubicBezTo>
                  <a:pt x="378" y="11"/>
                  <a:pt x="377" y="12"/>
                  <a:pt x="376" y="12"/>
                </a:cubicBezTo>
                <a:cubicBezTo>
                  <a:pt x="376" y="31"/>
                  <a:pt x="376" y="31"/>
                  <a:pt x="376" y="31"/>
                </a:cubicBezTo>
                <a:cubicBezTo>
                  <a:pt x="363" y="31"/>
                  <a:pt x="363" y="31"/>
                  <a:pt x="363" y="31"/>
                </a:cubicBezTo>
                <a:cubicBezTo>
                  <a:pt x="363" y="36"/>
                  <a:pt x="363" y="36"/>
                  <a:pt x="363" y="36"/>
                </a:cubicBezTo>
                <a:cubicBezTo>
                  <a:pt x="376" y="36"/>
                  <a:pt x="376" y="36"/>
                  <a:pt x="376" y="36"/>
                </a:cubicBezTo>
                <a:cubicBezTo>
                  <a:pt x="376" y="84"/>
                  <a:pt x="376" y="84"/>
                  <a:pt x="376" y="84"/>
                </a:cubicBezTo>
                <a:cubicBezTo>
                  <a:pt x="376" y="97"/>
                  <a:pt x="381" y="103"/>
                  <a:pt x="391" y="103"/>
                </a:cubicBezTo>
                <a:cubicBezTo>
                  <a:pt x="394" y="103"/>
                  <a:pt x="397" y="102"/>
                  <a:pt x="401" y="101"/>
                </a:cubicBezTo>
                <a:lnTo>
                  <a:pt x="401" y="95"/>
                </a:lnTo>
                <a:close/>
                <a:moveTo>
                  <a:pt x="355" y="31"/>
                </a:moveTo>
                <a:cubicBezTo>
                  <a:pt x="349" y="31"/>
                  <a:pt x="349" y="31"/>
                  <a:pt x="349" y="31"/>
                </a:cubicBezTo>
                <a:cubicBezTo>
                  <a:pt x="349" y="102"/>
                  <a:pt x="349" y="102"/>
                  <a:pt x="349" y="102"/>
                </a:cubicBezTo>
                <a:cubicBezTo>
                  <a:pt x="355" y="102"/>
                  <a:pt x="355" y="102"/>
                  <a:pt x="355" y="102"/>
                </a:cubicBezTo>
                <a:lnTo>
                  <a:pt x="355" y="31"/>
                </a:lnTo>
                <a:close/>
                <a:moveTo>
                  <a:pt x="356" y="11"/>
                </a:moveTo>
                <a:cubicBezTo>
                  <a:pt x="357" y="10"/>
                  <a:pt x="358" y="9"/>
                  <a:pt x="358" y="7"/>
                </a:cubicBezTo>
                <a:cubicBezTo>
                  <a:pt x="358" y="6"/>
                  <a:pt x="357" y="4"/>
                  <a:pt x="356" y="3"/>
                </a:cubicBezTo>
                <a:cubicBezTo>
                  <a:pt x="355" y="3"/>
                  <a:pt x="354" y="2"/>
                  <a:pt x="352" y="2"/>
                </a:cubicBezTo>
                <a:cubicBezTo>
                  <a:pt x="351" y="2"/>
                  <a:pt x="350" y="3"/>
                  <a:pt x="348" y="3"/>
                </a:cubicBezTo>
                <a:cubicBezTo>
                  <a:pt x="347" y="4"/>
                  <a:pt x="347" y="6"/>
                  <a:pt x="347" y="7"/>
                </a:cubicBezTo>
                <a:cubicBezTo>
                  <a:pt x="347" y="9"/>
                  <a:pt x="347" y="10"/>
                  <a:pt x="348" y="11"/>
                </a:cubicBezTo>
                <a:cubicBezTo>
                  <a:pt x="350" y="12"/>
                  <a:pt x="351" y="13"/>
                  <a:pt x="352" y="13"/>
                </a:cubicBezTo>
                <a:cubicBezTo>
                  <a:pt x="354" y="13"/>
                  <a:pt x="355" y="12"/>
                  <a:pt x="356" y="11"/>
                </a:cubicBezTo>
                <a:moveTo>
                  <a:pt x="336" y="102"/>
                </a:moveTo>
                <a:cubicBezTo>
                  <a:pt x="336" y="58"/>
                  <a:pt x="336" y="58"/>
                  <a:pt x="336" y="58"/>
                </a:cubicBezTo>
                <a:cubicBezTo>
                  <a:pt x="336" y="38"/>
                  <a:pt x="328" y="29"/>
                  <a:pt x="313" y="29"/>
                </a:cubicBezTo>
                <a:cubicBezTo>
                  <a:pt x="308" y="29"/>
                  <a:pt x="303" y="30"/>
                  <a:pt x="299" y="33"/>
                </a:cubicBezTo>
                <a:cubicBezTo>
                  <a:pt x="295" y="36"/>
                  <a:pt x="292" y="40"/>
                  <a:pt x="290" y="45"/>
                </a:cubicBezTo>
                <a:cubicBezTo>
                  <a:pt x="288" y="40"/>
                  <a:pt x="286" y="36"/>
                  <a:pt x="282" y="33"/>
                </a:cubicBezTo>
                <a:cubicBezTo>
                  <a:pt x="279" y="30"/>
                  <a:pt x="274" y="29"/>
                  <a:pt x="269" y="29"/>
                </a:cubicBezTo>
                <a:cubicBezTo>
                  <a:pt x="259" y="29"/>
                  <a:pt x="252" y="33"/>
                  <a:pt x="247" y="42"/>
                </a:cubicBezTo>
                <a:cubicBezTo>
                  <a:pt x="247" y="42"/>
                  <a:pt x="247" y="42"/>
                  <a:pt x="247" y="42"/>
                </a:cubicBezTo>
                <a:cubicBezTo>
                  <a:pt x="247" y="31"/>
                  <a:pt x="247" y="31"/>
                  <a:pt x="247" y="31"/>
                </a:cubicBezTo>
                <a:cubicBezTo>
                  <a:pt x="240" y="31"/>
                  <a:pt x="240" y="31"/>
                  <a:pt x="240" y="31"/>
                </a:cubicBezTo>
                <a:cubicBezTo>
                  <a:pt x="240" y="102"/>
                  <a:pt x="240" y="102"/>
                  <a:pt x="240" y="102"/>
                </a:cubicBezTo>
                <a:cubicBezTo>
                  <a:pt x="247" y="102"/>
                  <a:pt x="247" y="102"/>
                  <a:pt x="247" y="102"/>
                </a:cubicBezTo>
                <a:cubicBezTo>
                  <a:pt x="247" y="61"/>
                  <a:pt x="247" y="61"/>
                  <a:pt x="247" y="61"/>
                </a:cubicBezTo>
                <a:cubicBezTo>
                  <a:pt x="247" y="53"/>
                  <a:pt x="249" y="47"/>
                  <a:pt x="253" y="42"/>
                </a:cubicBezTo>
                <a:cubicBezTo>
                  <a:pt x="256" y="37"/>
                  <a:pt x="261" y="35"/>
                  <a:pt x="267" y="35"/>
                </a:cubicBezTo>
                <a:cubicBezTo>
                  <a:pt x="279" y="35"/>
                  <a:pt x="285" y="43"/>
                  <a:pt x="285" y="58"/>
                </a:cubicBezTo>
                <a:cubicBezTo>
                  <a:pt x="285" y="102"/>
                  <a:pt x="285" y="102"/>
                  <a:pt x="285" y="102"/>
                </a:cubicBezTo>
                <a:cubicBezTo>
                  <a:pt x="292" y="102"/>
                  <a:pt x="292" y="102"/>
                  <a:pt x="292" y="102"/>
                </a:cubicBezTo>
                <a:cubicBezTo>
                  <a:pt x="292" y="60"/>
                  <a:pt x="292" y="60"/>
                  <a:pt x="292" y="60"/>
                </a:cubicBezTo>
                <a:cubicBezTo>
                  <a:pt x="292" y="53"/>
                  <a:pt x="294" y="47"/>
                  <a:pt x="298" y="42"/>
                </a:cubicBezTo>
                <a:cubicBezTo>
                  <a:pt x="302" y="37"/>
                  <a:pt x="307" y="35"/>
                  <a:pt x="312" y="35"/>
                </a:cubicBezTo>
                <a:cubicBezTo>
                  <a:pt x="318" y="35"/>
                  <a:pt x="323" y="36"/>
                  <a:pt x="326" y="40"/>
                </a:cubicBezTo>
                <a:cubicBezTo>
                  <a:pt x="328" y="44"/>
                  <a:pt x="330" y="50"/>
                  <a:pt x="330" y="59"/>
                </a:cubicBezTo>
                <a:cubicBezTo>
                  <a:pt x="330" y="102"/>
                  <a:pt x="330" y="102"/>
                  <a:pt x="330" y="102"/>
                </a:cubicBezTo>
                <a:lnTo>
                  <a:pt x="336" y="102"/>
                </a:lnTo>
                <a:close/>
                <a:moveTo>
                  <a:pt x="228" y="102"/>
                </a:moveTo>
                <a:cubicBezTo>
                  <a:pt x="228" y="58"/>
                  <a:pt x="228" y="58"/>
                  <a:pt x="228" y="58"/>
                </a:cubicBezTo>
                <a:cubicBezTo>
                  <a:pt x="228" y="38"/>
                  <a:pt x="220" y="29"/>
                  <a:pt x="204" y="29"/>
                </a:cubicBezTo>
                <a:cubicBezTo>
                  <a:pt x="199" y="29"/>
                  <a:pt x="195" y="30"/>
                  <a:pt x="191" y="33"/>
                </a:cubicBezTo>
                <a:cubicBezTo>
                  <a:pt x="187" y="36"/>
                  <a:pt x="183" y="40"/>
                  <a:pt x="181" y="45"/>
                </a:cubicBezTo>
                <a:cubicBezTo>
                  <a:pt x="180" y="40"/>
                  <a:pt x="177" y="36"/>
                  <a:pt x="174" y="33"/>
                </a:cubicBezTo>
                <a:cubicBezTo>
                  <a:pt x="170" y="30"/>
                  <a:pt x="166" y="29"/>
                  <a:pt x="160" y="29"/>
                </a:cubicBezTo>
                <a:cubicBezTo>
                  <a:pt x="151" y="29"/>
                  <a:pt x="144" y="33"/>
                  <a:pt x="139" y="42"/>
                </a:cubicBezTo>
                <a:cubicBezTo>
                  <a:pt x="138" y="42"/>
                  <a:pt x="138" y="42"/>
                  <a:pt x="138" y="42"/>
                </a:cubicBezTo>
                <a:cubicBezTo>
                  <a:pt x="138" y="31"/>
                  <a:pt x="138" y="31"/>
                  <a:pt x="138" y="31"/>
                </a:cubicBezTo>
                <a:cubicBezTo>
                  <a:pt x="132" y="31"/>
                  <a:pt x="132" y="31"/>
                  <a:pt x="132" y="31"/>
                </a:cubicBezTo>
                <a:cubicBezTo>
                  <a:pt x="132" y="102"/>
                  <a:pt x="132" y="102"/>
                  <a:pt x="132" y="102"/>
                </a:cubicBezTo>
                <a:cubicBezTo>
                  <a:pt x="138" y="102"/>
                  <a:pt x="138" y="102"/>
                  <a:pt x="138" y="102"/>
                </a:cubicBezTo>
                <a:cubicBezTo>
                  <a:pt x="138" y="61"/>
                  <a:pt x="138" y="61"/>
                  <a:pt x="138" y="61"/>
                </a:cubicBezTo>
                <a:cubicBezTo>
                  <a:pt x="138" y="53"/>
                  <a:pt x="140" y="47"/>
                  <a:pt x="144" y="42"/>
                </a:cubicBezTo>
                <a:cubicBezTo>
                  <a:pt x="148" y="37"/>
                  <a:pt x="153" y="35"/>
                  <a:pt x="159" y="35"/>
                </a:cubicBezTo>
                <a:cubicBezTo>
                  <a:pt x="171" y="35"/>
                  <a:pt x="177" y="43"/>
                  <a:pt x="177" y="58"/>
                </a:cubicBezTo>
                <a:cubicBezTo>
                  <a:pt x="177" y="102"/>
                  <a:pt x="177" y="102"/>
                  <a:pt x="177" y="102"/>
                </a:cubicBezTo>
                <a:cubicBezTo>
                  <a:pt x="183" y="102"/>
                  <a:pt x="183" y="102"/>
                  <a:pt x="183" y="102"/>
                </a:cubicBezTo>
                <a:cubicBezTo>
                  <a:pt x="183" y="60"/>
                  <a:pt x="183" y="60"/>
                  <a:pt x="183" y="60"/>
                </a:cubicBezTo>
                <a:cubicBezTo>
                  <a:pt x="183" y="53"/>
                  <a:pt x="185" y="47"/>
                  <a:pt x="189" y="42"/>
                </a:cubicBezTo>
                <a:cubicBezTo>
                  <a:pt x="193" y="37"/>
                  <a:pt x="198" y="35"/>
                  <a:pt x="204" y="35"/>
                </a:cubicBezTo>
                <a:cubicBezTo>
                  <a:pt x="210" y="35"/>
                  <a:pt x="214" y="36"/>
                  <a:pt x="217" y="40"/>
                </a:cubicBezTo>
                <a:cubicBezTo>
                  <a:pt x="220" y="44"/>
                  <a:pt x="221" y="50"/>
                  <a:pt x="221" y="59"/>
                </a:cubicBezTo>
                <a:cubicBezTo>
                  <a:pt x="221" y="102"/>
                  <a:pt x="221" y="102"/>
                  <a:pt x="221" y="102"/>
                </a:cubicBezTo>
                <a:lnTo>
                  <a:pt x="228" y="102"/>
                </a:lnTo>
                <a:close/>
                <a:moveTo>
                  <a:pt x="118" y="102"/>
                </a:moveTo>
                <a:cubicBezTo>
                  <a:pt x="118" y="31"/>
                  <a:pt x="118" y="31"/>
                  <a:pt x="118" y="31"/>
                </a:cubicBezTo>
                <a:cubicBezTo>
                  <a:pt x="111" y="31"/>
                  <a:pt x="111" y="31"/>
                  <a:pt x="111" y="31"/>
                </a:cubicBezTo>
                <a:cubicBezTo>
                  <a:pt x="111" y="71"/>
                  <a:pt x="111" y="71"/>
                  <a:pt x="111" y="71"/>
                </a:cubicBezTo>
                <a:cubicBezTo>
                  <a:pt x="111" y="79"/>
                  <a:pt x="109" y="86"/>
                  <a:pt x="105" y="90"/>
                </a:cubicBezTo>
                <a:cubicBezTo>
                  <a:pt x="101" y="95"/>
                  <a:pt x="96" y="98"/>
                  <a:pt x="89" y="98"/>
                </a:cubicBezTo>
                <a:cubicBezTo>
                  <a:pt x="82" y="98"/>
                  <a:pt x="77" y="96"/>
                  <a:pt x="74" y="91"/>
                </a:cubicBezTo>
                <a:cubicBezTo>
                  <a:pt x="71" y="87"/>
                  <a:pt x="69" y="80"/>
                  <a:pt x="69" y="70"/>
                </a:cubicBezTo>
                <a:cubicBezTo>
                  <a:pt x="69" y="31"/>
                  <a:pt x="69" y="31"/>
                  <a:pt x="69" y="31"/>
                </a:cubicBezTo>
                <a:cubicBezTo>
                  <a:pt x="63" y="31"/>
                  <a:pt x="63" y="31"/>
                  <a:pt x="63" y="31"/>
                </a:cubicBezTo>
                <a:cubicBezTo>
                  <a:pt x="63" y="72"/>
                  <a:pt x="63" y="72"/>
                  <a:pt x="63" y="72"/>
                </a:cubicBezTo>
                <a:cubicBezTo>
                  <a:pt x="63" y="93"/>
                  <a:pt x="71" y="104"/>
                  <a:pt x="88" y="104"/>
                </a:cubicBezTo>
                <a:cubicBezTo>
                  <a:pt x="98" y="104"/>
                  <a:pt x="106" y="99"/>
                  <a:pt x="111" y="89"/>
                </a:cubicBezTo>
                <a:cubicBezTo>
                  <a:pt x="111" y="89"/>
                  <a:pt x="111" y="89"/>
                  <a:pt x="111" y="89"/>
                </a:cubicBezTo>
                <a:cubicBezTo>
                  <a:pt x="111" y="102"/>
                  <a:pt x="111" y="102"/>
                  <a:pt x="111" y="102"/>
                </a:cubicBezTo>
                <a:lnTo>
                  <a:pt x="118" y="102"/>
                </a:lnTo>
                <a:close/>
                <a:moveTo>
                  <a:pt x="10" y="102"/>
                </a:moveTo>
                <a:cubicBezTo>
                  <a:pt x="15" y="103"/>
                  <a:pt x="19" y="104"/>
                  <a:pt x="22" y="104"/>
                </a:cubicBezTo>
                <a:cubicBezTo>
                  <a:pt x="32" y="104"/>
                  <a:pt x="40" y="101"/>
                  <a:pt x="45" y="96"/>
                </a:cubicBezTo>
                <a:cubicBezTo>
                  <a:pt x="50" y="91"/>
                  <a:pt x="53" y="85"/>
                  <a:pt x="53" y="78"/>
                </a:cubicBezTo>
                <a:cubicBezTo>
                  <a:pt x="53" y="72"/>
                  <a:pt x="51" y="68"/>
                  <a:pt x="48" y="63"/>
                </a:cubicBezTo>
                <a:cubicBezTo>
                  <a:pt x="45" y="59"/>
                  <a:pt x="39" y="55"/>
                  <a:pt x="30" y="49"/>
                </a:cubicBezTo>
                <a:cubicBezTo>
                  <a:pt x="21" y="44"/>
                  <a:pt x="15" y="40"/>
                  <a:pt x="12" y="37"/>
                </a:cubicBezTo>
                <a:cubicBezTo>
                  <a:pt x="9" y="34"/>
                  <a:pt x="8" y="30"/>
                  <a:pt x="8" y="25"/>
                </a:cubicBezTo>
                <a:cubicBezTo>
                  <a:pt x="8" y="20"/>
                  <a:pt x="10" y="15"/>
                  <a:pt x="14" y="12"/>
                </a:cubicBezTo>
                <a:cubicBezTo>
                  <a:pt x="18" y="8"/>
                  <a:pt x="23" y="7"/>
                  <a:pt x="30" y="7"/>
                </a:cubicBezTo>
                <a:cubicBezTo>
                  <a:pt x="37" y="7"/>
                  <a:pt x="43" y="8"/>
                  <a:pt x="49" y="11"/>
                </a:cubicBezTo>
                <a:cubicBezTo>
                  <a:pt x="49" y="3"/>
                  <a:pt x="49" y="3"/>
                  <a:pt x="49" y="3"/>
                </a:cubicBezTo>
                <a:cubicBezTo>
                  <a:pt x="43" y="1"/>
                  <a:pt x="37" y="0"/>
                  <a:pt x="31" y="0"/>
                </a:cubicBezTo>
                <a:cubicBezTo>
                  <a:pt x="22" y="0"/>
                  <a:pt x="14" y="3"/>
                  <a:pt x="9" y="8"/>
                </a:cubicBezTo>
                <a:cubicBezTo>
                  <a:pt x="4" y="13"/>
                  <a:pt x="1" y="19"/>
                  <a:pt x="1" y="26"/>
                </a:cubicBezTo>
                <a:cubicBezTo>
                  <a:pt x="1" y="31"/>
                  <a:pt x="2" y="35"/>
                  <a:pt x="5" y="39"/>
                </a:cubicBezTo>
                <a:cubicBezTo>
                  <a:pt x="8" y="43"/>
                  <a:pt x="14" y="48"/>
                  <a:pt x="24" y="54"/>
                </a:cubicBezTo>
                <a:cubicBezTo>
                  <a:pt x="33" y="59"/>
                  <a:pt x="39" y="64"/>
                  <a:pt x="42" y="67"/>
                </a:cubicBezTo>
                <a:cubicBezTo>
                  <a:pt x="44" y="70"/>
                  <a:pt x="46" y="74"/>
                  <a:pt x="46" y="79"/>
                </a:cubicBezTo>
                <a:cubicBezTo>
                  <a:pt x="46" y="85"/>
                  <a:pt x="44" y="89"/>
                  <a:pt x="40" y="92"/>
                </a:cubicBezTo>
                <a:cubicBezTo>
                  <a:pt x="36" y="96"/>
                  <a:pt x="30" y="97"/>
                  <a:pt x="22" y="97"/>
                </a:cubicBezTo>
                <a:cubicBezTo>
                  <a:pt x="15" y="97"/>
                  <a:pt x="7" y="95"/>
                  <a:pt x="0" y="90"/>
                </a:cubicBezTo>
                <a:cubicBezTo>
                  <a:pt x="0" y="98"/>
                  <a:pt x="0" y="98"/>
                  <a:pt x="0" y="98"/>
                </a:cubicBezTo>
                <a:cubicBezTo>
                  <a:pt x="3" y="100"/>
                  <a:pt x="6" y="101"/>
                  <a:pt x="10" y="10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4" tIns="34287" rIns="68574" bIns="34287" numCol="1" anchor="t" anchorCtr="0" compatLnSpc="1">
            <a:prstTxWarp prst="textNoShape">
              <a:avLst/>
            </a:prstTxWarp>
          </a:bodyPr>
          <a:lstStyle/>
          <a:p>
            <a:endParaRPr lang="en-US" sz="1350"/>
          </a:p>
        </p:txBody>
      </p:sp>
      <p:sp>
        <p:nvSpPr>
          <p:cNvPr id="9" name="Freeform 8"/>
          <p:cNvSpPr>
            <a:spLocks noEditPoints="1"/>
          </p:cNvSpPr>
          <p:nvPr userDrawn="1"/>
        </p:nvSpPr>
        <p:spPr bwMode="auto">
          <a:xfrm>
            <a:off x="4329329" y="2622134"/>
            <a:ext cx="3235844" cy="1711325"/>
          </a:xfrm>
          <a:custGeom>
            <a:avLst/>
            <a:gdLst>
              <a:gd name="T0" fmla="*/ 344 w 351"/>
              <a:gd name="T1" fmla="*/ 34 h 139"/>
              <a:gd name="T2" fmla="*/ 319 w 351"/>
              <a:gd name="T3" fmla="*/ 97 h 139"/>
              <a:gd name="T4" fmla="*/ 318 w 351"/>
              <a:gd name="T5" fmla="*/ 95 h 139"/>
              <a:gd name="T6" fmla="*/ 296 w 351"/>
              <a:gd name="T7" fmla="*/ 34 h 139"/>
              <a:gd name="T8" fmla="*/ 316 w 351"/>
              <a:gd name="T9" fmla="*/ 105 h 139"/>
              <a:gd name="T10" fmla="*/ 296 w 351"/>
              <a:gd name="T11" fmla="*/ 133 h 139"/>
              <a:gd name="T12" fmla="*/ 290 w 351"/>
              <a:gd name="T13" fmla="*/ 138 h 139"/>
              <a:gd name="T14" fmla="*/ 307 w 351"/>
              <a:gd name="T15" fmla="*/ 134 h 139"/>
              <a:gd name="T16" fmla="*/ 351 w 351"/>
              <a:gd name="T17" fmla="*/ 34 h 139"/>
              <a:gd name="T18" fmla="*/ 282 w 351"/>
              <a:gd name="T19" fmla="*/ 101 h 139"/>
              <a:gd name="T20" fmla="*/ 272 w 351"/>
              <a:gd name="T21" fmla="*/ 87 h 139"/>
              <a:gd name="T22" fmla="*/ 290 w 351"/>
              <a:gd name="T23" fmla="*/ 40 h 139"/>
              <a:gd name="T24" fmla="*/ 272 w 351"/>
              <a:gd name="T25" fmla="*/ 34 h 139"/>
              <a:gd name="T26" fmla="*/ 268 w 351"/>
              <a:gd name="T27" fmla="*/ 15 h 139"/>
              <a:gd name="T28" fmla="*/ 265 w 351"/>
              <a:gd name="T29" fmla="*/ 34 h 139"/>
              <a:gd name="T30" fmla="*/ 252 w 351"/>
              <a:gd name="T31" fmla="*/ 40 h 139"/>
              <a:gd name="T32" fmla="*/ 265 w 351"/>
              <a:gd name="T33" fmla="*/ 88 h 139"/>
              <a:gd name="T34" fmla="*/ 290 w 351"/>
              <a:gd name="T35" fmla="*/ 104 h 139"/>
              <a:gd name="T36" fmla="*/ 245 w 351"/>
              <a:gd name="T37" fmla="*/ 0 h 139"/>
              <a:gd name="T38" fmla="*/ 239 w 351"/>
              <a:gd name="T39" fmla="*/ 105 h 139"/>
              <a:gd name="T40" fmla="*/ 245 w 351"/>
              <a:gd name="T41" fmla="*/ 0 h 139"/>
              <a:gd name="T42" fmla="*/ 224 w 351"/>
              <a:gd name="T43" fmla="*/ 34 h 139"/>
              <a:gd name="T44" fmla="*/ 218 w 351"/>
              <a:gd name="T45" fmla="*/ 75 h 139"/>
              <a:gd name="T46" fmla="*/ 196 w 351"/>
              <a:gd name="T47" fmla="*/ 101 h 139"/>
              <a:gd name="T48" fmla="*/ 176 w 351"/>
              <a:gd name="T49" fmla="*/ 74 h 139"/>
              <a:gd name="T50" fmla="*/ 169 w 351"/>
              <a:gd name="T51" fmla="*/ 34 h 139"/>
              <a:gd name="T52" fmla="*/ 195 w 351"/>
              <a:gd name="T53" fmla="*/ 107 h 139"/>
              <a:gd name="T54" fmla="*/ 218 w 351"/>
              <a:gd name="T55" fmla="*/ 93 h 139"/>
              <a:gd name="T56" fmla="*/ 224 w 351"/>
              <a:gd name="T57" fmla="*/ 105 h 139"/>
              <a:gd name="T58" fmla="*/ 138 w 351"/>
              <a:gd name="T59" fmla="*/ 101 h 139"/>
              <a:gd name="T60" fmla="*/ 112 w 351"/>
              <a:gd name="T61" fmla="*/ 71 h 139"/>
              <a:gd name="T62" fmla="*/ 140 w 351"/>
              <a:gd name="T63" fmla="*/ 38 h 139"/>
              <a:gd name="T64" fmla="*/ 157 w 351"/>
              <a:gd name="T65" fmla="*/ 36 h 139"/>
              <a:gd name="T66" fmla="*/ 115 w 351"/>
              <a:gd name="T67" fmla="*/ 43 h 139"/>
              <a:gd name="T68" fmla="*/ 114 w 351"/>
              <a:gd name="T69" fmla="*/ 97 h 139"/>
              <a:gd name="T70" fmla="*/ 157 w 351"/>
              <a:gd name="T71" fmla="*/ 102 h 139"/>
              <a:gd name="T72" fmla="*/ 91 w 351"/>
              <a:gd name="T73" fmla="*/ 67 h 139"/>
              <a:gd name="T74" fmla="*/ 84 w 351"/>
              <a:gd name="T75" fmla="*/ 94 h 139"/>
              <a:gd name="T76" fmla="*/ 56 w 351"/>
              <a:gd name="T77" fmla="*/ 97 h 139"/>
              <a:gd name="T78" fmla="*/ 56 w 351"/>
              <a:gd name="T79" fmla="*/ 75 h 139"/>
              <a:gd name="T80" fmla="*/ 91 w 351"/>
              <a:gd name="T81" fmla="*/ 67 h 139"/>
              <a:gd name="T82" fmla="*/ 98 w 351"/>
              <a:gd name="T83" fmla="*/ 59 h 139"/>
              <a:gd name="T84" fmla="*/ 75 w 351"/>
              <a:gd name="T85" fmla="*/ 32 h 139"/>
              <a:gd name="T86" fmla="*/ 51 w 351"/>
              <a:gd name="T87" fmla="*/ 40 h 139"/>
              <a:gd name="T88" fmla="*/ 74 w 351"/>
              <a:gd name="T89" fmla="*/ 38 h 139"/>
              <a:gd name="T90" fmla="*/ 69 w 351"/>
              <a:gd name="T91" fmla="*/ 65 h 139"/>
              <a:gd name="T92" fmla="*/ 51 w 351"/>
              <a:gd name="T93" fmla="*/ 101 h 139"/>
              <a:gd name="T94" fmla="*/ 81 w 351"/>
              <a:gd name="T95" fmla="*/ 103 h 139"/>
              <a:gd name="T96" fmla="*/ 91 w 351"/>
              <a:gd name="T97" fmla="*/ 91 h 139"/>
              <a:gd name="T98" fmla="*/ 98 w 351"/>
              <a:gd name="T99" fmla="*/ 105 h 139"/>
              <a:gd name="T100" fmla="*/ 47 w 351"/>
              <a:gd name="T101" fmla="*/ 6 h 139"/>
              <a:gd name="T102" fmla="*/ 0 w 351"/>
              <a:gd name="T103" fmla="*/ 105 h 139"/>
              <a:gd name="T104" fmla="*/ 7 w 351"/>
              <a:gd name="T105" fmla="*/ 59 h 139"/>
              <a:gd name="T106" fmla="*/ 44 w 351"/>
              <a:gd name="T107" fmla="*/ 53 h 139"/>
              <a:gd name="T108" fmla="*/ 7 w 351"/>
              <a:gd name="T109" fmla="*/ 1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1" h="139">
                <a:moveTo>
                  <a:pt x="351" y="34"/>
                </a:moveTo>
                <a:cubicBezTo>
                  <a:pt x="344" y="34"/>
                  <a:pt x="344" y="34"/>
                  <a:pt x="344" y="34"/>
                </a:cubicBezTo>
                <a:cubicBezTo>
                  <a:pt x="321" y="93"/>
                  <a:pt x="321" y="93"/>
                  <a:pt x="321" y="93"/>
                </a:cubicBezTo>
                <a:cubicBezTo>
                  <a:pt x="319" y="97"/>
                  <a:pt x="319" y="97"/>
                  <a:pt x="319" y="97"/>
                </a:cubicBezTo>
                <a:cubicBezTo>
                  <a:pt x="319" y="97"/>
                  <a:pt x="319" y="97"/>
                  <a:pt x="319" y="97"/>
                </a:cubicBezTo>
                <a:cubicBezTo>
                  <a:pt x="319" y="97"/>
                  <a:pt x="319" y="96"/>
                  <a:pt x="318" y="95"/>
                </a:cubicBezTo>
                <a:cubicBezTo>
                  <a:pt x="318" y="94"/>
                  <a:pt x="318" y="93"/>
                  <a:pt x="317" y="92"/>
                </a:cubicBezTo>
                <a:cubicBezTo>
                  <a:pt x="296" y="34"/>
                  <a:pt x="296" y="34"/>
                  <a:pt x="296" y="34"/>
                </a:cubicBezTo>
                <a:cubicBezTo>
                  <a:pt x="289" y="34"/>
                  <a:pt x="289" y="34"/>
                  <a:pt x="289" y="34"/>
                </a:cubicBezTo>
                <a:cubicBezTo>
                  <a:pt x="316" y="105"/>
                  <a:pt x="316" y="105"/>
                  <a:pt x="316" y="105"/>
                </a:cubicBezTo>
                <a:cubicBezTo>
                  <a:pt x="309" y="121"/>
                  <a:pt x="309" y="121"/>
                  <a:pt x="309" y="121"/>
                </a:cubicBezTo>
                <a:cubicBezTo>
                  <a:pt x="306" y="129"/>
                  <a:pt x="301" y="133"/>
                  <a:pt x="296" y="133"/>
                </a:cubicBezTo>
                <a:cubicBezTo>
                  <a:pt x="293" y="133"/>
                  <a:pt x="291" y="132"/>
                  <a:pt x="290" y="132"/>
                </a:cubicBezTo>
                <a:cubicBezTo>
                  <a:pt x="290" y="138"/>
                  <a:pt x="290" y="138"/>
                  <a:pt x="290" y="138"/>
                </a:cubicBezTo>
                <a:cubicBezTo>
                  <a:pt x="291" y="139"/>
                  <a:pt x="293" y="139"/>
                  <a:pt x="295" y="139"/>
                </a:cubicBezTo>
                <a:cubicBezTo>
                  <a:pt x="300" y="139"/>
                  <a:pt x="304" y="137"/>
                  <a:pt x="307" y="134"/>
                </a:cubicBezTo>
                <a:cubicBezTo>
                  <a:pt x="311" y="131"/>
                  <a:pt x="314" y="126"/>
                  <a:pt x="316" y="120"/>
                </a:cubicBezTo>
                <a:lnTo>
                  <a:pt x="351" y="34"/>
                </a:lnTo>
                <a:close/>
                <a:moveTo>
                  <a:pt x="290" y="98"/>
                </a:moveTo>
                <a:cubicBezTo>
                  <a:pt x="287" y="100"/>
                  <a:pt x="284" y="101"/>
                  <a:pt x="282" y="101"/>
                </a:cubicBezTo>
                <a:cubicBezTo>
                  <a:pt x="278" y="101"/>
                  <a:pt x="275" y="100"/>
                  <a:pt x="274" y="98"/>
                </a:cubicBezTo>
                <a:cubicBezTo>
                  <a:pt x="272" y="96"/>
                  <a:pt x="272" y="92"/>
                  <a:pt x="272" y="87"/>
                </a:cubicBezTo>
                <a:cubicBezTo>
                  <a:pt x="272" y="40"/>
                  <a:pt x="272" y="40"/>
                  <a:pt x="272" y="40"/>
                </a:cubicBezTo>
                <a:cubicBezTo>
                  <a:pt x="290" y="40"/>
                  <a:pt x="290" y="40"/>
                  <a:pt x="290" y="40"/>
                </a:cubicBezTo>
                <a:cubicBezTo>
                  <a:pt x="290" y="34"/>
                  <a:pt x="290" y="34"/>
                  <a:pt x="290" y="34"/>
                </a:cubicBezTo>
                <a:cubicBezTo>
                  <a:pt x="272" y="34"/>
                  <a:pt x="272" y="34"/>
                  <a:pt x="272" y="34"/>
                </a:cubicBezTo>
                <a:cubicBezTo>
                  <a:pt x="272" y="14"/>
                  <a:pt x="272" y="14"/>
                  <a:pt x="272" y="14"/>
                </a:cubicBezTo>
                <a:cubicBezTo>
                  <a:pt x="270" y="14"/>
                  <a:pt x="269" y="14"/>
                  <a:pt x="268" y="15"/>
                </a:cubicBezTo>
                <a:cubicBezTo>
                  <a:pt x="267" y="15"/>
                  <a:pt x="266" y="15"/>
                  <a:pt x="265" y="16"/>
                </a:cubicBezTo>
                <a:cubicBezTo>
                  <a:pt x="265" y="34"/>
                  <a:pt x="265" y="34"/>
                  <a:pt x="265" y="34"/>
                </a:cubicBezTo>
                <a:cubicBezTo>
                  <a:pt x="252" y="34"/>
                  <a:pt x="252" y="34"/>
                  <a:pt x="252" y="34"/>
                </a:cubicBezTo>
                <a:cubicBezTo>
                  <a:pt x="252" y="40"/>
                  <a:pt x="252" y="40"/>
                  <a:pt x="252" y="40"/>
                </a:cubicBezTo>
                <a:cubicBezTo>
                  <a:pt x="265" y="40"/>
                  <a:pt x="265" y="40"/>
                  <a:pt x="265" y="40"/>
                </a:cubicBezTo>
                <a:cubicBezTo>
                  <a:pt x="265" y="88"/>
                  <a:pt x="265" y="88"/>
                  <a:pt x="265" y="88"/>
                </a:cubicBezTo>
                <a:cubicBezTo>
                  <a:pt x="265" y="101"/>
                  <a:pt x="270" y="107"/>
                  <a:pt x="281" y="107"/>
                </a:cubicBezTo>
                <a:cubicBezTo>
                  <a:pt x="284" y="107"/>
                  <a:pt x="287" y="106"/>
                  <a:pt x="290" y="104"/>
                </a:cubicBezTo>
                <a:lnTo>
                  <a:pt x="290" y="98"/>
                </a:lnTo>
                <a:close/>
                <a:moveTo>
                  <a:pt x="245" y="0"/>
                </a:moveTo>
                <a:cubicBezTo>
                  <a:pt x="239" y="0"/>
                  <a:pt x="239" y="0"/>
                  <a:pt x="239" y="0"/>
                </a:cubicBezTo>
                <a:cubicBezTo>
                  <a:pt x="239" y="105"/>
                  <a:pt x="239" y="105"/>
                  <a:pt x="239" y="105"/>
                </a:cubicBezTo>
                <a:cubicBezTo>
                  <a:pt x="245" y="105"/>
                  <a:pt x="245" y="105"/>
                  <a:pt x="245" y="105"/>
                </a:cubicBezTo>
                <a:lnTo>
                  <a:pt x="245" y="0"/>
                </a:lnTo>
                <a:close/>
                <a:moveTo>
                  <a:pt x="224" y="105"/>
                </a:moveTo>
                <a:cubicBezTo>
                  <a:pt x="224" y="34"/>
                  <a:pt x="224" y="34"/>
                  <a:pt x="224" y="34"/>
                </a:cubicBezTo>
                <a:cubicBezTo>
                  <a:pt x="218" y="34"/>
                  <a:pt x="218" y="34"/>
                  <a:pt x="218" y="34"/>
                </a:cubicBezTo>
                <a:cubicBezTo>
                  <a:pt x="218" y="75"/>
                  <a:pt x="218" y="75"/>
                  <a:pt x="218" y="75"/>
                </a:cubicBezTo>
                <a:cubicBezTo>
                  <a:pt x="218" y="83"/>
                  <a:pt x="216" y="89"/>
                  <a:pt x="212" y="94"/>
                </a:cubicBezTo>
                <a:cubicBezTo>
                  <a:pt x="208" y="99"/>
                  <a:pt x="202" y="101"/>
                  <a:pt x="196" y="101"/>
                </a:cubicBezTo>
                <a:cubicBezTo>
                  <a:pt x="189" y="101"/>
                  <a:pt x="184" y="99"/>
                  <a:pt x="181" y="95"/>
                </a:cubicBezTo>
                <a:cubicBezTo>
                  <a:pt x="177" y="90"/>
                  <a:pt x="176" y="83"/>
                  <a:pt x="176" y="74"/>
                </a:cubicBezTo>
                <a:cubicBezTo>
                  <a:pt x="176" y="34"/>
                  <a:pt x="176" y="34"/>
                  <a:pt x="176" y="34"/>
                </a:cubicBezTo>
                <a:cubicBezTo>
                  <a:pt x="169" y="34"/>
                  <a:pt x="169" y="34"/>
                  <a:pt x="169" y="34"/>
                </a:cubicBezTo>
                <a:cubicBezTo>
                  <a:pt x="169" y="75"/>
                  <a:pt x="169" y="75"/>
                  <a:pt x="169" y="75"/>
                </a:cubicBezTo>
                <a:cubicBezTo>
                  <a:pt x="169" y="97"/>
                  <a:pt x="178" y="107"/>
                  <a:pt x="195" y="107"/>
                </a:cubicBezTo>
                <a:cubicBezTo>
                  <a:pt x="205" y="107"/>
                  <a:pt x="213" y="102"/>
                  <a:pt x="218" y="93"/>
                </a:cubicBezTo>
                <a:cubicBezTo>
                  <a:pt x="218" y="93"/>
                  <a:pt x="218" y="93"/>
                  <a:pt x="218" y="93"/>
                </a:cubicBezTo>
                <a:cubicBezTo>
                  <a:pt x="218" y="105"/>
                  <a:pt x="218" y="105"/>
                  <a:pt x="218" y="105"/>
                </a:cubicBezTo>
                <a:lnTo>
                  <a:pt x="224" y="105"/>
                </a:lnTo>
                <a:close/>
                <a:moveTo>
                  <a:pt x="157" y="96"/>
                </a:moveTo>
                <a:cubicBezTo>
                  <a:pt x="151" y="99"/>
                  <a:pt x="145" y="101"/>
                  <a:pt x="138" y="101"/>
                </a:cubicBezTo>
                <a:cubicBezTo>
                  <a:pt x="130" y="101"/>
                  <a:pt x="124" y="99"/>
                  <a:pt x="119" y="93"/>
                </a:cubicBezTo>
                <a:cubicBezTo>
                  <a:pt x="114" y="87"/>
                  <a:pt x="112" y="80"/>
                  <a:pt x="112" y="71"/>
                </a:cubicBezTo>
                <a:cubicBezTo>
                  <a:pt x="112" y="61"/>
                  <a:pt x="115" y="53"/>
                  <a:pt x="120" y="47"/>
                </a:cubicBezTo>
                <a:cubicBezTo>
                  <a:pt x="125" y="41"/>
                  <a:pt x="132" y="38"/>
                  <a:pt x="140" y="38"/>
                </a:cubicBezTo>
                <a:cubicBezTo>
                  <a:pt x="146" y="38"/>
                  <a:pt x="152" y="40"/>
                  <a:pt x="157" y="43"/>
                </a:cubicBezTo>
                <a:cubicBezTo>
                  <a:pt x="157" y="36"/>
                  <a:pt x="157" y="36"/>
                  <a:pt x="157" y="36"/>
                </a:cubicBezTo>
                <a:cubicBezTo>
                  <a:pt x="152" y="34"/>
                  <a:pt x="147" y="32"/>
                  <a:pt x="141" y="32"/>
                </a:cubicBezTo>
                <a:cubicBezTo>
                  <a:pt x="131" y="32"/>
                  <a:pt x="122" y="36"/>
                  <a:pt x="115" y="43"/>
                </a:cubicBezTo>
                <a:cubicBezTo>
                  <a:pt x="109" y="51"/>
                  <a:pt x="105" y="60"/>
                  <a:pt x="105" y="71"/>
                </a:cubicBezTo>
                <a:cubicBezTo>
                  <a:pt x="105" y="82"/>
                  <a:pt x="108" y="91"/>
                  <a:pt x="114" y="97"/>
                </a:cubicBezTo>
                <a:cubicBezTo>
                  <a:pt x="120" y="104"/>
                  <a:pt x="128" y="107"/>
                  <a:pt x="138" y="107"/>
                </a:cubicBezTo>
                <a:cubicBezTo>
                  <a:pt x="145" y="107"/>
                  <a:pt x="151" y="106"/>
                  <a:pt x="157" y="102"/>
                </a:cubicBezTo>
                <a:lnTo>
                  <a:pt x="157" y="96"/>
                </a:lnTo>
                <a:close/>
                <a:moveTo>
                  <a:pt x="91" y="67"/>
                </a:moveTo>
                <a:cubicBezTo>
                  <a:pt x="91" y="74"/>
                  <a:pt x="91" y="74"/>
                  <a:pt x="91" y="74"/>
                </a:cubicBezTo>
                <a:cubicBezTo>
                  <a:pt x="91" y="82"/>
                  <a:pt x="89" y="89"/>
                  <a:pt x="84" y="94"/>
                </a:cubicBezTo>
                <a:cubicBezTo>
                  <a:pt x="80" y="99"/>
                  <a:pt x="74" y="101"/>
                  <a:pt x="67" y="101"/>
                </a:cubicBezTo>
                <a:cubicBezTo>
                  <a:pt x="62" y="101"/>
                  <a:pt x="58" y="100"/>
                  <a:pt x="56" y="97"/>
                </a:cubicBezTo>
                <a:cubicBezTo>
                  <a:pt x="53" y="95"/>
                  <a:pt x="51" y="91"/>
                  <a:pt x="51" y="87"/>
                </a:cubicBezTo>
                <a:cubicBezTo>
                  <a:pt x="51" y="81"/>
                  <a:pt x="53" y="78"/>
                  <a:pt x="56" y="75"/>
                </a:cubicBezTo>
                <a:cubicBezTo>
                  <a:pt x="59" y="73"/>
                  <a:pt x="64" y="71"/>
                  <a:pt x="72" y="70"/>
                </a:cubicBezTo>
                <a:lnTo>
                  <a:pt x="91" y="67"/>
                </a:lnTo>
                <a:close/>
                <a:moveTo>
                  <a:pt x="98" y="105"/>
                </a:moveTo>
                <a:cubicBezTo>
                  <a:pt x="98" y="59"/>
                  <a:pt x="98" y="59"/>
                  <a:pt x="98" y="59"/>
                </a:cubicBezTo>
                <a:cubicBezTo>
                  <a:pt x="98" y="50"/>
                  <a:pt x="96" y="44"/>
                  <a:pt x="92" y="39"/>
                </a:cubicBezTo>
                <a:cubicBezTo>
                  <a:pt x="88" y="35"/>
                  <a:pt x="82" y="32"/>
                  <a:pt x="75" y="32"/>
                </a:cubicBezTo>
                <a:cubicBezTo>
                  <a:pt x="71" y="32"/>
                  <a:pt x="66" y="33"/>
                  <a:pt x="62" y="35"/>
                </a:cubicBezTo>
                <a:cubicBezTo>
                  <a:pt x="57" y="36"/>
                  <a:pt x="54" y="38"/>
                  <a:pt x="51" y="40"/>
                </a:cubicBezTo>
                <a:cubicBezTo>
                  <a:pt x="51" y="48"/>
                  <a:pt x="51" y="48"/>
                  <a:pt x="51" y="48"/>
                </a:cubicBezTo>
                <a:cubicBezTo>
                  <a:pt x="59" y="41"/>
                  <a:pt x="66" y="38"/>
                  <a:pt x="74" y="38"/>
                </a:cubicBezTo>
                <a:cubicBezTo>
                  <a:pt x="85" y="38"/>
                  <a:pt x="91" y="46"/>
                  <a:pt x="91" y="61"/>
                </a:cubicBezTo>
                <a:cubicBezTo>
                  <a:pt x="69" y="65"/>
                  <a:pt x="69" y="65"/>
                  <a:pt x="69" y="65"/>
                </a:cubicBezTo>
                <a:cubicBezTo>
                  <a:pt x="53" y="67"/>
                  <a:pt x="45" y="75"/>
                  <a:pt x="45" y="87"/>
                </a:cubicBezTo>
                <a:cubicBezTo>
                  <a:pt x="45" y="93"/>
                  <a:pt x="47" y="98"/>
                  <a:pt x="51" y="101"/>
                </a:cubicBezTo>
                <a:cubicBezTo>
                  <a:pt x="54" y="105"/>
                  <a:pt x="60" y="107"/>
                  <a:pt x="67" y="107"/>
                </a:cubicBezTo>
                <a:cubicBezTo>
                  <a:pt x="72" y="107"/>
                  <a:pt x="77" y="106"/>
                  <a:pt x="81" y="103"/>
                </a:cubicBezTo>
                <a:cubicBezTo>
                  <a:pt x="85" y="100"/>
                  <a:pt x="89" y="96"/>
                  <a:pt x="91" y="91"/>
                </a:cubicBezTo>
                <a:cubicBezTo>
                  <a:pt x="91" y="91"/>
                  <a:pt x="91" y="91"/>
                  <a:pt x="91" y="91"/>
                </a:cubicBezTo>
                <a:cubicBezTo>
                  <a:pt x="91" y="105"/>
                  <a:pt x="91" y="105"/>
                  <a:pt x="91" y="105"/>
                </a:cubicBezTo>
                <a:lnTo>
                  <a:pt x="98" y="105"/>
                </a:lnTo>
                <a:close/>
                <a:moveTo>
                  <a:pt x="47" y="12"/>
                </a:moveTo>
                <a:cubicBezTo>
                  <a:pt x="47" y="6"/>
                  <a:pt x="47" y="6"/>
                  <a:pt x="47" y="6"/>
                </a:cubicBezTo>
                <a:cubicBezTo>
                  <a:pt x="0" y="6"/>
                  <a:pt x="0" y="6"/>
                  <a:pt x="0" y="6"/>
                </a:cubicBezTo>
                <a:cubicBezTo>
                  <a:pt x="0" y="105"/>
                  <a:pt x="0" y="105"/>
                  <a:pt x="0" y="105"/>
                </a:cubicBezTo>
                <a:cubicBezTo>
                  <a:pt x="7" y="105"/>
                  <a:pt x="7" y="105"/>
                  <a:pt x="7" y="105"/>
                </a:cubicBezTo>
                <a:cubicBezTo>
                  <a:pt x="7" y="59"/>
                  <a:pt x="7" y="59"/>
                  <a:pt x="7" y="59"/>
                </a:cubicBezTo>
                <a:cubicBezTo>
                  <a:pt x="44" y="59"/>
                  <a:pt x="44" y="59"/>
                  <a:pt x="44" y="59"/>
                </a:cubicBezTo>
                <a:cubicBezTo>
                  <a:pt x="44" y="53"/>
                  <a:pt x="44" y="53"/>
                  <a:pt x="44" y="53"/>
                </a:cubicBezTo>
                <a:cubicBezTo>
                  <a:pt x="7" y="53"/>
                  <a:pt x="7" y="53"/>
                  <a:pt x="7" y="53"/>
                </a:cubicBezTo>
                <a:cubicBezTo>
                  <a:pt x="7" y="12"/>
                  <a:pt x="7" y="12"/>
                  <a:pt x="7" y="12"/>
                </a:cubicBezTo>
                <a:lnTo>
                  <a:pt x="47"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4" tIns="34287" rIns="68574" bIns="34287" numCol="1" anchor="t" anchorCtr="0" compatLnSpc="1">
            <a:prstTxWarp prst="textNoShape">
              <a:avLst/>
            </a:prstTxWarp>
          </a:bodyPr>
          <a:lstStyle/>
          <a:p>
            <a:endParaRPr lang="en-US" sz="1350"/>
          </a:p>
        </p:txBody>
      </p:sp>
      <p:sp>
        <p:nvSpPr>
          <p:cNvPr id="10" name="Rectangle 9"/>
          <p:cNvSpPr>
            <a:spLocks noChangeArrowheads="1"/>
          </p:cNvSpPr>
          <p:nvPr userDrawn="1"/>
        </p:nvSpPr>
        <p:spPr bwMode="auto">
          <a:xfrm>
            <a:off x="-1796" y="699668"/>
            <a:ext cx="847653" cy="1860550"/>
          </a:xfrm>
          <a:prstGeom prst="rect">
            <a:avLst/>
          </a:prstGeom>
          <a:solidFill>
            <a:srgbClr val="E90C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74" tIns="34287" rIns="68574" bIns="34287" numCol="1" anchor="t" anchorCtr="0" compatLnSpc="1">
            <a:prstTxWarp prst="textNoShape">
              <a:avLst/>
            </a:prstTxWarp>
          </a:bodyPr>
          <a:lstStyle/>
          <a:p>
            <a:endParaRPr lang="en-US" sz="1350"/>
          </a:p>
        </p:txBody>
      </p:sp>
      <p:sp>
        <p:nvSpPr>
          <p:cNvPr id="44" name="Freeform 43"/>
          <p:cNvSpPr>
            <a:spLocks/>
          </p:cNvSpPr>
          <p:nvPr userDrawn="1"/>
        </p:nvSpPr>
        <p:spPr bwMode="auto">
          <a:xfrm>
            <a:off x="-1795" y="1069557"/>
            <a:ext cx="645264" cy="1231900"/>
          </a:xfrm>
          <a:custGeom>
            <a:avLst/>
            <a:gdLst>
              <a:gd name="connsiteX0" fmla="*/ 1193800 w 2054225"/>
              <a:gd name="connsiteY0" fmla="*/ 147639 h 1379539"/>
              <a:gd name="connsiteX1" fmla="*/ 1209130 w 2054225"/>
              <a:gd name="connsiteY1" fmla="*/ 147639 h 1379539"/>
              <a:gd name="connsiteX2" fmla="*/ 1906588 w 2054225"/>
              <a:gd name="connsiteY2" fmla="*/ 147639 h 1379539"/>
              <a:gd name="connsiteX3" fmla="*/ 2054225 w 2054225"/>
              <a:gd name="connsiteY3" fmla="*/ 320105 h 1379539"/>
              <a:gd name="connsiteX4" fmla="*/ 2054225 w 2054225"/>
              <a:gd name="connsiteY4" fmla="*/ 899098 h 1379539"/>
              <a:gd name="connsiteX5" fmla="*/ 1906588 w 2054225"/>
              <a:gd name="connsiteY5" fmla="*/ 1071564 h 1379539"/>
              <a:gd name="connsiteX6" fmla="*/ 1574403 w 2054225"/>
              <a:gd name="connsiteY6" fmla="*/ 1071564 h 1379539"/>
              <a:gd name="connsiteX7" fmla="*/ 1685131 w 2054225"/>
              <a:gd name="connsiteY7" fmla="*/ 1379539 h 1379539"/>
              <a:gd name="connsiteX8" fmla="*/ 1205309 w 2054225"/>
              <a:gd name="connsiteY8" fmla="*/ 1071564 h 1379539"/>
              <a:gd name="connsiteX9" fmla="*/ 1201849 w 2054225"/>
              <a:gd name="connsiteY9" fmla="*/ 1071564 h 1379539"/>
              <a:gd name="connsiteX10" fmla="*/ 1193800 w 2054225"/>
              <a:gd name="connsiteY10" fmla="*/ 1071564 h 1379539"/>
              <a:gd name="connsiteX11" fmla="*/ 0 w 2054225"/>
              <a:gd name="connsiteY11" fmla="*/ 0 h 1379539"/>
              <a:gd name="connsiteX12" fmla="*/ 1193800 w 2054225"/>
              <a:gd name="connsiteY12" fmla="*/ 0 h 1379539"/>
              <a:gd name="connsiteX13" fmla="*/ 1193800 w 2054225"/>
              <a:gd name="connsiteY13" fmla="*/ 147639 h 1379539"/>
              <a:gd name="connsiteX14" fmla="*/ 1148080 w 2054225"/>
              <a:gd name="connsiteY14" fmla="*/ 147639 h 1379539"/>
              <a:gd name="connsiteX15" fmla="*/ 983853 w 2054225"/>
              <a:gd name="connsiteY15" fmla="*/ 147639 h 1379539"/>
              <a:gd name="connsiteX16" fmla="*/ 823912 w 2054225"/>
              <a:gd name="connsiteY16" fmla="*/ 320105 h 1379539"/>
              <a:gd name="connsiteX17" fmla="*/ 823912 w 2054225"/>
              <a:gd name="connsiteY17" fmla="*/ 899098 h 1379539"/>
              <a:gd name="connsiteX18" fmla="*/ 983853 w 2054225"/>
              <a:gd name="connsiteY18" fmla="*/ 1071564 h 1379539"/>
              <a:gd name="connsiteX19" fmla="*/ 1177627 w 2054225"/>
              <a:gd name="connsiteY19" fmla="*/ 1071564 h 1379539"/>
              <a:gd name="connsiteX20" fmla="*/ 1193800 w 2054225"/>
              <a:gd name="connsiteY20" fmla="*/ 1071564 h 1379539"/>
              <a:gd name="connsiteX21" fmla="*/ 1193800 w 2054225"/>
              <a:gd name="connsiteY21" fmla="*/ 1203745 h 1379539"/>
              <a:gd name="connsiteX22" fmla="*/ 0 w 2054225"/>
              <a:gd name="connsiteY22" fmla="*/ 1203745 h 1379539"/>
              <a:gd name="connsiteX0" fmla="*/ 1193800 w 2054225"/>
              <a:gd name="connsiteY0" fmla="*/ 147639 h 1379539"/>
              <a:gd name="connsiteX1" fmla="*/ 1209130 w 2054225"/>
              <a:gd name="connsiteY1" fmla="*/ 147639 h 1379539"/>
              <a:gd name="connsiteX2" fmla="*/ 1906588 w 2054225"/>
              <a:gd name="connsiteY2" fmla="*/ 147639 h 1379539"/>
              <a:gd name="connsiteX3" fmla="*/ 2054225 w 2054225"/>
              <a:gd name="connsiteY3" fmla="*/ 320105 h 1379539"/>
              <a:gd name="connsiteX4" fmla="*/ 2054225 w 2054225"/>
              <a:gd name="connsiteY4" fmla="*/ 899098 h 1379539"/>
              <a:gd name="connsiteX5" fmla="*/ 1906588 w 2054225"/>
              <a:gd name="connsiteY5" fmla="*/ 1071564 h 1379539"/>
              <a:gd name="connsiteX6" fmla="*/ 1574403 w 2054225"/>
              <a:gd name="connsiteY6" fmla="*/ 1071564 h 1379539"/>
              <a:gd name="connsiteX7" fmla="*/ 1685131 w 2054225"/>
              <a:gd name="connsiteY7" fmla="*/ 1379539 h 1379539"/>
              <a:gd name="connsiteX8" fmla="*/ 1205309 w 2054225"/>
              <a:gd name="connsiteY8" fmla="*/ 1071564 h 1379539"/>
              <a:gd name="connsiteX9" fmla="*/ 1201849 w 2054225"/>
              <a:gd name="connsiteY9" fmla="*/ 1071564 h 1379539"/>
              <a:gd name="connsiteX10" fmla="*/ 1193800 w 2054225"/>
              <a:gd name="connsiteY10" fmla="*/ 1071564 h 1379539"/>
              <a:gd name="connsiteX11" fmla="*/ 1193800 w 2054225"/>
              <a:gd name="connsiteY11" fmla="*/ 147639 h 1379539"/>
              <a:gd name="connsiteX12" fmla="*/ 0 w 2054225"/>
              <a:gd name="connsiteY12" fmla="*/ 1203745 h 1379539"/>
              <a:gd name="connsiteX13" fmla="*/ 1193800 w 2054225"/>
              <a:gd name="connsiteY13" fmla="*/ 0 h 1379539"/>
              <a:gd name="connsiteX14" fmla="*/ 1193800 w 2054225"/>
              <a:gd name="connsiteY14" fmla="*/ 147639 h 1379539"/>
              <a:gd name="connsiteX15" fmla="*/ 1148080 w 2054225"/>
              <a:gd name="connsiteY15" fmla="*/ 147639 h 1379539"/>
              <a:gd name="connsiteX16" fmla="*/ 983853 w 2054225"/>
              <a:gd name="connsiteY16" fmla="*/ 147639 h 1379539"/>
              <a:gd name="connsiteX17" fmla="*/ 823912 w 2054225"/>
              <a:gd name="connsiteY17" fmla="*/ 320105 h 1379539"/>
              <a:gd name="connsiteX18" fmla="*/ 823912 w 2054225"/>
              <a:gd name="connsiteY18" fmla="*/ 899098 h 1379539"/>
              <a:gd name="connsiteX19" fmla="*/ 983853 w 2054225"/>
              <a:gd name="connsiteY19" fmla="*/ 1071564 h 1379539"/>
              <a:gd name="connsiteX20" fmla="*/ 1177627 w 2054225"/>
              <a:gd name="connsiteY20" fmla="*/ 1071564 h 1379539"/>
              <a:gd name="connsiteX21" fmla="*/ 1193800 w 2054225"/>
              <a:gd name="connsiteY21" fmla="*/ 1071564 h 1379539"/>
              <a:gd name="connsiteX22" fmla="*/ 1193800 w 2054225"/>
              <a:gd name="connsiteY22" fmla="*/ 1203745 h 1379539"/>
              <a:gd name="connsiteX23" fmla="*/ 0 w 2054225"/>
              <a:gd name="connsiteY23" fmla="*/ 1203745 h 1379539"/>
              <a:gd name="connsiteX0" fmla="*/ 369888 w 1230313"/>
              <a:gd name="connsiteY0" fmla="*/ 147639 h 1379539"/>
              <a:gd name="connsiteX1" fmla="*/ 385218 w 1230313"/>
              <a:gd name="connsiteY1" fmla="*/ 147639 h 1379539"/>
              <a:gd name="connsiteX2" fmla="*/ 1082676 w 1230313"/>
              <a:gd name="connsiteY2" fmla="*/ 147639 h 1379539"/>
              <a:gd name="connsiteX3" fmla="*/ 1230313 w 1230313"/>
              <a:gd name="connsiteY3" fmla="*/ 320105 h 1379539"/>
              <a:gd name="connsiteX4" fmla="*/ 1230313 w 1230313"/>
              <a:gd name="connsiteY4" fmla="*/ 899098 h 1379539"/>
              <a:gd name="connsiteX5" fmla="*/ 1082676 w 1230313"/>
              <a:gd name="connsiteY5" fmla="*/ 1071564 h 1379539"/>
              <a:gd name="connsiteX6" fmla="*/ 750491 w 1230313"/>
              <a:gd name="connsiteY6" fmla="*/ 1071564 h 1379539"/>
              <a:gd name="connsiteX7" fmla="*/ 861219 w 1230313"/>
              <a:gd name="connsiteY7" fmla="*/ 1379539 h 1379539"/>
              <a:gd name="connsiteX8" fmla="*/ 381397 w 1230313"/>
              <a:gd name="connsiteY8" fmla="*/ 1071564 h 1379539"/>
              <a:gd name="connsiteX9" fmla="*/ 377937 w 1230313"/>
              <a:gd name="connsiteY9" fmla="*/ 1071564 h 1379539"/>
              <a:gd name="connsiteX10" fmla="*/ 369888 w 1230313"/>
              <a:gd name="connsiteY10" fmla="*/ 1071564 h 1379539"/>
              <a:gd name="connsiteX11" fmla="*/ 369888 w 1230313"/>
              <a:gd name="connsiteY11" fmla="*/ 147639 h 1379539"/>
              <a:gd name="connsiteX12" fmla="*/ 369888 w 1230313"/>
              <a:gd name="connsiteY12" fmla="*/ 1203745 h 1379539"/>
              <a:gd name="connsiteX13" fmla="*/ 369888 w 1230313"/>
              <a:gd name="connsiteY13" fmla="*/ 0 h 1379539"/>
              <a:gd name="connsiteX14" fmla="*/ 369888 w 1230313"/>
              <a:gd name="connsiteY14" fmla="*/ 147639 h 1379539"/>
              <a:gd name="connsiteX15" fmla="*/ 324168 w 1230313"/>
              <a:gd name="connsiteY15" fmla="*/ 147639 h 1379539"/>
              <a:gd name="connsiteX16" fmla="*/ 159941 w 1230313"/>
              <a:gd name="connsiteY16" fmla="*/ 147639 h 1379539"/>
              <a:gd name="connsiteX17" fmla="*/ 0 w 1230313"/>
              <a:gd name="connsiteY17" fmla="*/ 320105 h 1379539"/>
              <a:gd name="connsiteX18" fmla="*/ 0 w 1230313"/>
              <a:gd name="connsiteY18" fmla="*/ 899098 h 1379539"/>
              <a:gd name="connsiteX19" fmla="*/ 159941 w 1230313"/>
              <a:gd name="connsiteY19" fmla="*/ 1071564 h 1379539"/>
              <a:gd name="connsiteX20" fmla="*/ 353715 w 1230313"/>
              <a:gd name="connsiteY20" fmla="*/ 1071564 h 1379539"/>
              <a:gd name="connsiteX21" fmla="*/ 369888 w 1230313"/>
              <a:gd name="connsiteY21" fmla="*/ 1071564 h 1379539"/>
              <a:gd name="connsiteX22" fmla="*/ 369888 w 1230313"/>
              <a:gd name="connsiteY22" fmla="*/ 1203745 h 1379539"/>
              <a:gd name="connsiteX0" fmla="*/ 369888 w 1230313"/>
              <a:gd name="connsiteY0" fmla="*/ 147639 h 1379539"/>
              <a:gd name="connsiteX1" fmla="*/ 385218 w 1230313"/>
              <a:gd name="connsiteY1" fmla="*/ 147639 h 1379539"/>
              <a:gd name="connsiteX2" fmla="*/ 1082676 w 1230313"/>
              <a:gd name="connsiteY2" fmla="*/ 147639 h 1379539"/>
              <a:gd name="connsiteX3" fmla="*/ 1230313 w 1230313"/>
              <a:gd name="connsiteY3" fmla="*/ 320105 h 1379539"/>
              <a:gd name="connsiteX4" fmla="*/ 1230313 w 1230313"/>
              <a:gd name="connsiteY4" fmla="*/ 899098 h 1379539"/>
              <a:gd name="connsiteX5" fmla="*/ 1082676 w 1230313"/>
              <a:gd name="connsiteY5" fmla="*/ 1071564 h 1379539"/>
              <a:gd name="connsiteX6" fmla="*/ 750491 w 1230313"/>
              <a:gd name="connsiteY6" fmla="*/ 1071564 h 1379539"/>
              <a:gd name="connsiteX7" fmla="*/ 861219 w 1230313"/>
              <a:gd name="connsiteY7" fmla="*/ 1379539 h 1379539"/>
              <a:gd name="connsiteX8" fmla="*/ 381397 w 1230313"/>
              <a:gd name="connsiteY8" fmla="*/ 1071564 h 1379539"/>
              <a:gd name="connsiteX9" fmla="*/ 377937 w 1230313"/>
              <a:gd name="connsiteY9" fmla="*/ 1071564 h 1379539"/>
              <a:gd name="connsiteX10" fmla="*/ 369888 w 1230313"/>
              <a:gd name="connsiteY10" fmla="*/ 1071564 h 1379539"/>
              <a:gd name="connsiteX11" fmla="*/ 369888 w 1230313"/>
              <a:gd name="connsiteY11" fmla="*/ 147639 h 1379539"/>
              <a:gd name="connsiteX12" fmla="*/ 369888 w 1230313"/>
              <a:gd name="connsiteY12" fmla="*/ 1203745 h 1379539"/>
              <a:gd name="connsiteX13" fmla="*/ 369888 w 1230313"/>
              <a:gd name="connsiteY13" fmla="*/ 0 h 1379539"/>
              <a:gd name="connsiteX14" fmla="*/ 369888 w 1230313"/>
              <a:gd name="connsiteY14" fmla="*/ 147639 h 1379539"/>
              <a:gd name="connsiteX15" fmla="*/ 159941 w 1230313"/>
              <a:gd name="connsiteY15" fmla="*/ 147639 h 1379539"/>
              <a:gd name="connsiteX16" fmla="*/ 0 w 1230313"/>
              <a:gd name="connsiteY16" fmla="*/ 320105 h 1379539"/>
              <a:gd name="connsiteX17" fmla="*/ 0 w 1230313"/>
              <a:gd name="connsiteY17" fmla="*/ 899098 h 1379539"/>
              <a:gd name="connsiteX18" fmla="*/ 159941 w 1230313"/>
              <a:gd name="connsiteY18" fmla="*/ 1071564 h 1379539"/>
              <a:gd name="connsiteX19" fmla="*/ 353715 w 1230313"/>
              <a:gd name="connsiteY19" fmla="*/ 1071564 h 1379539"/>
              <a:gd name="connsiteX20" fmla="*/ 369888 w 1230313"/>
              <a:gd name="connsiteY20" fmla="*/ 1071564 h 1379539"/>
              <a:gd name="connsiteX21" fmla="*/ 369888 w 1230313"/>
              <a:gd name="connsiteY21" fmla="*/ 1203745 h 1379539"/>
              <a:gd name="connsiteX0" fmla="*/ 369888 w 1230313"/>
              <a:gd name="connsiteY0" fmla="*/ 0 h 1231900"/>
              <a:gd name="connsiteX1" fmla="*/ 385218 w 1230313"/>
              <a:gd name="connsiteY1" fmla="*/ 0 h 1231900"/>
              <a:gd name="connsiteX2" fmla="*/ 1082676 w 1230313"/>
              <a:gd name="connsiteY2" fmla="*/ 0 h 1231900"/>
              <a:gd name="connsiteX3" fmla="*/ 1230313 w 1230313"/>
              <a:gd name="connsiteY3" fmla="*/ 172466 h 1231900"/>
              <a:gd name="connsiteX4" fmla="*/ 1230313 w 1230313"/>
              <a:gd name="connsiteY4" fmla="*/ 751459 h 1231900"/>
              <a:gd name="connsiteX5" fmla="*/ 1082676 w 1230313"/>
              <a:gd name="connsiteY5" fmla="*/ 923925 h 1231900"/>
              <a:gd name="connsiteX6" fmla="*/ 750491 w 1230313"/>
              <a:gd name="connsiteY6" fmla="*/ 923925 h 1231900"/>
              <a:gd name="connsiteX7" fmla="*/ 861219 w 1230313"/>
              <a:gd name="connsiteY7" fmla="*/ 1231900 h 1231900"/>
              <a:gd name="connsiteX8" fmla="*/ 381397 w 1230313"/>
              <a:gd name="connsiteY8" fmla="*/ 923925 h 1231900"/>
              <a:gd name="connsiteX9" fmla="*/ 377937 w 1230313"/>
              <a:gd name="connsiteY9" fmla="*/ 923925 h 1231900"/>
              <a:gd name="connsiteX10" fmla="*/ 369888 w 1230313"/>
              <a:gd name="connsiteY10" fmla="*/ 923925 h 1231900"/>
              <a:gd name="connsiteX11" fmla="*/ 369888 w 1230313"/>
              <a:gd name="connsiteY11" fmla="*/ 0 h 1231900"/>
              <a:gd name="connsiteX12" fmla="*/ 369888 w 1230313"/>
              <a:gd name="connsiteY12" fmla="*/ 1056106 h 1231900"/>
              <a:gd name="connsiteX13" fmla="*/ 369888 w 1230313"/>
              <a:gd name="connsiteY13" fmla="*/ 0 h 1231900"/>
              <a:gd name="connsiteX14" fmla="*/ 159941 w 1230313"/>
              <a:gd name="connsiteY14" fmla="*/ 0 h 1231900"/>
              <a:gd name="connsiteX15" fmla="*/ 0 w 1230313"/>
              <a:gd name="connsiteY15" fmla="*/ 172466 h 1231900"/>
              <a:gd name="connsiteX16" fmla="*/ 0 w 1230313"/>
              <a:gd name="connsiteY16" fmla="*/ 751459 h 1231900"/>
              <a:gd name="connsiteX17" fmla="*/ 159941 w 1230313"/>
              <a:gd name="connsiteY17" fmla="*/ 923925 h 1231900"/>
              <a:gd name="connsiteX18" fmla="*/ 353715 w 1230313"/>
              <a:gd name="connsiteY18" fmla="*/ 923925 h 1231900"/>
              <a:gd name="connsiteX19" fmla="*/ 369888 w 1230313"/>
              <a:gd name="connsiteY19" fmla="*/ 923925 h 1231900"/>
              <a:gd name="connsiteX20" fmla="*/ 369888 w 1230313"/>
              <a:gd name="connsiteY20" fmla="*/ 1056106 h 1231900"/>
              <a:gd name="connsiteX0" fmla="*/ 369888 w 1230313"/>
              <a:gd name="connsiteY0" fmla="*/ 0 h 1231900"/>
              <a:gd name="connsiteX1" fmla="*/ 385218 w 1230313"/>
              <a:gd name="connsiteY1" fmla="*/ 0 h 1231900"/>
              <a:gd name="connsiteX2" fmla="*/ 1082676 w 1230313"/>
              <a:gd name="connsiteY2" fmla="*/ 0 h 1231900"/>
              <a:gd name="connsiteX3" fmla="*/ 1230313 w 1230313"/>
              <a:gd name="connsiteY3" fmla="*/ 172466 h 1231900"/>
              <a:gd name="connsiteX4" fmla="*/ 1230313 w 1230313"/>
              <a:gd name="connsiteY4" fmla="*/ 751459 h 1231900"/>
              <a:gd name="connsiteX5" fmla="*/ 1082676 w 1230313"/>
              <a:gd name="connsiteY5" fmla="*/ 923925 h 1231900"/>
              <a:gd name="connsiteX6" fmla="*/ 750491 w 1230313"/>
              <a:gd name="connsiteY6" fmla="*/ 923925 h 1231900"/>
              <a:gd name="connsiteX7" fmla="*/ 861219 w 1230313"/>
              <a:gd name="connsiteY7" fmla="*/ 1231900 h 1231900"/>
              <a:gd name="connsiteX8" fmla="*/ 381397 w 1230313"/>
              <a:gd name="connsiteY8" fmla="*/ 923925 h 1231900"/>
              <a:gd name="connsiteX9" fmla="*/ 377937 w 1230313"/>
              <a:gd name="connsiteY9" fmla="*/ 923925 h 1231900"/>
              <a:gd name="connsiteX10" fmla="*/ 369888 w 1230313"/>
              <a:gd name="connsiteY10" fmla="*/ 923925 h 1231900"/>
              <a:gd name="connsiteX11" fmla="*/ 369888 w 1230313"/>
              <a:gd name="connsiteY11" fmla="*/ 0 h 1231900"/>
              <a:gd name="connsiteX12" fmla="*/ 369888 w 1230313"/>
              <a:gd name="connsiteY12" fmla="*/ 923925 h 1231900"/>
              <a:gd name="connsiteX13" fmla="*/ 369888 w 1230313"/>
              <a:gd name="connsiteY13" fmla="*/ 0 h 1231900"/>
              <a:gd name="connsiteX14" fmla="*/ 159941 w 1230313"/>
              <a:gd name="connsiteY14" fmla="*/ 0 h 1231900"/>
              <a:gd name="connsiteX15" fmla="*/ 0 w 1230313"/>
              <a:gd name="connsiteY15" fmla="*/ 172466 h 1231900"/>
              <a:gd name="connsiteX16" fmla="*/ 0 w 1230313"/>
              <a:gd name="connsiteY16" fmla="*/ 751459 h 1231900"/>
              <a:gd name="connsiteX17" fmla="*/ 159941 w 1230313"/>
              <a:gd name="connsiteY17" fmla="*/ 923925 h 1231900"/>
              <a:gd name="connsiteX18" fmla="*/ 353715 w 1230313"/>
              <a:gd name="connsiteY18" fmla="*/ 923925 h 1231900"/>
              <a:gd name="connsiteX19" fmla="*/ 369888 w 1230313"/>
              <a:gd name="connsiteY19" fmla="*/ 923925 h 1231900"/>
              <a:gd name="connsiteX0" fmla="*/ 369888 w 1230313"/>
              <a:gd name="connsiteY0" fmla="*/ 0 h 1231900"/>
              <a:gd name="connsiteX1" fmla="*/ 385218 w 1230313"/>
              <a:gd name="connsiteY1" fmla="*/ 0 h 1231900"/>
              <a:gd name="connsiteX2" fmla="*/ 1082676 w 1230313"/>
              <a:gd name="connsiteY2" fmla="*/ 0 h 1231900"/>
              <a:gd name="connsiteX3" fmla="*/ 1230313 w 1230313"/>
              <a:gd name="connsiteY3" fmla="*/ 172466 h 1231900"/>
              <a:gd name="connsiteX4" fmla="*/ 1230313 w 1230313"/>
              <a:gd name="connsiteY4" fmla="*/ 751459 h 1231900"/>
              <a:gd name="connsiteX5" fmla="*/ 1082676 w 1230313"/>
              <a:gd name="connsiteY5" fmla="*/ 923925 h 1231900"/>
              <a:gd name="connsiteX6" fmla="*/ 750491 w 1230313"/>
              <a:gd name="connsiteY6" fmla="*/ 923925 h 1231900"/>
              <a:gd name="connsiteX7" fmla="*/ 861219 w 1230313"/>
              <a:gd name="connsiteY7" fmla="*/ 1231900 h 1231900"/>
              <a:gd name="connsiteX8" fmla="*/ 381397 w 1230313"/>
              <a:gd name="connsiteY8" fmla="*/ 923925 h 1231900"/>
              <a:gd name="connsiteX9" fmla="*/ 377937 w 1230313"/>
              <a:gd name="connsiteY9" fmla="*/ 923925 h 1231900"/>
              <a:gd name="connsiteX10" fmla="*/ 369888 w 1230313"/>
              <a:gd name="connsiteY10" fmla="*/ 923925 h 1231900"/>
              <a:gd name="connsiteX11" fmla="*/ 369888 w 1230313"/>
              <a:gd name="connsiteY11" fmla="*/ 0 h 1231900"/>
              <a:gd name="connsiteX12" fmla="*/ 369888 w 1230313"/>
              <a:gd name="connsiteY12" fmla="*/ 923925 h 1231900"/>
              <a:gd name="connsiteX13" fmla="*/ 369888 w 1230313"/>
              <a:gd name="connsiteY13" fmla="*/ 0 h 1231900"/>
              <a:gd name="connsiteX14" fmla="*/ 159941 w 1230313"/>
              <a:gd name="connsiteY14" fmla="*/ 0 h 1231900"/>
              <a:gd name="connsiteX15" fmla="*/ 0 w 1230313"/>
              <a:gd name="connsiteY15" fmla="*/ 172466 h 1231900"/>
              <a:gd name="connsiteX16" fmla="*/ 159941 w 1230313"/>
              <a:gd name="connsiteY16" fmla="*/ 923925 h 1231900"/>
              <a:gd name="connsiteX17" fmla="*/ 353715 w 1230313"/>
              <a:gd name="connsiteY17" fmla="*/ 923925 h 1231900"/>
              <a:gd name="connsiteX18" fmla="*/ 369888 w 1230313"/>
              <a:gd name="connsiteY18" fmla="*/ 923925 h 1231900"/>
              <a:gd name="connsiteX0" fmla="*/ 235190 w 1095615"/>
              <a:gd name="connsiteY0" fmla="*/ 68438 h 1300338"/>
              <a:gd name="connsiteX1" fmla="*/ 250520 w 1095615"/>
              <a:gd name="connsiteY1" fmla="*/ 68438 h 1300338"/>
              <a:gd name="connsiteX2" fmla="*/ 947978 w 1095615"/>
              <a:gd name="connsiteY2" fmla="*/ 68438 h 1300338"/>
              <a:gd name="connsiteX3" fmla="*/ 1095615 w 1095615"/>
              <a:gd name="connsiteY3" fmla="*/ 240904 h 1300338"/>
              <a:gd name="connsiteX4" fmla="*/ 1095615 w 1095615"/>
              <a:gd name="connsiteY4" fmla="*/ 819897 h 1300338"/>
              <a:gd name="connsiteX5" fmla="*/ 947978 w 1095615"/>
              <a:gd name="connsiteY5" fmla="*/ 992363 h 1300338"/>
              <a:gd name="connsiteX6" fmla="*/ 615793 w 1095615"/>
              <a:gd name="connsiteY6" fmla="*/ 992363 h 1300338"/>
              <a:gd name="connsiteX7" fmla="*/ 726521 w 1095615"/>
              <a:gd name="connsiteY7" fmla="*/ 1300338 h 1300338"/>
              <a:gd name="connsiteX8" fmla="*/ 246699 w 1095615"/>
              <a:gd name="connsiteY8" fmla="*/ 992363 h 1300338"/>
              <a:gd name="connsiteX9" fmla="*/ 243239 w 1095615"/>
              <a:gd name="connsiteY9" fmla="*/ 992363 h 1300338"/>
              <a:gd name="connsiteX10" fmla="*/ 235190 w 1095615"/>
              <a:gd name="connsiteY10" fmla="*/ 992363 h 1300338"/>
              <a:gd name="connsiteX11" fmla="*/ 235190 w 1095615"/>
              <a:gd name="connsiteY11" fmla="*/ 68438 h 1300338"/>
              <a:gd name="connsiteX12" fmla="*/ 235190 w 1095615"/>
              <a:gd name="connsiteY12" fmla="*/ 992363 h 1300338"/>
              <a:gd name="connsiteX13" fmla="*/ 235190 w 1095615"/>
              <a:gd name="connsiteY13" fmla="*/ 68438 h 1300338"/>
              <a:gd name="connsiteX14" fmla="*/ 25243 w 1095615"/>
              <a:gd name="connsiteY14" fmla="*/ 68438 h 1300338"/>
              <a:gd name="connsiteX15" fmla="*/ 25243 w 1095615"/>
              <a:gd name="connsiteY15" fmla="*/ 992363 h 1300338"/>
              <a:gd name="connsiteX16" fmla="*/ 219017 w 1095615"/>
              <a:gd name="connsiteY16" fmla="*/ 992363 h 1300338"/>
              <a:gd name="connsiteX17" fmla="*/ 235190 w 1095615"/>
              <a:gd name="connsiteY17" fmla="*/ 992363 h 1300338"/>
              <a:gd name="connsiteX0" fmla="*/ 209988 w 1070413"/>
              <a:gd name="connsiteY0" fmla="*/ 0 h 1231900"/>
              <a:gd name="connsiteX1" fmla="*/ 225318 w 1070413"/>
              <a:gd name="connsiteY1" fmla="*/ 0 h 1231900"/>
              <a:gd name="connsiteX2" fmla="*/ 922776 w 1070413"/>
              <a:gd name="connsiteY2" fmla="*/ 0 h 1231900"/>
              <a:gd name="connsiteX3" fmla="*/ 1070413 w 1070413"/>
              <a:gd name="connsiteY3" fmla="*/ 172466 h 1231900"/>
              <a:gd name="connsiteX4" fmla="*/ 1070413 w 1070413"/>
              <a:gd name="connsiteY4" fmla="*/ 751459 h 1231900"/>
              <a:gd name="connsiteX5" fmla="*/ 922776 w 1070413"/>
              <a:gd name="connsiteY5" fmla="*/ 923925 h 1231900"/>
              <a:gd name="connsiteX6" fmla="*/ 590591 w 1070413"/>
              <a:gd name="connsiteY6" fmla="*/ 923925 h 1231900"/>
              <a:gd name="connsiteX7" fmla="*/ 701319 w 1070413"/>
              <a:gd name="connsiteY7" fmla="*/ 1231900 h 1231900"/>
              <a:gd name="connsiteX8" fmla="*/ 221497 w 1070413"/>
              <a:gd name="connsiteY8" fmla="*/ 923925 h 1231900"/>
              <a:gd name="connsiteX9" fmla="*/ 218037 w 1070413"/>
              <a:gd name="connsiteY9" fmla="*/ 923925 h 1231900"/>
              <a:gd name="connsiteX10" fmla="*/ 209988 w 1070413"/>
              <a:gd name="connsiteY10" fmla="*/ 923925 h 1231900"/>
              <a:gd name="connsiteX11" fmla="*/ 209988 w 1070413"/>
              <a:gd name="connsiteY11" fmla="*/ 0 h 1231900"/>
              <a:gd name="connsiteX12" fmla="*/ 209988 w 1070413"/>
              <a:gd name="connsiteY12" fmla="*/ 923925 h 1231900"/>
              <a:gd name="connsiteX13" fmla="*/ 209988 w 1070413"/>
              <a:gd name="connsiteY13" fmla="*/ 0 h 1231900"/>
              <a:gd name="connsiteX14" fmla="*/ 41 w 1070413"/>
              <a:gd name="connsiteY14" fmla="*/ 923925 h 1231900"/>
              <a:gd name="connsiteX15" fmla="*/ 193815 w 1070413"/>
              <a:gd name="connsiteY15" fmla="*/ 923925 h 1231900"/>
              <a:gd name="connsiteX16" fmla="*/ 209988 w 1070413"/>
              <a:gd name="connsiteY16" fmla="*/ 923925 h 1231900"/>
              <a:gd name="connsiteX0" fmla="*/ 16173 w 876598"/>
              <a:gd name="connsiteY0" fmla="*/ 0 h 1231900"/>
              <a:gd name="connsiteX1" fmla="*/ 31503 w 876598"/>
              <a:gd name="connsiteY1" fmla="*/ 0 h 1231900"/>
              <a:gd name="connsiteX2" fmla="*/ 728961 w 876598"/>
              <a:gd name="connsiteY2" fmla="*/ 0 h 1231900"/>
              <a:gd name="connsiteX3" fmla="*/ 876598 w 876598"/>
              <a:gd name="connsiteY3" fmla="*/ 172466 h 1231900"/>
              <a:gd name="connsiteX4" fmla="*/ 876598 w 876598"/>
              <a:gd name="connsiteY4" fmla="*/ 751459 h 1231900"/>
              <a:gd name="connsiteX5" fmla="*/ 728961 w 876598"/>
              <a:gd name="connsiteY5" fmla="*/ 923925 h 1231900"/>
              <a:gd name="connsiteX6" fmla="*/ 396776 w 876598"/>
              <a:gd name="connsiteY6" fmla="*/ 923925 h 1231900"/>
              <a:gd name="connsiteX7" fmla="*/ 507504 w 876598"/>
              <a:gd name="connsiteY7" fmla="*/ 1231900 h 1231900"/>
              <a:gd name="connsiteX8" fmla="*/ 27682 w 876598"/>
              <a:gd name="connsiteY8" fmla="*/ 923925 h 1231900"/>
              <a:gd name="connsiteX9" fmla="*/ 24222 w 876598"/>
              <a:gd name="connsiteY9" fmla="*/ 923925 h 1231900"/>
              <a:gd name="connsiteX10" fmla="*/ 16173 w 876598"/>
              <a:gd name="connsiteY10" fmla="*/ 923925 h 1231900"/>
              <a:gd name="connsiteX11" fmla="*/ 16173 w 876598"/>
              <a:gd name="connsiteY11" fmla="*/ 0 h 1231900"/>
              <a:gd name="connsiteX12" fmla="*/ 16173 w 876598"/>
              <a:gd name="connsiteY12" fmla="*/ 923925 h 1231900"/>
              <a:gd name="connsiteX13" fmla="*/ 16173 w 876598"/>
              <a:gd name="connsiteY13" fmla="*/ 0 h 1231900"/>
              <a:gd name="connsiteX14" fmla="*/ 0 w 876598"/>
              <a:gd name="connsiteY14" fmla="*/ 923925 h 1231900"/>
              <a:gd name="connsiteX15" fmla="*/ 16173 w 876598"/>
              <a:gd name="connsiteY15" fmla="*/ 923925 h 1231900"/>
              <a:gd name="connsiteX0" fmla="*/ 16173 w 876598"/>
              <a:gd name="connsiteY0" fmla="*/ 0 h 1231900"/>
              <a:gd name="connsiteX1" fmla="*/ 31503 w 876598"/>
              <a:gd name="connsiteY1" fmla="*/ 0 h 1231900"/>
              <a:gd name="connsiteX2" fmla="*/ 728961 w 876598"/>
              <a:gd name="connsiteY2" fmla="*/ 0 h 1231900"/>
              <a:gd name="connsiteX3" fmla="*/ 876598 w 876598"/>
              <a:gd name="connsiteY3" fmla="*/ 172466 h 1231900"/>
              <a:gd name="connsiteX4" fmla="*/ 876598 w 876598"/>
              <a:gd name="connsiteY4" fmla="*/ 751459 h 1231900"/>
              <a:gd name="connsiteX5" fmla="*/ 728961 w 876598"/>
              <a:gd name="connsiteY5" fmla="*/ 923925 h 1231900"/>
              <a:gd name="connsiteX6" fmla="*/ 396776 w 876598"/>
              <a:gd name="connsiteY6" fmla="*/ 923925 h 1231900"/>
              <a:gd name="connsiteX7" fmla="*/ 507504 w 876598"/>
              <a:gd name="connsiteY7" fmla="*/ 1231900 h 1231900"/>
              <a:gd name="connsiteX8" fmla="*/ 27682 w 876598"/>
              <a:gd name="connsiteY8" fmla="*/ 923925 h 1231900"/>
              <a:gd name="connsiteX9" fmla="*/ 24222 w 876598"/>
              <a:gd name="connsiteY9" fmla="*/ 923925 h 1231900"/>
              <a:gd name="connsiteX10" fmla="*/ 16173 w 876598"/>
              <a:gd name="connsiteY10" fmla="*/ 923925 h 1231900"/>
              <a:gd name="connsiteX11" fmla="*/ 16173 w 876598"/>
              <a:gd name="connsiteY11" fmla="*/ 0 h 1231900"/>
              <a:gd name="connsiteX12" fmla="*/ 0 w 876598"/>
              <a:gd name="connsiteY12" fmla="*/ 923925 h 1231900"/>
              <a:gd name="connsiteX13" fmla="*/ 16173 w 876598"/>
              <a:gd name="connsiteY13" fmla="*/ 0 h 1231900"/>
              <a:gd name="connsiteX14" fmla="*/ 0 w 876598"/>
              <a:gd name="connsiteY14" fmla="*/ 923925 h 1231900"/>
              <a:gd name="connsiteX0" fmla="*/ 0 w 860425"/>
              <a:gd name="connsiteY0" fmla="*/ 0 h 1231900"/>
              <a:gd name="connsiteX1" fmla="*/ 15330 w 860425"/>
              <a:gd name="connsiteY1" fmla="*/ 0 h 1231900"/>
              <a:gd name="connsiteX2" fmla="*/ 712788 w 860425"/>
              <a:gd name="connsiteY2" fmla="*/ 0 h 1231900"/>
              <a:gd name="connsiteX3" fmla="*/ 860425 w 860425"/>
              <a:gd name="connsiteY3" fmla="*/ 172466 h 1231900"/>
              <a:gd name="connsiteX4" fmla="*/ 860425 w 860425"/>
              <a:gd name="connsiteY4" fmla="*/ 751459 h 1231900"/>
              <a:gd name="connsiteX5" fmla="*/ 712788 w 860425"/>
              <a:gd name="connsiteY5" fmla="*/ 923925 h 1231900"/>
              <a:gd name="connsiteX6" fmla="*/ 380603 w 860425"/>
              <a:gd name="connsiteY6" fmla="*/ 923925 h 1231900"/>
              <a:gd name="connsiteX7" fmla="*/ 491331 w 860425"/>
              <a:gd name="connsiteY7" fmla="*/ 1231900 h 1231900"/>
              <a:gd name="connsiteX8" fmla="*/ 11509 w 860425"/>
              <a:gd name="connsiteY8" fmla="*/ 923925 h 1231900"/>
              <a:gd name="connsiteX9" fmla="*/ 8049 w 860425"/>
              <a:gd name="connsiteY9" fmla="*/ 923925 h 1231900"/>
              <a:gd name="connsiteX10" fmla="*/ 0 w 860425"/>
              <a:gd name="connsiteY10" fmla="*/ 923925 h 1231900"/>
              <a:gd name="connsiteX11" fmla="*/ 0 w 860425"/>
              <a:gd name="connsiteY11" fmla="*/ 0 h 123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425" h="1231900">
                <a:moveTo>
                  <a:pt x="0" y="0"/>
                </a:moveTo>
                <a:lnTo>
                  <a:pt x="15330" y="0"/>
                </a:lnTo>
                <a:lnTo>
                  <a:pt x="712788" y="0"/>
                </a:lnTo>
                <a:cubicBezTo>
                  <a:pt x="786606" y="0"/>
                  <a:pt x="860425" y="73914"/>
                  <a:pt x="860425" y="172466"/>
                </a:cubicBezTo>
                <a:lnTo>
                  <a:pt x="860425" y="751459"/>
                </a:lnTo>
                <a:cubicBezTo>
                  <a:pt x="860425" y="850011"/>
                  <a:pt x="786606" y="923925"/>
                  <a:pt x="712788" y="923925"/>
                </a:cubicBezTo>
                <a:lnTo>
                  <a:pt x="380603" y="923925"/>
                </a:lnTo>
                <a:lnTo>
                  <a:pt x="491331" y="1231900"/>
                </a:lnTo>
                <a:lnTo>
                  <a:pt x="11509" y="923925"/>
                </a:lnTo>
                <a:lnTo>
                  <a:pt x="8049" y="923925"/>
                </a:lnTo>
                <a:lnTo>
                  <a:pt x="0" y="923925"/>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4" tIns="34287" rIns="68574" bIns="34287" numCol="1" anchor="t" anchorCtr="0" compatLnSpc="1">
            <a:prstTxWarp prst="textNoShape">
              <a:avLst/>
            </a:prstTxWarp>
            <a:noAutofit/>
          </a:bodyPr>
          <a:lstStyle/>
          <a:p>
            <a:endParaRPr lang="en-US" sz="1350"/>
          </a:p>
        </p:txBody>
      </p:sp>
      <p:sp>
        <p:nvSpPr>
          <p:cNvPr id="12" name="Rectangle 11"/>
          <p:cNvSpPr>
            <a:spLocks noChangeArrowheads="1"/>
          </p:cNvSpPr>
          <p:nvPr userDrawn="1"/>
        </p:nvSpPr>
        <p:spPr bwMode="auto">
          <a:xfrm>
            <a:off x="956577" y="-2007"/>
            <a:ext cx="1916743" cy="2562225"/>
          </a:xfrm>
          <a:prstGeom prst="rect">
            <a:avLst/>
          </a:prstGeom>
          <a:solidFill>
            <a:srgbClr val="FBD0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74" tIns="34287" rIns="68574" bIns="34287" numCol="1" anchor="t" anchorCtr="0" compatLnSpc="1">
            <a:prstTxWarp prst="textNoShape">
              <a:avLst/>
            </a:prstTxWarp>
          </a:bodyPr>
          <a:lstStyle/>
          <a:p>
            <a:endParaRPr lang="en-US" sz="1350"/>
          </a:p>
        </p:txBody>
      </p:sp>
      <p:sp>
        <p:nvSpPr>
          <p:cNvPr id="13" name="Freeform 12"/>
          <p:cNvSpPr>
            <a:spLocks noEditPoints="1"/>
          </p:cNvSpPr>
          <p:nvPr userDrawn="1"/>
        </p:nvSpPr>
        <p:spPr bwMode="auto">
          <a:xfrm>
            <a:off x="1232777" y="440909"/>
            <a:ext cx="1161951" cy="1897063"/>
          </a:xfrm>
          <a:custGeom>
            <a:avLst/>
            <a:gdLst>
              <a:gd name="T0" fmla="*/ 85 w 126"/>
              <a:gd name="T1" fmla="*/ 141 h 154"/>
              <a:gd name="T2" fmla="*/ 112 w 126"/>
              <a:gd name="T3" fmla="*/ 149 h 154"/>
              <a:gd name="T4" fmla="*/ 119 w 126"/>
              <a:gd name="T5" fmla="*/ 122 h 154"/>
              <a:gd name="T6" fmla="*/ 94 w 126"/>
              <a:gd name="T7" fmla="*/ 114 h 154"/>
              <a:gd name="T8" fmla="*/ 84 w 126"/>
              <a:gd name="T9" fmla="*/ 96 h 154"/>
              <a:gd name="T10" fmla="*/ 80 w 126"/>
              <a:gd name="T11" fmla="*/ 98 h 154"/>
              <a:gd name="T12" fmla="*/ 91 w 126"/>
              <a:gd name="T13" fmla="*/ 116 h 154"/>
              <a:gd name="T14" fmla="*/ 85 w 126"/>
              <a:gd name="T15" fmla="*/ 141 h 154"/>
              <a:gd name="T16" fmla="*/ 20 w 126"/>
              <a:gd name="T17" fmla="*/ 95 h 154"/>
              <a:gd name="T18" fmla="*/ 38 w 126"/>
              <a:gd name="T19" fmla="*/ 105 h 154"/>
              <a:gd name="T20" fmla="*/ 48 w 126"/>
              <a:gd name="T21" fmla="*/ 89 h 154"/>
              <a:gd name="T22" fmla="*/ 58 w 126"/>
              <a:gd name="T23" fmla="*/ 86 h 154"/>
              <a:gd name="T24" fmla="*/ 58 w 126"/>
              <a:gd name="T25" fmla="*/ 83 h 154"/>
              <a:gd name="T26" fmla="*/ 47 w 126"/>
              <a:gd name="T27" fmla="*/ 86 h 154"/>
              <a:gd name="T28" fmla="*/ 30 w 126"/>
              <a:gd name="T29" fmla="*/ 78 h 154"/>
              <a:gd name="T30" fmla="*/ 20 w 126"/>
              <a:gd name="T31" fmla="*/ 95 h 154"/>
              <a:gd name="T32" fmla="*/ 58 w 126"/>
              <a:gd name="T33" fmla="*/ 39 h 154"/>
              <a:gd name="T34" fmla="*/ 36 w 126"/>
              <a:gd name="T35" fmla="*/ 6 h 154"/>
              <a:gd name="T36" fmla="*/ 3 w 126"/>
              <a:gd name="T37" fmla="*/ 28 h 154"/>
              <a:gd name="T38" fmla="*/ 25 w 126"/>
              <a:gd name="T39" fmla="*/ 61 h 154"/>
              <a:gd name="T40" fmla="*/ 46 w 126"/>
              <a:gd name="T41" fmla="*/ 57 h 154"/>
              <a:gd name="T42" fmla="*/ 60 w 126"/>
              <a:gd name="T43" fmla="*/ 70 h 154"/>
              <a:gd name="T44" fmla="*/ 66 w 126"/>
              <a:gd name="T45" fmla="*/ 64 h 154"/>
              <a:gd name="T46" fmla="*/ 52 w 126"/>
              <a:gd name="T47" fmla="*/ 51 h 154"/>
              <a:gd name="T48" fmla="*/ 58 w 126"/>
              <a:gd name="T49" fmla="*/ 39 h 154"/>
              <a:gd name="T50" fmla="*/ 83 w 126"/>
              <a:gd name="T51" fmla="*/ 66 h 154"/>
              <a:gd name="T52" fmla="*/ 63 w 126"/>
              <a:gd name="T53" fmla="*/ 73 h 154"/>
              <a:gd name="T54" fmla="*/ 69 w 126"/>
              <a:gd name="T55" fmla="*/ 93 h 154"/>
              <a:gd name="T56" fmla="*/ 90 w 126"/>
              <a:gd name="T57" fmla="*/ 87 h 154"/>
              <a:gd name="T58" fmla="*/ 83 w 126"/>
              <a:gd name="T59" fmla="*/ 66 h 154"/>
              <a:gd name="T60" fmla="*/ 113 w 126"/>
              <a:gd name="T61" fmla="*/ 5 h 154"/>
              <a:gd name="T62" fmla="*/ 87 w 126"/>
              <a:gd name="T63" fmla="*/ 13 h 154"/>
              <a:gd name="T64" fmla="*/ 93 w 126"/>
              <a:gd name="T65" fmla="*/ 39 h 154"/>
              <a:gd name="T66" fmla="*/ 82 w 126"/>
              <a:gd name="T67" fmla="*/ 62 h 154"/>
              <a:gd name="T68" fmla="*/ 85 w 126"/>
              <a:gd name="T69" fmla="*/ 63 h 154"/>
              <a:gd name="T70" fmla="*/ 86 w 126"/>
              <a:gd name="T71" fmla="*/ 63 h 154"/>
              <a:gd name="T72" fmla="*/ 97 w 126"/>
              <a:gd name="T73" fmla="*/ 40 h 154"/>
              <a:gd name="T74" fmla="*/ 121 w 126"/>
              <a:gd name="T75" fmla="*/ 31 h 154"/>
              <a:gd name="T76" fmla="*/ 113 w 126"/>
              <a:gd name="T77" fmla="*/ 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6" h="154">
                <a:moveTo>
                  <a:pt x="85" y="141"/>
                </a:moveTo>
                <a:cubicBezTo>
                  <a:pt x="90" y="151"/>
                  <a:pt x="102" y="154"/>
                  <a:pt x="112" y="149"/>
                </a:cubicBezTo>
                <a:cubicBezTo>
                  <a:pt x="121" y="143"/>
                  <a:pt x="124" y="131"/>
                  <a:pt x="119" y="122"/>
                </a:cubicBezTo>
                <a:cubicBezTo>
                  <a:pt x="114" y="113"/>
                  <a:pt x="103" y="110"/>
                  <a:pt x="94" y="114"/>
                </a:cubicBezTo>
                <a:cubicBezTo>
                  <a:pt x="84" y="96"/>
                  <a:pt x="84" y="96"/>
                  <a:pt x="84" y="96"/>
                </a:cubicBezTo>
                <a:cubicBezTo>
                  <a:pt x="83" y="97"/>
                  <a:pt x="82" y="97"/>
                  <a:pt x="80" y="98"/>
                </a:cubicBezTo>
                <a:cubicBezTo>
                  <a:pt x="91" y="116"/>
                  <a:pt x="91" y="116"/>
                  <a:pt x="91" y="116"/>
                </a:cubicBezTo>
                <a:cubicBezTo>
                  <a:pt x="83" y="122"/>
                  <a:pt x="80" y="133"/>
                  <a:pt x="85" y="141"/>
                </a:cubicBezTo>
                <a:moveTo>
                  <a:pt x="20" y="95"/>
                </a:moveTo>
                <a:cubicBezTo>
                  <a:pt x="22" y="103"/>
                  <a:pt x="30" y="108"/>
                  <a:pt x="38" y="105"/>
                </a:cubicBezTo>
                <a:cubicBezTo>
                  <a:pt x="45" y="103"/>
                  <a:pt x="49" y="96"/>
                  <a:pt x="48" y="89"/>
                </a:cubicBezTo>
                <a:cubicBezTo>
                  <a:pt x="58" y="86"/>
                  <a:pt x="58" y="86"/>
                  <a:pt x="58" y="86"/>
                </a:cubicBezTo>
                <a:cubicBezTo>
                  <a:pt x="58" y="85"/>
                  <a:pt x="58" y="84"/>
                  <a:pt x="58" y="83"/>
                </a:cubicBezTo>
                <a:cubicBezTo>
                  <a:pt x="47" y="86"/>
                  <a:pt x="47" y="86"/>
                  <a:pt x="47" y="86"/>
                </a:cubicBezTo>
                <a:cubicBezTo>
                  <a:pt x="44" y="80"/>
                  <a:pt x="37" y="76"/>
                  <a:pt x="30" y="78"/>
                </a:cubicBezTo>
                <a:cubicBezTo>
                  <a:pt x="22" y="80"/>
                  <a:pt x="18" y="88"/>
                  <a:pt x="20" y="95"/>
                </a:cubicBezTo>
                <a:moveTo>
                  <a:pt x="58" y="39"/>
                </a:moveTo>
                <a:cubicBezTo>
                  <a:pt x="61" y="24"/>
                  <a:pt x="51" y="9"/>
                  <a:pt x="36" y="6"/>
                </a:cubicBezTo>
                <a:cubicBezTo>
                  <a:pt x="21" y="3"/>
                  <a:pt x="6" y="13"/>
                  <a:pt x="3" y="28"/>
                </a:cubicBezTo>
                <a:cubicBezTo>
                  <a:pt x="0" y="43"/>
                  <a:pt x="10" y="58"/>
                  <a:pt x="25" y="61"/>
                </a:cubicBezTo>
                <a:cubicBezTo>
                  <a:pt x="33" y="62"/>
                  <a:pt x="40" y="61"/>
                  <a:pt x="46" y="57"/>
                </a:cubicBezTo>
                <a:cubicBezTo>
                  <a:pt x="60" y="70"/>
                  <a:pt x="60" y="70"/>
                  <a:pt x="60" y="70"/>
                </a:cubicBezTo>
                <a:cubicBezTo>
                  <a:pt x="61" y="68"/>
                  <a:pt x="63" y="66"/>
                  <a:pt x="66" y="64"/>
                </a:cubicBezTo>
                <a:cubicBezTo>
                  <a:pt x="52" y="51"/>
                  <a:pt x="52" y="51"/>
                  <a:pt x="52" y="51"/>
                </a:cubicBezTo>
                <a:cubicBezTo>
                  <a:pt x="55" y="47"/>
                  <a:pt x="57" y="43"/>
                  <a:pt x="58" y="39"/>
                </a:cubicBezTo>
                <a:moveTo>
                  <a:pt x="83" y="66"/>
                </a:moveTo>
                <a:cubicBezTo>
                  <a:pt x="76" y="63"/>
                  <a:pt x="67" y="66"/>
                  <a:pt x="63" y="73"/>
                </a:cubicBezTo>
                <a:cubicBezTo>
                  <a:pt x="59" y="80"/>
                  <a:pt x="62" y="89"/>
                  <a:pt x="69" y="93"/>
                </a:cubicBezTo>
                <a:cubicBezTo>
                  <a:pt x="77" y="97"/>
                  <a:pt x="86" y="94"/>
                  <a:pt x="90" y="87"/>
                </a:cubicBezTo>
                <a:cubicBezTo>
                  <a:pt x="93" y="79"/>
                  <a:pt x="90" y="70"/>
                  <a:pt x="83" y="66"/>
                </a:cubicBezTo>
                <a:moveTo>
                  <a:pt x="113" y="5"/>
                </a:moveTo>
                <a:cubicBezTo>
                  <a:pt x="103" y="0"/>
                  <a:pt x="92" y="4"/>
                  <a:pt x="87" y="13"/>
                </a:cubicBezTo>
                <a:cubicBezTo>
                  <a:pt x="82" y="22"/>
                  <a:pt x="85" y="33"/>
                  <a:pt x="93" y="39"/>
                </a:cubicBezTo>
                <a:cubicBezTo>
                  <a:pt x="82" y="62"/>
                  <a:pt x="82" y="62"/>
                  <a:pt x="82" y="62"/>
                </a:cubicBezTo>
                <a:cubicBezTo>
                  <a:pt x="83" y="62"/>
                  <a:pt x="84" y="62"/>
                  <a:pt x="85" y="63"/>
                </a:cubicBezTo>
                <a:cubicBezTo>
                  <a:pt x="85" y="63"/>
                  <a:pt x="85" y="63"/>
                  <a:pt x="86" y="63"/>
                </a:cubicBezTo>
                <a:cubicBezTo>
                  <a:pt x="97" y="40"/>
                  <a:pt x="97" y="40"/>
                  <a:pt x="97" y="40"/>
                </a:cubicBezTo>
                <a:cubicBezTo>
                  <a:pt x="106" y="44"/>
                  <a:pt x="117" y="40"/>
                  <a:pt x="121" y="31"/>
                </a:cubicBezTo>
                <a:cubicBezTo>
                  <a:pt x="126" y="22"/>
                  <a:pt x="122" y="10"/>
                  <a:pt x="113"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4" tIns="34287" rIns="68574" bIns="34287" numCol="1" anchor="t" anchorCtr="0" compatLnSpc="1">
            <a:prstTxWarp prst="textNoShape">
              <a:avLst/>
            </a:prstTxWarp>
          </a:bodyPr>
          <a:lstStyle/>
          <a:p>
            <a:endParaRPr lang="en-US" sz="1350"/>
          </a:p>
        </p:txBody>
      </p:sp>
      <p:sp>
        <p:nvSpPr>
          <p:cNvPr id="14" name="Rectangle 13"/>
          <p:cNvSpPr>
            <a:spLocks noChangeArrowheads="1"/>
          </p:cNvSpPr>
          <p:nvPr userDrawn="1"/>
        </p:nvSpPr>
        <p:spPr bwMode="auto">
          <a:xfrm>
            <a:off x="947053" y="2707859"/>
            <a:ext cx="2884639" cy="3854451"/>
          </a:xfrm>
          <a:prstGeom prst="rect">
            <a:avLst/>
          </a:prstGeom>
          <a:solidFill>
            <a:schemeClr val="accent2"/>
          </a:solidFill>
          <a:ln>
            <a:noFill/>
          </a:ln>
          <a:extLst/>
        </p:spPr>
        <p:txBody>
          <a:bodyPr vert="horz" wrap="square" lIns="68574" tIns="34287" rIns="68574" bIns="34287" numCol="1" anchor="t" anchorCtr="0" compatLnSpc="1">
            <a:prstTxWarp prst="textNoShape">
              <a:avLst/>
            </a:prstTxWarp>
          </a:bodyPr>
          <a:lstStyle/>
          <a:p>
            <a:endParaRPr lang="en-US" sz="1350"/>
          </a:p>
        </p:txBody>
      </p:sp>
      <p:sp>
        <p:nvSpPr>
          <p:cNvPr id="15" name="Rectangle 14"/>
          <p:cNvSpPr>
            <a:spLocks noChangeArrowheads="1"/>
          </p:cNvSpPr>
          <p:nvPr userDrawn="1"/>
        </p:nvSpPr>
        <p:spPr bwMode="auto">
          <a:xfrm>
            <a:off x="-1796" y="2707859"/>
            <a:ext cx="847653" cy="1133475"/>
          </a:xfrm>
          <a:prstGeom prst="rect">
            <a:avLst/>
          </a:prstGeom>
          <a:solidFill>
            <a:srgbClr val="0054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74" tIns="34287" rIns="68574" bIns="34287" numCol="1" anchor="t" anchorCtr="0" compatLnSpc="1">
            <a:prstTxWarp prst="textNoShape">
              <a:avLst/>
            </a:prstTxWarp>
          </a:bodyPr>
          <a:lstStyle/>
          <a:p>
            <a:endParaRPr lang="en-US" sz="1350"/>
          </a:p>
        </p:txBody>
      </p:sp>
      <p:sp>
        <p:nvSpPr>
          <p:cNvPr id="16" name="Freeform 15"/>
          <p:cNvSpPr>
            <a:spLocks noEditPoints="1"/>
          </p:cNvSpPr>
          <p:nvPr userDrawn="1"/>
        </p:nvSpPr>
        <p:spPr bwMode="auto">
          <a:xfrm>
            <a:off x="4329330" y="1993484"/>
            <a:ext cx="3678718" cy="468313"/>
          </a:xfrm>
          <a:custGeom>
            <a:avLst/>
            <a:gdLst>
              <a:gd name="T0" fmla="*/ 18 w 399"/>
              <a:gd name="T1" fmla="*/ 31 h 38"/>
              <a:gd name="T2" fmla="*/ 4 w 399"/>
              <a:gd name="T3" fmla="*/ 37 h 38"/>
              <a:gd name="T4" fmla="*/ 17 w 399"/>
              <a:gd name="T5" fmla="*/ 37 h 38"/>
              <a:gd name="T6" fmla="*/ 32 w 399"/>
              <a:gd name="T7" fmla="*/ 14 h 38"/>
              <a:gd name="T8" fmla="*/ 46 w 399"/>
              <a:gd name="T9" fmla="*/ 1 h 38"/>
              <a:gd name="T10" fmla="*/ 48 w 399"/>
              <a:gd name="T11" fmla="*/ 5 h 38"/>
              <a:gd name="T12" fmla="*/ 44 w 399"/>
              <a:gd name="T13" fmla="*/ 37 h 38"/>
              <a:gd name="T14" fmla="*/ 60 w 399"/>
              <a:gd name="T15" fmla="*/ 32 h 38"/>
              <a:gd name="T16" fmla="*/ 73 w 399"/>
              <a:gd name="T17" fmla="*/ 13 h 38"/>
              <a:gd name="T18" fmla="*/ 66 w 399"/>
              <a:gd name="T19" fmla="*/ 38 h 38"/>
              <a:gd name="T20" fmla="*/ 85 w 399"/>
              <a:gd name="T21" fmla="*/ 13 h 38"/>
              <a:gd name="T22" fmla="*/ 78 w 399"/>
              <a:gd name="T23" fmla="*/ 37 h 38"/>
              <a:gd name="T24" fmla="*/ 91 w 399"/>
              <a:gd name="T25" fmla="*/ 17 h 38"/>
              <a:gd name="T26" fmla="*/ 93 w 399"/>
              <a:gd name="T27" fmla="*/ 25 h 38"/>
              <a:gd name="T28" fmla="*/ 114 w 399"/>
              <a:gd name="T29" fmla="*/ 15 h 38"/>
              <a:gd name="T30" fmla="*/ 99 w 399"/>
              <a:gd name="T31" fmla="*/ 18 h 38"/>
              <a:gd name="T32" fmla="*/ 135 w 399"/>
              <a:gd name="T33" fmla="*/ 26 h 38"/>
              <a:gd name="T34" fmla="*/ 130 w 399"/>
              <a:gd name="T35" fmla="*/ 15 h 38"/>
              <a:gd name="T36" fmla="*/ 122 w 399"/>
              <a:gd name="T37" fmla="*/ 19 h 38"/>
              <a:gd name="T38" fmla="*/ 128 w 399"/>
              <a:gd name="T39" fmla="*/ 35 h 38"/>
              <a:gd name="T40" fmla="*/ 137 w 399"/>
              <a:gd name="T41" fmla="*/ 31 h 38"/>
              <a:gd name="T42" fmla="*/ 140 w 399"/>
              <a:gd name="T43" fmla="*/ 25 h 38"/>
              <a:gd name="T44" fmla="*/ 162 w 399"/>
              <a:gd name="T45" fmla="*/ 15 h 38"/>
              <a:gd name="T46" fmla="*/ 147 w 399"/>
              <a:gd name="T47" fmla="*/ 18 h 38"/>
              <a:gd name="T48" fmla="*/ 182 w 399"/>
              <a:gd name="T49" fmla="*/ 1 h 38"/>
              <a:gd name="T50" fmla="*/ 167 w 399"/>
              <a:gd name="T51" fmla="*/ 13 h 38"/>
              <a:gd name="T52" fmla="*/ 175 w 399"/>
              <a:gd name="T53" fmla="*/ 16 h 38"/>
              <a:gd name="T54" fmla="*/ 180 w 399"/>
              <a:gd name="T55" fmla="*/ 3 h 38"/>
              <a:gd name="T56" fmla="*/ 192 w 399"/>
              <a:gd name="T57" fmla="*/ 33 h 38"/>
              <a:gd name="T58" fmla="*/ 191 w 399"/>
              <a:gd name="T59" fmla="*/ 13 h 38"/>
              <a:gd name="T60" fmla="*/ 183 w 399"/>
              <a:gd name="T61" fmla="*/ 16 h 38"/>
              <a:gd name="T62" fmla="*/ 198 w 399"/>
              <a:gd name="T63" fmla="*/ 34 h 38"/>
              <a:gd name="T64" fmla="*/ 238 w 399"/>
              <a:gd name="T65" fmla="*/ 12 h 38"/>
              <a:gd name="T66" fmla="*/ 221 w 399"/>
              <a:gd name="T67" fmla="*/ 37 h 38"/>
              <a:gd name="T68" fmla="*/ 239 w 399"/>
              <a:gd name="T69" fmla="*/ 37 h 38"/>
              <a:gd name="T70" fmla="*/ 221 w 399"/>
              <a:gd name="T71" fmla="*/ 6 h 38"/>
              <a:gd name="T72" fmla="*/ 264 w 399"/>
              <a:gd name="T73" fmla="*/ 24 h 38"/>
              <a:gd name="T74" fmla="*/ 246 w 399"/>
              <a:gd name="T75" fmla="*/ 35 h 38"/>
              <a:gd name="T76" fmla="*/ 249 w 399"/>
              <a:gd name="T77" fmla="*/ 32 h 38"/>
              <a:gd name="T78" fmla="*/ 249 w 399"/>
              <a:gd name="T79" fmla="*/ 17 h 38"/>
              <a:gd name="T80" fmla="*/ 282 w 399"/>
              <a:gd name="T81" fmla="*/ 26 h 38"/>
              <a:gd name="T82" fmla="*/ 277 w 399"/>
              <a:gd name="T83" fmla="*/ 15 h 38"/>
              <a:gd name="T84" fmla="*/ 268 w 399"/>
              <a:gd name="T85" fmla="*/ 19 h 38"/>
              <a:gd name="T86" fmla="*/ 275 w 399"/>
              <a:gd name="T87" fmla="*/ 35 h 38"/>
              <a:gd name="T88" fmla="*/ 283 w 399"/>
              <a:gd name="T89" fmla="*/ 31 h 38"/>
              <a:gd name="T90" fmla="*/ 291 w 399"/>
              <a:gd name="T91" fmla="*/ 15 h 38"/>
              <a:gd name="T92" fmla="*/ 307 w 399"/>
              <a:gd name="T93" fmla="*/ 32 h 38"/>
              <a:gd name="T94" fmla="*/ 309 w 399"/>
              <a:gd name="T95" fmla="*/ 24 h 38"/>
              <a:gd name="T96" fmla="*/ 305 w 399"/>
              <a:gd name="T97" fmla="*/ 23 h 38"/>
              <a:gd name="T98" fmla="*/ 315 w 399"/>
              <a:gd name="T99" fmla="*/ 14 h 38"/>
              <a:gd name="T100" fmla="*/ 312 w 399"/>
              <a:gd name="T101" fmla="*/ 31 h 38"/>
              <a:gd name="T102" fmla="*/ 328 w 399"/>
              <a:gd name="T103" fmla="*/ 37 h 38"/>
              <a:gd name="T104" fmla="*/ 321 w 399"/>
              <a:gd name="T105" fmla="*/ 35 h 38"/>
              <a:gd name="T106" fmla="*/ 328 w 399"/>
              <a:gd name="T107" fmla="*/ 25 h 38"/>
              <a:gd name="T108" fmla="*/ 343 w 399"/>
              <a:gd name="T109" fmla="*/ 18 h 38"/>
              <a:gd name="T110" fmla="*/ 343 w 399"/>
              <a:gd name="T111" fmla="*/ 37 h 38"/>
              <a:gd name="T112" fmla="*/ 352 w 399"/>
              <a:gd name="T113" fmla="*/ 12 h 38"/>
              <a:gd name="T114" fmla="*/ 360 w 399"/>
              <a:gd name="T115" fmla="*/ 18 h 38"/>
              <a:gd name="T116" fmla="*/ 357 w 399"/>
              <a:gd name="T117" fmla="*/ 16 h 38"/>
              <a:gd name="T118" fmla="*/ 372 w 399"/>
              <a:gd name="T119" fmla="*/ 32 h 38"/>
              <a:gd name="T120" fmla="*/ 382 w 399"/>
              <a:gd name="T121" fmla="*/ 1 h 38"/>
              <a:gd name="T122" fmla="*/ 384 w 399"/>
              <a:gd name="T123" fmla="*/ 17 h 38"/>
              <a:gd name="T124" fmla="*/ 399 w 399"/>
              <a:gd name="T12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9" h="38">
                <a:moveTo>
                  <a:pt x="36" y="3"/>
                </a:moveTo>
                <a:cubicBezTo>
                  <a:pt x="31" y="3"/>
                  <a:pt x="31" y="3"/>
                  <a:pt x="31" y="3"/>
                </a:cubicBezTo>
                <a:cubicBezTo>
                  <a:pt x="20" y="27"/>
                  <a:pt x="20" y="27"/>
                  <a:pt x="20" y="27"/>
                </a:cubicBezTo>
                <a:cubicBezTo>
                  <a:pt x="19" y="28"/>
                  <a:pt x="19" y="29"/>
                  <a:pt x="18" y="31"/>
                </a:cubicBezTo>
                <a:cubicBezTo>
                  <a:pt x="18" y="31"/>
                  <a:pt x="18" y="31"/>
                  <a:pt x="18" y="31"/>
                </a:cubicBezTo>
                <a:cubicBezTo>
                  <a:pt x="18" y="30"/>
                  <a:pt x="17" y="29"/>
                  <a:pt x="16" y="27"/>
                </a:cubicBezTo>
                <a:cubicBezTo>
                  <a:pt x="6" y="3"/>
                  <a:pt x="6" y="3"/>
                  <a:pt x="6" y="3"/>
                </a:cubicBezTo>
                <a:cubicBezTo>
                  <a:pt x="0" y="3"/>
                  <a:pt x="0" y="3"/>
                  <a:pt x="0" y="3"/>
                </a:cubicBezTo>
                <a:cubicBezTo>
                  <a:pt x="0" y="37"/>
                  <a:pt x="0" y="37"/>
                  <a:pt x="0" y="37"/>
                </a:cubicBezTo>
                <a:cubicBezTo>
                  <a:pt x="4" y="37"/>
                  <a:pt x="4" y="37"/>
                  <a:pt x="4" y="37"/>
                </a:cubicBezTo>
                <a:cubicBezTo>
                  <a:pt x="4" y="14"/>
                  <a:pt x="4" y="14"/>
                  <a:pt x="4" y="14"/>
                </a:cubicBezTo>
                <a:cubicBezTo>
                  <a:pt x="4" y="11"/>
                  <a:pt x="4" y="9"/>
                  <a:pt x="4" y="7"/>
                </a:cubicBezTo>
                <a:cubicBezTo>
                  <a:pt x="4" y="7"/>
                  <a:pt x="4" y="7"/>
                  <a:pt x="4" y="7"/>
                </a:cubicBezTo>
                <a:cubicBezTo>
                  <a:pt x="4" y="9"/>
                  <a:pt x="5" y="10"/>
                  <a:pt x="5" y="11"/>
                </a:cubicBezTo>
                <a:cubicBezTo>
                  <a:pt x="17" y="37"/>
                  <a:pt x="17" y="37"/>
                  <a:pt x="17" y="37"/>
                </a:cubicBezTo>
                <a:cubicBezTo>
                  <a:pt x="19" y="37"/>
                  <a:pt x="19" y="37"/>
                  <a:pt x="19" y="37"/>
                </a:cubicBezTo>
                <a:cubicBezTo>
                  <a:pt x="31" y="11"/>
                  <a:pt x="31" y="11"/>
                  <a:pt x="31" y="11"/>
                </a:cubicBezTo>
                <a:cubicBezTo>
                  <a:pt x="31" y="10"/>
                  <a:pt x="31" y="9"/>
                  <a:pt x="32" y="7"/>
                </a:cubicBezTo>
                <a:cubicBezTo>
                  <a:pt x="32" y="7"/>
                  <a:pt x="32" y="7"/>
                  <a:pt x="32" y="7"/>
                </a:cubicBezTo>
                <a:cubicBezTo>
                  <a:pt x="32" y="10"/>
                  <a:pt x="32" y="12"/>
                  <a:pt x="32" y="14"/>
                </a:cubicBezTo>
                <a:cubicBezTo>
                  <a:pt x="32" y="37"/>
                  <a:pt x="32" y="37"/>
                  <a:pt x="32" y="37"/>
                </a:cubicBezTo>
                <a:cubicBezTo>
                  <a:pt x="36" y="37"/>
                  <a:pt x="36" y="37"/>
                  <a:pt x="36" y="37"/>
                </a:cubicBezTo>
                <a:lnTo>
                  <a:pt x="36" y="3"/>
                </a:lnTo>
                <a:close/>
                <a:moveTo>
                  <a:pt x="48" y="2"/>
                </a:moveTo>
                <a:cubicBezTo>
                  <a:pt x="47" y="1"/>
                  <a:pt x="47" y="1"/>
                  <a:pt x="46" y="1"/>
                </a:cubicBezTo>
                <a:cubicBezTo>
                  <a:pt x="45" y="1"/>
                  <a:pt x="45" y="1"/>
                  <a:pt x="44" y="2"/>
                </a:cubicBezTo>
                <a:cubicBezTo>
                  <a:pt x="44" y="2"/>
                  <a:pt x="43" y="3"/>
                  <a:pt x="43" y="4"/>
                </a:cubicBezTo>
                <a:cubicBezTo>
                  <a:pt x="43" y="4"/>
                  <a:pt x="44" y="5"/>
                  <a:pt x="44" y="6"/>
                </a:cubicBezTo>
                <a:cubicBezTo>
                  <a:pt x="45" y="6"/>
                  <a:pt x="45" y="6"/>
                  <a:pt x="46" y="6"/>
                </a:cubicBezTo>
                <a:cubicBezTo>
                  <a:pt x="47" y="6"/>
                  <a:pt x="47" y="6"/>
                  <a:pt x="48" y="5"/>
                </a:cubicBezTo>
                <a:cubicBezTo>
                  <a:pt x="48" y="5"/>
                  <a:pt x="49" y="4"/>
                  <a:pt x="49" y="4"/>
                </a:cubicBezTo>
                <a:cubicBezTo>
                  <a:pt x="49" y="3"/>
                  <a:pt x="48" y="2"/>
                  <a:pt x="48" y="2"/>
                </a:cubicBezTo>
                <a:moveTo>
                  <a:pt x="48" y="13"/>
                </a:moveTo>
                <a:cubicBezTo>
                  <a:pt x="44" y="13"/>
                  <a:pt x="44" y="13"/>
                  <a:pt x="44" y="13"/>
                </a:cubicBezTo>
                <a:cubicBezTo>
                  <a:pt x="44" y="37"/>
                  <a:pt x="44" y="37"/>
                  <a:pt x="44" y="37"/>
                </a:cubicBezTo>
                <a:cubicBezTo>
                  <a:pt x="48" y="37"/>
                  <a:pt x="48" y="37"/>
                  <a:pt x="48" y="37"/>
                </a:cubicBezTo>
                <a:lnTo>
                  <a:pt x="48" y="13"/>
                </a:lnTo>
                <a:close/>
                <a:moveTo>
                  <a:pt x="73" y="32"/>
                </a:moveTo>
                <a:cubicBezTo>
                  <a:pt x="71" y="34"/>
                  <a:pt x="69" y="35"/>
                  <a:pt x="66" y="35"/>
                </a:cubicBezTo>
                <a:cubicBezTo>
                  <a:pt x="64" y="35"/>
                  <a:pt x="62" y="34"/>
                  <a:pt x="60" y="32"/>
                </a:cubicBezTo>
                <a:cubicBezTo>
                  <a:pt x="59" y="30"/>
                  <a:pt x="58" y="28"/>
                  <a:pt x="58" y="25"/>
                </a:cubicBezTo>
                <a:cubicBezTo>
                  <a:pt x="58" y="22"/>
                  <a:pt x="59" y="20"/>
                  <a:pt x="60" y="18"/>
                </a:cubicBezTo>
                <a:cubicBezTo>
                  <a:pt x="62" y="16"/>
                  <a:pt x="64" y="15"/>
                  <a:pt x="67" y="15"/>
                </a:cubicBezTo>
                <a:cubicBezTo>
                  <a:pt x="69" y="15"/>
                  <a:pt x="71" y="16"/>
                  <a:pt x="73" y="17"/>
                </a:cubicBezTo>
                <a:cubicBezTo>
                  <a:pt x="73" y="13"/>
                  <a:pt x="73" y="13"/>
                  <a:pt x="73" y="13"/>
                </a:cubicBezTo>
                <a:cubicBezTo>
                  <a:pt x="71" y="12"/>
                  <a:pt x="69" y="12"/>
                  <a:pt x="67" y="12"/>
                </a:cubicBezTo>
                <a:cubicBezTo>
                  <a:pt x="63" y="12"/>
                  <a:pt x="60" y="13"/>
                  <a:pt x="57" y="16"/>
                </a:cubicBezTo>
                <a:cubicBezTo>
                  <a:pt x="55" y="18"/>
                  <a:pt x="54" y="21"/>
                  <a:pt x="54" y="26"/>
                </a:cubicBezTo>
                <a:cubicBezTo>
                  <a:pt x="54" y="29"/>
                  <a:pt x="55" y="32"/>
                  <a:pt x="57" y="34"/>
                </a:cubicBezTo>
                <a:cubicBezTo>
                  <a:pt x="59" y="37"/>
                  <a:pt x="62" y="38"/>
                  <a:pt x="66" y="38"/>
                </a:cubicBezTo>
                <a:cubicBezTo>
                  <a:pt x="68" y="38"/>
                  <a:pt x="71" y="37"/>
                  <a:pt x="73" y="36"/>
                </a:cubicBezTo>
                <a:lnTo>
                  <a:pt x="73" y="32"/>
                </a:lnTo>
                <a:close/>
                <a:moveTo>
                  <a:pt x="91" y="12"/>
                </a:moveTo>
                <a:cubicBezTo>
                  <a:pt x="91" y="12"/>
                  <a:pt x="90" y="12"/>
                  <a:pt x="89" y="12"/>
                </a:cubicBezTo>
                <a:cubicBezTo>
                  <a:pt x="87" y="12"/>
                  <a:pt x="86" y="13"/>
                  <a:pt x="85" y="13"/>
                </a:cubicBezTo>
                <a:cubicBezTo>
                  <a:pt x="84" y="14"/>
                  <a:pt x="83" y="16"/>
                  <a:pt x="82" y="18"/>
                </a:cubicBezTo>
                <a:cubicBezTo>
                  <a:pt x="82" y="18"/>
                  <a:pt x="82" y="18"/>
                  <a:pt x="82" y="18"/>
                </a:cubicBezTo>
                <a:cubicBezTo>
                  <a:pt x="82" y="13"/>
                  <a:pt x="82" y="13"/>
                  <a:pt x="82" y="13"/>
                </a:cubicBezTo>
                <a:cubicBezTo>
                  <a:pt x="78" y="13"/>
                  <a:pt x="78" y="13"/>
                  <a:pt x="78" y="13"/>
                </a:cubicBezTo>
                <a:cubicBezTo>
                  <a:pt x="78" y="37"/>
                  <a:pt x="78" y="37"/>
                  <a:pt x="78" y="37"/>
                </a:cubicBezTo>
                <a:cubicBezTo>
                  <a:pt x="82" y="37"/>
                  <a:pt x="82" y="37"/>
                  <a:pt x="82" y="37"/>
                </a:cubicBezTo>
                <a:cubicBezTo>
                  <a:pt x="82" y="25"/>
                  <a:pt x="82" y="25"/>
                  <a:pt x="82" y="25"/>
                </a:cubicBezTo>
                <a:cubicBezTo>
                  <a:pt x="82" y="22"/>
                  <a:pt x="83" y="20"/>
                  <a:pt x="84" y="18"/>
                </a:cubicBezTo>
                <a:cubicBezTo>
                  <a:pt x="85" y="16"/>
                  <a:pt x="87" y="16"/>
                  <a:pt x="88" y="16"/>
                </a:cubicBezTo>
                <a:cubicBezTo>
                  <a:pt x="90" y="16"/>
                  <a:pt x="91" y="16"/>
                  <a:pt x="91" y="17"/>
                </a:cubicBezTo>
                <a:lnTo>
                  <a:pt x="91" y="12"/>
                </a:lnTo>
                <a:close/>
                <a:moveTo>
                  <a:pt x="114" y="15"/>
                </a:moveTo>
                <a:cubicBezTo>
                  <a:pt x="112" y="13"/>
                  <a:pt x="109" y="12"/>
                  <a:pt x="105" y="12"/>
                </a:cubicBezTo>
                <a:cubicBezTo>
                  <a:pt x="102" y="12"/>
                  <a:pt x="99" y="13"/>
                  <a:pt x="96" y="15"/>
                </a:cubicBezTo>
                <a:cubicBezTo>
                  <a:pt x="94" y="18"/>
                  <a:pt x="93" y="21"/>
                  <a:pt x="93" y="25"/>
                </a:cubicBezTo>
                <a:cubicBezTo>
                  <a:pt x="93" y="29"/>
                  <a:pt x="94" y="32"/>
                  <a:pt x="96" y="34"/>
                </a:cubicBezTo>
                <a:cubicBezTo>
                  <a:pt x="98" y="37"/>
                  <a:pt x="101" y="38"/>
                  <a:pt x="105" y="38"/>
                </a:cubicBezTo>
                <a:cubicBezTo>
                  <a:pt x="109" y="38"/>
                  <a:pt x="112" y="37"/>
                  <a:pt x="114" y="34"/>
                </a:cubicBezTo>
                <a:cubicBezTo>
                  <a:pt x="116" y="32"/>
                  <a:pt x="117" y="29"/>
                  <a:pt x="117" y="25"/>
                </a:cubicBezTo>
                <a:cubicBezTo>
                  <a:pt x="117" y="21"/>
                  <a:pt x="116" y="18"/>
                  <a:pt x="114" y="15"/>
                </a:cubicBezTo>
                <a:moveTo>
                  <a:pt x="111" y="32"/>
                </a:moveTo>
                <a:cubicBezTo>
                  <a:pt x="110" y="34"/>
                  <a:pt x="108" y="35"/>
                  <a:pt x="105" y="35"/>
                </a:cubicBezTo>
                <a:cubicBezTo>
                  <a:pt x="103" y="35"/>
                  <a:pt x="101" y="34"/>
                  <a:pt x="99" y="32"/>
                </a:cubicBezTo>
                <a:cubicBezTo>
                  <a:pt x="98" y="30"/>
                  <a:pt x="97" y="28"/>
                  <a:pt x="97" y="25"/>
                </a:cubicBezTo>
                <a:cubicBezTo>
                  <a:pt x="97" y="22"/>
                  <a:pt x="98" y="19"/>
                  <a:pt x="99" y="18"/>
                </a:cubicBezTo>
                <a:cubicBezTo>
                  <a:pt x="101" y="16"/>
                  <a:pt x="103" y="15"/>
                  <a:pt x="105" y="15"/>
                </a:cubicBezTo>
                <a:cubicBezTo>
                  <a:pt x="108" y="15"/>
                  <a:pt x="110" y="16"/>
                  <a:pt x="111" y="18"/>
                </a:cubicBezTo>
                <a:cubicBezTo>
                  <a:pt x="112" y="19"/>
                  <a:pt x="113" y="22"/>
                  <a:pt x="113" y="25"/>
                </a:cubicBezTo>
                <a:cubicBezTo>
                  <a:pt x="113" y="28"/>
                  <a:pt x="113" y="30"/>
                  <a:pt x="111" y="32"/>
                </a:cubicBezTo>
                <a:moveTo>
                  <a:pt x="135" y="26"/>
                </a:moveTo>
                <a:cubicBezTo>
                  <a:pt x="134" y="25"/>
                  <a:pt x="132" y="24"/>
                  <a:pt x="130" y="23"/>
                </a:cubicBezTo>
                <a:cubicBezTo>
                  <a:pt x="128" y="23"/>
                  <a:pt x="127" y="22"/>
                  <a:pt x="127" y="21"/>
                </a:cubicBezTo>
                <a:cubicBezTo>
                  <a:pt x="126" y="21"/>
                  <a:pt x="126" y="20"/>
                  <a:pt x="126" y="19"/>
                </a:cubicBezTo>
                <a:cubicBezTo>
                  <a:pt x="126" y="18"/>
                  <a:pt x="126" y="17"/>
                  <a:pt x="127" y="16"/>
                </a:cubicBezTo>
                <a:cubicBezTo>
                  <a:pt x="128" y="16"/>
                  <a:pt x="129" y="15"/>
                  <a:pt x="130" y="15"/>
                </a:cubicBezTo>
                <a:cubicBezTo>
                  <a:pt x="132" y="15"/>
                  <a:pt x="134" y="16"/>
                  <a:pt x="136" y="17"/>
                </a:cubicBezTo>
                <a:cubicBezTo>
                  <a:pt x="136" y="13"/>
                  <a:pt x="136" y="13"/>
                  <a:pt x="136" y="13"/>
                </a:cubicBezTo>
                <a:cubicBezTo>
                  <a:pt x="134" y="12"/>
                  <a:pt x="132" y="12"/>
                  <a:pt x="130" y="12"/>
                </a:cubicBezTo>
                <a:cubicBezTo>
                  <a:pt x="128" y="12"/>
                  <a:pt x="126" y="13"/>
                  <a:pt x="124" y="14"/>
                </a:cubicBezTo>
                <a:cubicBezTo>
                  <a:pt x="122" y="15"/>
                  <a:pt x="122" y="17"/>
                  <a:pt x="122" y="19"/>
                </a:cubicBezTo>
                <a:cubicBezTo>
                  <a:pt x="122" y="21"/>
                  <a:pt x="122" y="22"/>
                  <a:pt x="123" y="24"/>
                </a:cubicBezTo>
                <a:cubicBezTo>
                  <a:pt x="124" y="25"/>
                  <a:pt x="125" y="26"/>
                  <a:pt x="128" y="26"/>
                </a:cubicBezTo>
                <a:cubicBezTo>
                  <a:pt x="130" y="27"/>
                  <a:pt x="131" y="28"/>
                  <a:pt x="132" y="29"/>
                </a:cubicBezTo>
                <a:cubicBezTo>
                  <a:pt x="132" y="29"/>
                  <a:pt x="133" y="30"/>
                  <a:pt x="133" y="31"/>
                </a:cubicBezTo>
                <a:cubicBezTo>
                  <a:pt x="133" y="33"/>
                  <a:pt x="131" y="35"/>
                  <a:pt x="128" y="35"/>
                </a:cubicBezTo>
                <a:cubicBezTo>
                  <a:pt x="126" y="35"/>
                  <a:pt x="123" y="34"/>
                  <a:pt x="122" y="32"/>
                </a:cubicBezTo>
                <a:cubicBezTo>
                  <a:pt x="122" y="36"/>
                  <a:pt x="122" y="36"/>
                  <a:pt x="122" y="36"/>
                </a:cubicBezTo>
                <a:cubicBezTo>
                  <a:pt x="123" y="37"/>
                  <a:pt x="125" y="38"/>
                  <a:pt x="128" y="38"/>
                </a:cubicBezTo>
                <a:cubicBezTo>
                  <a:pt x="131" y="38"/>
                  <a:pt x="133" y="37"/>
                  <a:pt x="134" y="36"/>
                </a:cubicBezTo>
                <a:cubicBezTo>
                  <a:pt x="136" y="34"/>
                  <a:pt x="137" y="33"/>
                  <a:pt x="137" y="31"/>
                </a:cubicBezTo>
                <a:cubicBezTo>
                  <a:pt x="137" y="29"/>
                  <a:pt x="136" y="27"/>
                  <a:pt x="135" y="26"/>
                </a:cubicBezTo>
                <a:moveTo>
                  <a:pt x="162" y="15"/>
                </a:moveTo>
                <a:cubicBezTo>
                  <a:pt x="160" y="13"/>
                  <a:pt x="157" y="12"/>
                  <a:pt x="153" y="12"/>
                </a:cubicBezTo>
                <a:cubicBezTo>
                  <a:pt x="149" y="12"/>
                  <a:pt x="146" y="13"/>
                  <a:pt x="144" y="15"/>
                </a:cubicBezTo>
                <a:cubicBezTo>
                  <a:pt x="142" y="18"/>
                  <a:pt x="140" y="21"/>
                  <a:pt x="140" y="25"/>
                </a:cubicBezTo>
                <a:cubicBezTo>
                  <a:pt x="140" y="29"/>
                  <a:pt x="142" y="32"/>
                  <a:pt x="144" y="34"/>
                </a:cubicBezTo>
                <a:cubicBezTo>
                  <a:pt x="146" y="37"/>
                  <a:pt x="149" y="38"/>
                  <a:pt x="153" y="38"/>
                </a:cubicBezTo>
                <a:cubicBezTo>
                  <a:pt x="156" y="38"/>
                  <a:pt x="159" y="37"/>
                  <a:pt x="162" y="34"/>
                </a:cubicBezTo>
                <a:cubicBezTo>
                  <a:pt x="164" y="32"/>
                  <a:pt x="165" y="29"/>
                  <a:pt x="165" y="25"/>
                </a:cubicBezTo>
                <a:cubicBezTo>
                  <a:pt x="165" y="21"/>
                  <a:pt x="164" y="18"/>
                  <a:pt x="162" y="15"/>
                </a:cubicBezTo>
                <a:moveTo>
                  <a:pt x="159" y="32"/>
                </a:moveTo>
                <a:cubicBezTo>
                  <a:pt x="157" y="34"/>
                  <a:pt x="155" y="35"/>
                  <a:pt x="153" y="35"/>
                </a:cubicBezTo>
                <a:cubicBezTo>
                  <a:pt x="150" y="35"/>
                  <a:pt x="148" y="34"/>
                  <a:pt x="147" y="32"/>
                </a:cubicBezTo>
                <a:cubicBezTo>
                  <a:pt x="145" y="30"/>
                  <a:pt x="145" y="28"/>
                  <a:pt x="145" y="25"/>
                </a:cubicBezTo>
                <a:cubicBezTo>
                  <a:pt x="145" y="22"/>
                  <a:pt x="145" y="19"/>
                  <a:pt x="147" y="18"/>
                </a:cubicBezTo>
                <a:cubicBezTo>
                  <a:pt x="148" y="16"/>
                  <a:pt x="150" y="15"/>
                  <a:pt x="153" y="15"/>
                </a:cubicBezTo>
                <a:cubicBezTo>
                  <a:pt x="155" y="15"/>
                  <a:pt x="157" y="16"/>
                  <a:pt x="159" y="18"/>
                </a:cubicBezTo>
                <a:cubicBezTo>
                  <a:pt x="160" y="19"/>
                  <a:pt x="161" y="22"/>
                  <a:pt x="161" y="25"/>
                </a:cubicBezTo>
                <a:cubicBezTo>
                  <a:pt x="161" y="28"/>
                  <a:pt x="160" y="30"/>
                  <a:pt x="159" y="32"/>
                </a:cubicBezTo>
                <a:moveTo>
                  <a:pt x="182" y="1"/>
                </a:moveTo>
                <a:cubicBezTo>
                  <a:pt x="182" y="0"/>
                  <a:pt x="181" y="0"/>
                  <a:pt x="179" y="0"/>
                </a:cubicBezTo>
                <a:cubicBezTo>
                  <a:pt x="177" y="0"/>
                  <a:pt x="175" y="1"/>
                  <a:pt x="174" y="2"/>
                </a:cubicBezTo>
                <a:cubicBezTo>
                  <a:pt x="172" y="4"/>
                  <a:pt x="171" y="6"/>
                  <a:pt x="171" y="9"/>
                </a:cubicBezTo>
                <a:cubicBezTo>
                  <a:pt x="171" y="13"/>
                  <a:pt x="171" y="13"/>
                  <a:pt x="171" y="13"/>
                </a:cubicBezTo>
                <a:cubicBezTo>
                  <a:pt x="167" y="13"/>
                  <a:pt x="167" y="13"/>
                  <a:pt x="167" y="13"/>
                </a:cubicBezTo>
                <a:cubicBezTo>
                  <a:pt x="167" y="16"/>
                  <a:pt x="167" y="16"/>
                  <a:pt x="167" y="16"/>
                </a:cubicBezTo>
                <a:cubicBezTo>
                  <a:pt x="171" y="16"/>
                  <a:pt x="171" y="16"/>
                  <a:pt x="171" y="16"/>
                </a:cubicBezTo>
                <a:cubicBezTo>
                  <a:pt x="171" y="37"/>
                  <a:pt x="171" y="37"/>
                  <a:pt x="171" y="37"/>
                </a:cubicBezTo>
                <a:cubicBezTo>
                  <a:pt x="175" y="37"/>
                  <a:pt x="175" y="37"/>
                  <a:pt x="175" y="37"/>
                </a:cubicBezTo>
                <a:cubicBezTo>
                  <a:pt x="175" y="16"/>
                  <a:pt x="175" y="16"/>
                  <a:pt x="175" y="16"/>
                </a:cubicBezTo>
                <a:cubicBezTo>
                  <a:pt x="181" y="16"/>
                  <a:pt x="181" y="16"/>
                  <a:pt x="181" y="16"/>
                </a:cubicBezTo>
                <a:cubicBezTo>
                  <a:pt x="181" y="13"/>
                  <a:pt x="181" y="13"/>
                  <a:pt x="181" y="13"/>
                </a:cubicBezTo>
                <a:cubicBezTo>
                  <a:pt x="175" y="13"/>
                  <a:pt x="175" y="13"/>
                  <a:pt x="175" y="13"/>
                </a:cubicBezTo>
                <a:cubicBezTo>
                  <a:pt x="175" y="9"/>
                  <a:pt x="175" y="9"/>
                  <a:pt x="175" y="9"/>
                </a:cubicBezTo>
                <a:cubicBezTo>
                  <a:pt x="175" y="5"/>
                  <a:pt x="177" y="3"/>
                  <a:pt x="180" y="3"/>
                </a:cubicBezTo>
                <a:cubicBezTo>
                  <a:pt x="181" y="3"/>
                  <a:pt x="181" y="4"/>
                  <a:pt x="182" y="4"/>
                </a:cubicBezTo>
                <a:lnTo>
                  <a:pt x="182" y="1"/>
                </a:lnTo>
                <a:close/>
                <a:moveTo>
                  <a:pt x="198" y="34"/>
                </a:moveTo>
                <a:cubicBezTo>
                  <a:pt x="197" y="34"/>
                  <a:pt x="196" y="35"/>
                  <a:pt x="195" y="35"/>
                </a:cubicBezTo>
                <a:cubicBezTo>
                  <a:pt x="194" y="35"/>
                  <a:pt x="193" y="34"/>
                  <a:pt x="192" y="33"/>
                </a:cubicBezTo>
                <a:cubicBezTo>
                  <a:pt x="192" y="33"/>
                  <a:pt x="191" y="32"/>
                  <a:pt x="191" y="30"/>
                </a:cubicBezTo>
                <a:cubicBezTo>
                  <a:pt x="191" y="16"/>
                  <a:pt x="191" y="16"/>
                  <a:pt x="191" y="16"/>
                </a:cubicBezTo>
                <a:cubicBezTo>
                  <a:pt x="198" y="16"/>
                  <a:pt x="198" y="16"/>
                  <a:pt x="198" y="16"/>
                </a:cubicBezTo>
                <a:cubicBezTo>
                  <a:pt x="198" y="13"/>
                  <a:pt x="198" y="13"/>
                  <a:pt x="198" y="13"/>
                </a:cubicBezTo>
                <a:cubicBezTo>
                  <a:pt x="191" y="13"/>
                  <a:pt x="191" y="13"/>
                  <a:pt x="191" y="13"/>
                </a:cubicBezTo>
                <a:cubicBezTo>
                  <a:pt x="191" y="5"/>
                  <a:pt x="191" y="5"/>
                  <a:pt x="191" y="5"/>
                </a:cubicBezTo>
                <a:cubicBezTo>
                  <a:pt x="190" y="6"/>
                  <a:pt x="189" y="6"/>
                  <a:pt x="187" y="6"/>
                </a:cubicBezTo>
                <a:cubicBezTo>
                  <a:pt x="187" y="13"/>
                  <a:pt x="187" y="13"/>
                  <a:pt x="187" y="13"/>
                </a:cubicBezTo>
                <a:cubicBezTo>
                  <a:pt x="183" y="13"/>
                  <a:pt x="183" y="13"/>
                  <a:pt x="183" y="13"/>
                </a:cubicBezTo>
                <a:cubicBezTo>
                  <a:pt x="183" y="16"/>
                  <a:pt x="183" y="16"/>
                  <a:pt x="183" y="16"/>
                </a:cubicBezTo>
                <a:cubicBezTo>
                  <a:pt x="187" y="16"/>
                  <a:pt x="187" y="16"/>
                  <a:pt x="187" y="16"/>
                </a:cubicBezTo>
                <a:cubicBezTo>
                  <a:pt x="187" y="31"/>
                  <a:pt x="187" y="31"/>
                  <a:pt x="187" y="31"/>
                </a:cubicBezTo>
                <a:cubicBezTo>
                  <a:pt x="187" y="36"/>
                  <a:pt x="190" y="38"/>
                  <a:pt x="194" y="38"/>
                </a:cubicBezTo>
                <a:cubicBezTo>
                  <a:pt x="195" y="38"/>
                  <a:pt x="197" y="38"/>
                  <a:pt x="198" y="37"/>
                </a:cubicBezTo>
                <a:lnTo>
                  <a:pt x="198" y="34"/>
                </a:lnTo>
                <a:close/>
                <a:moveTo>
                  <a:pt x="233" y="26"/>
                </a:moveTo>
                <a:cubicBezTo>
                  <a:pt x="232" y="23"/>
                  <a:pt x="231" y="22"/>
                  <a:pt x="230" y="22"/>
                </a:cubicBezTo>
                <a:cubicBezTo>
                  <a:pt x="230" y="21"/>
                  <a:pt x="230" y="21"/>
                  <a:pt x="230" y="21"/>
                </a:cubicBezTo>
                <a:cubicBezTo>
                  <a:pt x="232" y="21"/>
                  <a:pt x="234" y="20"/>
                  <a:pt x="236" y="18"/>
                </a:cubicBezTo>
                <a:cubicBezTo>
                  <a:pt x="237" y="16"/>
                  <a:pt x="238" y="14"/>
                  <a:pt x="238" y="12"/>
                </a:cubicBezTo>
                <a:cubicBezTo>
                  <a:pt x="238" y="9"/>
                  <a:pt x="237" y="7"/>
                  <a:pt x="235" y="5"/>
                </a:cubicBezTo>
                <a:cubicBezTo>
                  <a:pt x="233" y="3"/>
                  <a:pt x="230" y="3"/>
                  <a:pt x="227" y="3"/>
                </a:cubicBezTo>
                <a:cubicBezTo>
                  <a:pt x="217" y="3"/>
                  <a:pt x="217" y="3"/>
                  <a:pt x="217" y="3"/>
                </a:cubicBezTo>
                <a:cubicBezTo>
                  <a:pt x="217" y="37"/>
                  <a:pt x="217" y="37"/>
                  <a:pt x="217" y="37"/>
                </a:cubicBezTo>
                <a:cubicBezTo>
                  <a:pt x="221" y="37"/>
                  <a:pt x="221" y="37"/>
                  <a:pt x="221" y="37"/>
                </a:cubicBezTo>
                <a:cubicBezTo>
                  <a:pt x="221" y="23"/>
                  <a:pt x="221" y="23"/>
                  <a:pt x="221" y="23"/>
                </a:cubicBezTo>
                <a:cubicBezTo>
                  <a:pt x="224" y="23"/>
                  <a:pt x="224" y="23"/>
                  <a:pt x="224" y="23"/>
                </a:cubicBezTo>
                <a:cubicBezTo>
                  <a:pt x="227" y="23"/>
                  <a:pt x="228" y="24"/>
                  <a:pt x="230" y="27"/>
                </a:cubicBezTo>
                <a:cubicBezTo>
                  <a:pt x="234" y="37"/>
                  <a:pt x="234" y="37"/>
                  <a:pt x="234" y="37"/>
                </a:cubicBezTo>
                <a:cubicBezTo>
                  <a:pt x="239" y="37"/>
                  <a:pt x="239" y="37"/>
                  <a:pt x="239" y="37"/>
                </a:cubicBezTo>
                <a:lnTo>
                  <a:pt x="233" y="26"/>
                </a:lnTo>
                <a:close/>
                <a:moveTo>
                  <a:pt x="231" y="17"/>
                </a:moveTo>
                <a:cubicBezTo>
                  <a:pt x="230" y="18"/>
                  <a:pt x="228" y="19"/>
                  <a:pt x="226" y="19"/>
                </a:cubicBezTo>
                <a:cubicBezTo>
                  <a:pt x="221" y="19"/>
                  <a:pt x="221" y="19"/>
                  <a:pt x="221" y="19"/>
                </a:cubicBezTo>
                <a:cubicBezTo>
                  <a:pt x="221" y="6"/>
                  <a:pt x="221" y="6"/>
                  <a:pt x="221" y="6"/>
                </a:cubicBezTo>
                <a:cubicBezTo>
                  <a:pt x="226" y="6"/>
                  <a:pt x="226" y="6"/>
                  <a:pt x="226" y="6"/>
                </a:cubicBezTo>
                <a:cubicBezTo>
                  <a:pt x="229" y="6"/>
                  <a:pt x="230" y="7"/>
                  <a:pt x="232" y="8"/>
                </a:cubicBezTo>
                <a:cubicBezTo>
                  <a:pt x="233" y="9"/>
                  <a:pt x="233" y="10"/>
                  <a:pt x="233" y="12"/>
                </a:cubicBezTo>
                <a:cubicBezTo>
                  <a:pt x="233" y="14"/>
                  <a:pt x="233" y="16"/>
                  <a:pt x="231" y="17"/>
                </a:cubicBezTo>
                <a:moveTo>
                  <a:pt x="264" y="24"/>
                </a:moveTo>
                <a:cubicBezTo>
                  <a:pt x="264" y="20"/>
                  <a:pt x="263" y="17"/>
                  <a:pt x="262" y="15"/>
                </a:cubicBezTo>
                <a:cubicBezTo>
                  <a:pt x="260" y="13"/>
                  <a:pt x="257" y="12"/>
                  <a:pt x="254" y="12"/>
                </a:cubicBezTo>
                <a:cubicBezTo>
                  <a:pt x="251" y="12"/>
                  <a:pt x="248" y="13"/>
                  <a:pt x="246" y="15"/>
                </a:cubicBezTo>
                <a:cubicBezTo>
                  <a:pt x="244" y="18"/>
                  <a:pt x="243" y="21"/>
                  <a:pt x="243" y="25"/>
                </a:cubicBezTo>
                <a:cubicBezTo>
                  <a:pt x="243" y="29"/>
                  <a:pt x="244" y="33"/>
                  <a:pt x="246" y="35"/>
                </a:cubicBezTo>
                <a:cubicBezTo>
                  <a:pt x="248" y="37"/>
                  <a:pt x="250" y="38"/>
                  <a:pt x="254" y="38"/>
                </a:cubicBezTo>
                <a:cubicBezTo>
                  <a:pt x="257" y="38"/>
                  <a:pt x="260" y="37"/>
                  <a:pt x="262" y="36"/>
                </a:cubicBezTo>
                <a:cubicBezTo>
                  <a:pt x="262" y="32"/>
                  <a:pt x="262" y="32"/>
                  <a:pt x="262" y="32"/>
                </a:cubicBezTo>
                <a:cubicBezTo>
                  <a:pt x="260" y="34"/>
                  <a:pt x="258" y="35"/>
                  <a:pt x="255" y="35"/>
                </a:cubicBezTo>
                <a:cubicBezTo>
                  <a:pt x="252" y="35"/>
                  <a:pt x="250" y="34"/>
                  <a:pt x="249" y="32"/>
                </a:cubicBezTo>
                <a:cubicBezTo>
                  <a:pt x="247" y="31"/>
                  <a:pt x="247" y="29"/>
                  <a:pt x="247" y="26"/>
                </a:cubicBezTo>
                <a:cubicBezTo>
                  <a:pt x="264" y="26"/>
                  <a:pt x="264" y="26"/>
                  <a:pt x="264" y="26"/>
                </a:cubicBezTo>
                <a:lnTo>
                  <a:pt x="264" y="24"/>
                </a:lnTo>
                <a:close/>
                <a:moveTo>
                  <a:pt x="247" y="23"/>
                </a:moveTo>
                <a:cubicBezTo>
                  <a:pt x="247" y="20"/>
                  <a:pt x="248" y="19"/>
                  <a:pt x="249" y="17"/>
                </a:cubicBezTo>
                <a:cubicBezTo>
                  <a:pt x="250" y="16"/>
                  <a:pt x="252" y="15"/>
                  <a:pt x="254" y="15"/>
                </a:cubicBezTo>
                <a:cubicBezTo>
                  <a:pt x="256" y="15"/>
                  <a:pt x="257" y="16"/>
                  <a:pt x="259" y="17"/>
                </a:cubicBezTo>
                <a:cubicBezTo>
                  <a:pt x="260" y="19"/>
                  <a:pt x="260" y="20"/>
                  <a:pt x="260" y="23"/>
                </a:cubicBezTo>
                <a:lnTo>
                  <a:pt x="247" y="23"/>
                </a:lnTo>
                <a:close/>
                <a:moveTo>
                  <a:pt x="282" y="26"/>
                </a:moveTo>
                <a:cubicBezTo>
                  <a:pt x="281" y="25"/>
                  <a:pt x="279" y="24"/>
                  <a:pt x="277" y="23"/>
                </a:cubicBezTo>
                <a:cubicBezTo>
                  <a:pt x="275" y="23"/>
                  <a:pt x="274" y="22"/>
                  <a:pt x="273" y="21"/>
                </a:cubicBezTo>
                <a:cubicBezTo>
                  <a:pt x="273" y="21"/>
                  <a:pt x="272" y="20"/>
                  <a:pt x="272" y="19"/>
                </a:cubicBezTo>
                <a:cubicBezTo>
                  <a:pt x="272" y="18"/>
                  <a:pt x="273" y="17"/>
                  <a:pt x="273" y="16"/>
                </a:cubicBezTo>
                <a:cubicBezTo>
                  <a:pt x="274" y="16"/>
                  <a:pt x="275" y="15"/>
                  <a:pt x="277" y="15"/>
                </a:cubicBezTo>
                <a:cubicBezTo>
                  <a:pt x="279" y="15"/>
                  <a:pt x="281" y="16"/>
                  <a:pt x="282" y="17"/>
                </a:cubicBezTo>
                <a:cubicBezTo>
                  <a:pt x="282" y="13"/>
                  <a:pt x="282" y="13"/>
                  <a:pt x="282" y="13"/>
                </a:cubicBezTo>
                <a:cubicBezTo>
                  <a:pt x="281" y="12"/>
                  <a:pt x="279" y="12"/>
                  <a:pt x="277" y="12"/>
                </a:cubicBezTo>
                <a:cubicBezTo>
                  <a:pt x="274" y="12"/>
                  <a:pt x="272" y="13"/>
                  <a:pt x="271" y="14"/>
                </a:cubicBezTo>
                <a:cubicBezTo>
                  <a:pt x="269" y="15"/>
                  <a:pt x="268" y="17"/>
                  <a:pt x="268" y="19"/>
                </a:cubicBezTo>
                <a:cubicBezTo>
                  <a:pt x="268" y="21"/>
                  <a:pt x="269" y="22"/>
                  <a:pt x="270" y="24"/>
                </a:cubicBezTo>
                <a:cubicBezTo>
                  <a:pt x="271" y="25"/>
                  <a:pt x="272" y="26"/>
                  <a:pt x="274" y="26"/>
                </a:cubicBezTo>
                <a:cubicBezTo>
                  <a:pt x="276" y="27"/>
                  <a:pt x="278" y="28"/>
                  <a:pt x="278" y="29"/>
                </a:cubicBezTo>
                <a:cubicBezTo>
                  <a:pt x="279" y="29"/>
                  <a:pt x="279" y="30"/>
                  <a:pt x="279" y="31"/>
                </a:cubicBezTo>
                <a:cubicBezTo>
                  <a:pt x="279" y="33"/>
                  <a:pt x="278" y="35"/>
                  <a:pt x="275" y="35"/>
                </a:cubicBezTo>
                <a:cubicBezTo>
                  <a:pt x="272" y="35"/>
                  <a:pt x="270" y="34"/>
                  <a:pt x="268" y="32"/>
                </a:cubicBezTo>
                <a:cubicBezTo>
                  <a:pt x="268" y="36"/>
                  <a:pt x="268" y="36"/>
                  <a:pt x="268" y="36"/>
                </a:cubicBezTo>
                <a:cubicBezTo>
                  <a:pt x="270" y="37"/>
                  <a:pt x="272" y="38"/>
                  <a:pt x="274" y="38"/>
                </a:cubicBezTo>
                <a:cubicBezTo>
                  <a:pt x="277" y="38"/>
                  <a:pt x="279" y="37"/>
                  <a:pt x="281" y="36"/>
                </a:cubicBezTo>
                <a:cubicBezTo>
                  <a:pt x="283" y="34"/>
                  <a:pt x="283" y="33"/>
                  <a:pt x="283" y="31"/>
                </a:cubicBezTo>
                <a:cubicBezTo>
                  <a:pt x="283" y="29"/>
                  <a:pt x="283" y="27"/>
                  <a:pt x="282" y="26"/>
                </a:cubicBezTo>
                <a:moveTo>
                  <a:pt x="309" y="24"/>
                </a:moveTo>
                <a:cubicBezTo>
                  <a:pt x="309" y="20"/>
                  <a:pt x="308" y="17"/>
                  <a:pt x="306" y="15"/>
                </a:cubicBezTo>
                <a:cubicBezTo>
                  <a:pt x="304" y="13"/>
                  <a:pt x="302" y="12"/>
                  <a:pt x="298" y="12"/>
                </a:cubicBezTo>
                <a:cubicBezTo>
                  <a:pt x="295" y="12"/>
                  <a:pt x="293" y="13"/>
                  <a:pt x="291" y="15"/>
                </a:cubicBezTo>
                <a:cubicBezTo>
                  <a:pt x="288" y="18"/>
                  <a:pt x="287" y="21"/>
                  <a:pt x="287" y="25"/>
                </a:cubicBezTo>
                <a:cubicBezTo>
                  <a:pt x="287" y="29"/>
                  <a:pt x="288" y="33"/>
                  <a:pt x="290" y="35"/>
                </a:cubicBezTo>
                <a:cubicBezTo>
                  <a:pt x="292" y="37"/>
                  <a:pt x="295" y="38"/>
                  <a:pt x="298" y="38"/>
                </a:cubicBezTo>
                <a:cubicBezTo>
                  <a:pt x="302" y="38"/>
                  <a:pt x="305" y="37"/>
                  <a:pt x="307" y="36"/>
                </a:cubicBezTo>
                <a:cubicBezTo>
                  <a:pt x="307" y="32"/>
                  <a:pt x="307" y="32"/>
                  <a:pt x="307" y="32"/>
                </a:cubicBezTo>
                <a:cubicBezTo>
                  <a:pt x="305" y="34"/>
                  <a:pt x="302" y="35"/>
                  <a:pt x="299" y="35"/>
                </a:cubicBezTo>
                <a:cubicBezTo>
                  <a:pt x="297" y="35"/>
                  <a:pt x="295" y="34"/>
                  <a:pt x="293" y="32"/>
                </a:cubicBezTo>
                <a:cubicBezTo>
                  <a:pt x="292" y="31"/>
                  <a:pt x="291" y="29"/>
                  <a:pt x="291" y="26"/>
                </a:cubicBezTo>
                <a:cubicBezTo>
                  <a:pt x="309" y="26"/>
                  <a:pt x="309" y="26"/>
                  <a:pt x="309" y="26"/>
                </a:cubicBezTo>
                <a:lnTo>
                  <a:pt x="309" y="24"/>
                </a:lnTo>
                <a:close/>
                <a:moveTo>
                  <a:pt x="291" y="23"/>
                </a:moveTo>
                <a:cubicBezTo>
                  <a:pt x="292" y="20"/>
                  <a:pt x="292" y="19"/>
                  <a:pt x="294" y="17"/>
                </a:cubicBezTo>
                <a:cubicBezTo>
                  <a:pt x="295" y="16"/>
                  <a:pt x="297" y="15"/>
                  <a:pt x="298" y="15"/>
                </a:cubicBezTo>
                <a:cubicBezTo>
                  <a:pt x="300" y="15"/>
                  <a:pt x="302" y="16"/>
                  <a:pt x="303" y="17"/>
                </a:cubicBezTo>
                <a:cubicBezTo>
                  <a:pt x="304" y="19"/>
                  <a:pt x="305" y="20"/>
                  <a:pt x="305" y="23"/>
                </a:cubicBezTo>
                <a:lnTo>
                  <a:pt x="291" y="23"/>
                </a:lnTo>
                <a:close/>
                <a:moveTo>
                  <a:pt x="332" y="21"/>
                </a:moveTo>
                <a:cubicBezTo>
                  <a:pt x="332" y="15"/>
                  <a:pt x="329" y="12"/>
                  <a:pt x="323" y="12"/>
                </a:cubicBezTo>
                <a:cubicBezTo>
                  <a:pt x="322" y="12"/>
                  <a:pt x="320" y="12"/>
                  <a:pt x="318" y="13"/>
                </a:cubicBezTo>
                <a:cubicBezTo>
                  <a:pt x="317" y="13"/>
                  <a:pt x="315" y="14"/>
                  <a:pt x="315" y="14"/>
                </a:cubicBezTo>
                <a:cubicBezTo>
                  <a:pt x="315" y="18"/>
                  <a:pt x="315" y="18"/>
                  <a:pt x="315" y="18"/>
                </a:cubicBezTo>
                <a:cubicBezTo>
                  <a:pt x="317" y="16"/>
                  <a:pt x="320" y="15"/>
                  <a:pt x="323" y="15"/>
                </a:cubicBezTo>
                <a:cubicBezTo>
                  <a:pt x="326" y="15"/>
                  <a:pt x="328" y="17"/>
                  <a:pt x="328" y="22"/>
                </a:cubicBezTo>
                <a:cubicBezTo>
                  <a:pt x="320" y="23"/>
                  <a:pt x="320" y="23"/>
                  <a:pt x="320" y="23"/>
                </a:cubicBezTo>
                <a:cubicBezTo>
                  <a:pt x="315" y="23"/>
                  <a:pt x="312" y="26"/>
                  <a:pt x="312" y="31"/>
                </a:cubicBezTo>
                <a:cubicBezTo>
                  <a:pt x="312" y="33"/>
                  <a:pt x="313" y="35"/>
                  <a:pt x="314" y="36"/>
                </a:cubicBezTo>
                <a:cubicBezTo>
                  <a:pt x="316" y="37"/>
                  <a:pt x="318" y="38"/>
                  <a:pt x="320" y="38"/>
                </a:cubicBezTo>
                <a:cubicBezTo>
                  <a:pt x="324" y="38"/>
                  <a:pt x="326" y="37"/>
                  <a:pt x="328" y="34"/>
                </a:cubicBezTo>
                <a:cubicBezTo>
                  <a:pt x="328" y="34"/>
                  <a:pt x="328" y="34"/>
                  <a:pt x="328" y="34"/>
                </a:cubicBezTo>
                <a:cubicBezTo>
                  <a:pt x="328" y="37"/>
                  <a:pt x="328" y="37"/>
                  <a:pt x="328" y="37"/>
                </a:cubicBezTo>
                <a:cubicBezTo>
                  <a:pt x="332" y="37"/>
                  <a:pt x="332" y="37"/>
                  <a:pt x="332" y="37"/>
                </a:cubicBezTo>
                <a:lnTo>
                  <a:pt x="332" y="21"/>
                </a:lnTo>
                <a:close/>
                <a:moveTo>
                  <a:pt x="328" y="27"/>
                </a:moveTo>
                <a:cubicBezTo>
                  <a:pt x="328" y="29"/>
                  <a:pt x="327" y="31"/>
                  <a:pt x="326" y="33"/>
                </a:cubicBezTo>
                <a:cubicBezTo>
                  <a:pt x="325" y="34"/>
                  <a:pt x="323" y="35"/>
                  <a:pt x="321" y="35"/>
                </a:cubicBezTo>
                <a:cubicBezTo>
                  <a:pt x="320" y="35"/>
                  <a:pt x="318" y="34"/>
                  <a:pt x="318" y="33"/>
                </a:cubicBezTo>
                <a:cubicBezTo>
                  <a:pt x="317" y="33"/>
                  <a:pt x="316" y="32"/>
                  <a:pt x="316" y="30"/>
                </a:cubicBezTo>
                <a:cubicBezTo>
                  <a:pt x="316" y="29"/>
                  <a:pt x="317" y="28"/>
                  <a:pt x="317" y="27"/>
                </a:cubicBezTo>
                <a:cubicBezTo>
                  <a:pt x="318" y="27"/>
                  <a:pt x="320" y="26"/>
                  <a:pt x="322" y="26"/>
                </a:cubicBezTo>
                <a:cubicBezTo>
                  <a:pt x="328" y="25"/>
                  <a:pt x="328" y="25"/>
                  <a:pt x="328" y="25"/>
                </a:cubicBezTo>
                <a:lnTo>
                  <a:pt x="328" y="27"/>
                </a:lnTo>
                <a:close/>
                <a:moveTo>
                  <a:pt x="352" y="12"/>
                </a:moveTo>
                <a:cubicBezTo>
                  <a:pt x="352" y="12"/>
                  <a:pt x="351" y="12"/>
                  <a:pt x="350" y="12"/>
                </a:cubicBezTo>
                <a:cubicBezTo>
                  <a:pt x="348" y="12"/>
                  <a:pt x="347" y="13"/>
                  <a:pt x="346" y="13"/>
                </a:cubicBezTo>
                <a:cubicBezTo>
                  <a:pt x="345" y="14"/>
                  <a:pt x="344" y="16"/>
                  <a:pt x="343" y="18"/>
                </a:cubicBezTo>
                <a:cubicBezTo>
                  <a:pt x="343" y="18"/>
                  <a:pt x="343" y="18"/>
                  <a:pt x="343" y="18"/>
                </a:cubicBezTo>
                <a:cubicBezTo>
                  <a:pt x="343" y="13"/>
                  <a:pt x="343" y="13"/>
                  <a:pt x="343" y="13"/>
                </a:cubicBezTo>
                <a:cubicBezTo>
                  <a:pt x="339" y="13"/>
                  <a:pt x="339" y="13"/>
                  <a:pt x="339" y="13"/>
                </a:cubicBezTo>
                <a:cubicBezTo>
                  <a:pt x="339" y="37"/>
                  <a:pt x="339" y="37"/>
                  <a:pt x="339" y="37"/>
                </a:cubicBezTo>
                <a:cubicBezTo>
                  <a:pt x="343" y="37"/>
                  <a:pt x="343" y="37"/>
                  <a:pt x="343" y="37"/>
                </a:cubicBezTo>
                <a:cubicBezTo>
                  <a:pt x="343" y="25"/>
                  <a:pt x="343" y="25"/>
                  <a:pt x="343" y="25"/>
                </a:cubicBezTo>
                <a:cubicBezTo>
                  <a:pt x="343" y="22"/>
                  <a:pt x="344" y="20"/>
                  <a:pt x="345" y="18"/>
                </a:cubicBezTo>
                <a:cubicBezTo>
                  <a:pt x="346" y="16"/>
                  <a:pt x="347" y="16"/>
                  <a:pt x="349" y="16"/>
                </a:cubicBezTo>
                <a:cubicBezTo>
                  <a:pt x="350" y="16"/>
                  <a:pt x="351" y="16"/>
                  <a:pt x="352" y="17"/>
                </a:cubicBezTo>
                <a:lnTo>
                  <a:pt x="352" y="12"/>
                </a:lnTo>
                <a:close/>
                <a:moveTo>
                  <a:pt x="372" y="32"/>
                </a:moveTo>
                <a:cubicBezTo>
                  <a:pt x="370" y="34"/>
                  <a:pt x="368" y="35"/>
                  <a:pt x="366" y="35"/>
                </a:cubicBezTo>
                <a:cubicBezTo>
                  <a:pt x="364" y="35"/>
                  <a:pt x="362" y="34"/>
                  <a:pt x="360" y="32"/>
                </a:cubicBezTo>
                <a:cubicBezTo>
                  <a:pt x="358" y="30"/>
                  <a:pt x="358" y="28"/>
                  <a:pt x="358" y="25"/>
                </a:cubicBezTo>
                <a:cubicBezTo>
                  <a:pt x="358" y="22"/>
                  <a:pt x="359" y="20"/>
                  <a:pt x="360" y="18"/>
                </a:cubicBezTo>
                <a:cubicBezTo>
                  <a:pt x="362" y="16"/>
                  <a:pt x="364" y="15"/>
                  <a:pt x="366" y="15"/>
                </a:cubicBezTo>
                <a:cubicBezTo>
                  <a:pt x="369" y="15"/>
                  <a:pt x="370" y="16"/>
                  <a:pt x="372" y="17"/>
                </a:cubicBezTo>
                <a:cubicBezTo>
                  <a:pt x="372" y="13"/>
                  <a:pt x="372" y="13"/>
                  <a:pt x="372" y="13"/>
                </a:cubicBezTo>
                <a:cubicBezTo>
                  <a:pt x="371" y="12"/>
                  <a:pt x="369" y="12"/>
                  <a:pt x="367" y="12"/>
                </a:cubicBezTo>
                <a:cubicBezTo>
                  <a:pt x="363" y="12"/>
                  <a:pt x="359" y="13"/>
                  <a:pt x="357" y="16"/>
                </a:cubicBezTo>
                <a:cubicBezTo>
                  <a:pt x="355" y="18"/>
                  <a:pt x="354" y="21"/>
                  <a:pt x="354" y="26"/>
                </a:cubicBezTo>
                <a:cubicBezTo>
                  <a:pt x="354" y="29"/>
                  <a:pt x="355" y="32"/>
                  <a:pt x="357" y="34"/>
                </a:cubicBezTo>
                <a:cubicBezTo>
                  <a:pt x="359" y="37"/>
                  <a:pt x="362" y="38"/>
                  <a:pt x="365" y="38"/>
                </a:cubicBezTo>
                <a:cubicBezTo>
                  <a:pt x="368" y="38"/>
                  <a:pt x="370" y="37"/>
                  <a:pt x="372" y="36"/>
                </a:cubicBezTo>
                <a:lnTo>
                  <a:pt x="372" y="32"/>
                </a:lnTo>
                <a:close/>
                <a:moveTo>
                  <a:pt x="399" y="22"/>
                </a:moveTo>
                <a:cubicBezTo>
                  <a:pt x="399" y="15"/>
                  <a:pt x="396" y="12"/>
                  <a:pt x="390" y="12"/>
                </a:cubicBezTo>
                <a:cubicBezTo>
                  <a:pt x="387" y="12"/>
                  <a:pt x="384" y="14"/>
                  <a:pt x="382" y="17"/>
                </a:cubicBezTo>
                <a:cubicBezTo>
                  <a:pt x="382" y="17"/>
                  <a:pt x="382" y="17"/>
                  <a:pt x="382" y="17"/>
                </a:cubicBezTo>
                <a:cubicBezTo>
                  <a:pt x="382" y="1"/>
                  <a:pt x="382" y="1"/>
                  <a:pt x="382" y="1"/>
                </a:cubicBezTo>
                <a:cubicBezTo>
                  <a:pt x="378" y="1"/>
                  <a:pt x="378" y="1"/>
                  <a:pt x="378" y="1"/>
                </a:cubicBezTo>
                <a:cubicBezTo>
                  <a:pt x="378" y="37"/>
                  <a:pt x="378" y="37"/>
                  <a:pt x="378" y="37"/>
                </a:cubicBezTo>
                <a:cubicBezTo>
                  <a:pt x="382" y="37"/>
                  <a:pt x="382" y="37"/>
                  <a:pt x="382" y="37"/>
                </a:cubicBezTo>
                <a:cubicBezTo>
                  <a:pt x="382" y="23"/>
                  <a:pt x="382" y="23"/>
                  <a:pt x="382" y="23"/>
                </a:cubicBezTo>
                <a:cubicBezTo>
                  <a:pt x="382" y="21"/>
                  <a:pt x="383" y="19"/>
                  <a:pt x="384" y="17"/>
                </a:cubicBezTo>
                <a:cubicBezTo>
                  <a:pt x="385" y="16"/>
                  <a:pt x="387" y="15"/>
                  <a:pt x="389" y="15"/>
                </a:cubicBezTo>
                <a:cubicBezTo>
                  <a:pt x="393" y="15"/>
                  <a:pt x="395" y="18"/>
                  <a:pt x="395" y="23"/>
                </a:cubicBezTo>
                <a:cubicBezTo>
                  <a:pt x="395" y="37"/>
                  <a:pt x="395" y="37"/>
                  <a:pt x="395" y="37"/>
                </a:cubicBezTo>
                <a:cubicBezTo>
                  <a:pt x="399" y="37"/>
                  <a:pt x="399" y="37"/>
                  <a:pt x="399" y="37"/>
                </a:cubicBezTo>
                <a:lnTo>
                  <a:pt x="399" y="22"/>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4" tIns="34287" rIns="68574" bIns="34287" numCol="1" anchor="t" anchorCtr="0" compatLnSpc="1">
            <a:prstTxWarp prst="textNoShape">
              <a:avLst/>
            </a:prstTxWarp>
          </a:bodyPr>
          <a:lstStyle/>
          <a:p>
            <a:endParaRPr lang="en-US" sz="1350"/>
          </a:p>
        </p:txBody>
      </p:sp>
      <p:sp>
        <p:nvSpPr>
          <p:cNvPr id="17" name="Freeform 16"/>
          <p:cNvSpPr>
            <a:spLocks/>
          </p:cNvSpPr>
          <p:nvPr userDrawn="1"/>
        </p:nvSpPr>
        <p:spPr bwMode="auto">
          <a:xfrm>
            <a:off x="2476874" y="4801769"/>
            <a:ext cx="203580" cy="134938"/>
          </a:xfrm>
          <a:custGeom>
            <a:avLst/>
            <a:gdLst>
              <a:gd name="T0" fmla="*/ 19 w 22"/>
              <a:gd name="T1" fmla="*/ 3 h 11"/>
              <a:gd name="T2" fmla="*/ 13 w 22"/>
              <a:gd name="T3" fmla="*/ 0 h 11"/>
              <a:gd name="T4" fmla="*/ 4 w 22"/>
              <a:gd name="T5" fmla="*/ 0 h 11"/>
              <a:gd name="T6" fmla="*/ 0 w 22"/>
              <a:gd name="T7" fmla="*/ 0 h 11"/>
              <a:gd name="T8" fmla="*/ 4 w 22"/>
              <a:gd name="T9" fmla="*/ 11 h 11"/>
              <a:gd name="T10" fmla="*/ 22 w 22"/>
              <a:gd name="T11" fmla="*/ 11 h 11"/>
              <a:gd name="T12" fmla="*/ 19 w 22"/>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22" h="11">
                <a:moveTo>
                  <a:pt x="19" y="3"/>
                </a:moveTo>
                <a:cubicBezTo>
                  <a:pt x="18" y="0"/>
                  <a:pt x="18" y="0"/>
                  <a:pt x="13" y="0"/>
                </a:cubicBezTo>
                <a:cubicBezTo>
                  <a:pt x="4" y="0"/>
                  <a:pt x="4" y="0"/>
                  <a:pt x="4" y="0"/>
                </a:cubicBezTo>
                <a:cubicBezTo>
                  <a:pt x="2" y="0"/>
                  <a:pt x="1" y="0"/>
                  <a:pt x="0" y="0"/>
                </a:cubicBezTo>
                <a:cubicBezTo>
                  <a:pt x="4" y="11"/>
                  <a:pt x="4" y="11"/>
                  <a:pt x="4" y="11"/>
                </a:cubicBezTo>
                <a:cubicBezTo>
                  <a:pt x="22" y="11"/>
                  <a:pt x="22" y="11"/>
                  <a:pt x="22" y="11"/>
                </a:cubicBezTo>
                <a:lnTo>
                  <a:pt x="19"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4" tIns="34287" rIns="68574" bIns="34287" numCol="1" anchor="t" anchorCtr="0" compatLnSpc="1">
            <a:prstTxWarp prst="textNoShape">
              <a:avLst/>
            </a:prstTxWarp>
          </a:bodyPr>
          <a:lstStyle/>
          <a:p>
            <a:endParaRPr lang="en-US" sz="1350"/>
          </a:p>
        </p:txBody>
      </p:sp>
      <p:sp>
        <p:nvSpPr>
          <p:cNvPr id="18" name="Freeform 17"/>
          <p:cNvSpPr>
            <a:spLocks noEditPoints="1"/>
          </p:cNvSpPr>
          <p:nvPr userDrawn="1"/>
        </p:nvSpPr>
        <p:spPr bwMode="auto">
          <a:xfrm>
            <a:off x="1969711" y="5355809"/>
            <a:ext cx="1346483" cy="479425"/>
          </a:xfrm>
          <a:custGeom>
            <a:avLst/>
            <a:gdLst>
              <a:gd name="T0" fmla="*/ 142 w 146"/>
              <a:gd name="T1" fmla="*/ 0 h 39"/>
              <a:gd name="T2" fmla="*/ 5 w 146"/>
              <a:gd name="T3" fmla="*/ 0 h 39"/>
              <a:gd name="T4" fmla="*/ 0 w 146"/>
              <a:gd name="T5" fmla="*/ 4 h 39"/>
              <a:gd name="T6" fmla="*/ 0 w 146"/>
              <a:gd name="T7" fmla="*/ 17 h 39"/>
              <a:gd name="T8" fmla="*/ 12 w 146"/>
              <a:gd name="T9" fmla="*/ 39 h 39"/>
              <a:gd name="T10" fmla="*/ 15 w 146"/>
              <a:gd name="T11" fmla="*/ 37 h 39"/>
              <a:gd name="T12" fmla="*/ 34 w 146"/>
              <a:gd name="T13" fmla="*/ 37 h 39"/>
              <a:gd name="T14" fmla="*/ 46 w 146"/>
              <a:gd name="T15" fmla="*/ 37 h 39"/>
              <a:gd name="T16" fmla="*/ 65 w 146"/>
              <a:gd name="T17" fmla="*/ 37 h 39"/>
              <a:gd name="T18" fmla="*/ 77 w 146"/>
              <a:gd name="T19" fmla="*/ 37 h 39"/>
              <a:gd name="T20" fmla="*/ 87 w 146"/>
              <a:gd name="T21" fmla="*/ 35 h 39"/>
              <a:gd name="T22" fmla="*/ 96 w 146"/>
              <a:gd name="T23" fmla="*/ 37 h 39"/>
              <a:gd name="T24" fmla="*/ 108 w 146"/>
              <a:gd name="T25" fmla="*/ 37 h 39"/>
              <a:gd name="T26" fmla="*/ 127 w 146"/>
              <a:gd name="T27" fmla="*/ 37 h 39"/>
              <a:gd name="T28" fmla="*/ 130 w 146"/>
              <a:gd name="T29" fmla="*/ 38 h 39"/>
              <a:gd name="T30" fmla="*/ 145 w 146"/>
              <a:gd name="T31" fmla="*/ 4 h 39"/>
              <a:gd name="T32" fmla="*/ 146 w 146"/>
              <a:gd name="T33" fmla="*/ 0 h 39"/>
              <a:gd name="T34" fmla="*/ 142 w 146"/>
              <a:gd name="T35" fmla="*/ 0 h 39"/>
              <a:gd name="T36" fmla="*/ 36 w 146"/>
              <a:gd name="T37" fmla="*/ 28 h 39"/>
              <a:gd name="T38" fmla="*/ 29 w 146"/>
              <a:gd name="T39" fmla="*/ 22 h 39"/>
              <a:gd name="T40" fmla="*/ 36 w 146"/>
              <a:gd name="T41" fmla="*/ 15 h 39"/>
              <a:gd name="T42" fmla="*/ 43 w 146"/>
              <a:gd name="T43" fmla="*/ 21 h 39"/>
              <a:gd name="T44" fmla="*/ 36 w 146"/>
              <a:gd name="T45" fmla="*/ 28 h 39"/>
              <a:gd name="T46" fmla="*/ 60 w 146"/>
              <a:gd name="T47" fmla="*/ 28 h 39"/>
              <a:gd name="T48" fmla="*/ 53 w 146"/>
              <a:gd name="T49" fmla="*/ 22 h 39"/>
              <a:gd name="T50" fmla="*/ 60 w 146"/>
              <a:gd name="T51" fmla="*/ 15 h 39"/>
              <a:gd name="T52" fmla="*/ 67 w 146"/>
              <a:gd name="T53" fmla="*/ 21 h 39"/>
              <a:gd name="T54" fmla="*/ 60 w 146"/>
              <a:gd name="T55" fmla="*/ 28 h 39"/>
              <a:gd name="T56" fmla="*/ 84 w 146"/>
              <a:gd name="T57" fmla="*/ 28 h 39"/>
              <a:gd name="T58" fmla="*/ 77 w 146"/>
              <a:gd name="T59" fmla="*/ 22 h 39"/>
              <a:gd name="T60" fmla="*/ 84 w 146"/>
              <a:gd name="T61" fmla="*/ 15 h 39"/>
              <a:gd name="T62" fmla="*/ 91 w 146"/>
              <a:gd name="T63" fmla="*/ 22 h 39"/>
              <a:gd name="T64" fmla="*/ 84 w 146"/>
              <a:gd name="T65" fmla="*/ 28 h 39"/>
              <a:gd name="T66" fmla="*/ 108 w 146"/>
              <a:gd name="T67" fmla="*/ 28 h 39"/>
              <a:gd name="T68" fmla="*/ 101 w 146"/>
              <a:gd name="T69" fmla="*/ 22 h 39"/>
              <a:gd name="T70" fmla="*/ 108 w 146"/>
              <a:gd name="T71" fmla="*/ 15 h 39"/>
              <a:gd name="T72" fmla="*/ 115 w 146"/>
              <a:gd name="T73" fmla="*/ 22 h 39"/>
              <a:gd name="T74" fmla="*/ 108 w 146"/>
              <a:gd name="T75" fmla="*/ 2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6" h="39">
                <a:moveTo>
                  <a:pt x="142" y="0"/>
                </a:moveTo>
                <a:cubicBezTo>
                  <a:pt x="5" y="0"/>
                  <a:pt x="5" y="0"/>
                  <a:pt x="5" y="0"/>
                </a:cubicBezTo>
                <a:cubicBezTo>
                  <a:pt x="0" y="0"/>
                  <a:pt x="0" y="0"/>
                  <a:pt x="0" y="4"/>
                </a:cubicBezTo>
                <a:cubicBezTo>
                  <a:pt x="0" y="17"/>
                  <a:pt x="0" y="17"/>
                  <a:pt x="0" y="17"/>
                </a:cubicBezTo>
                <a:cubicBezTo>
                  <a:pt x="0" y="26"/>
                  <a:pt x="4" y="34"/>
                  <a:pt x="12" y="39"/>
                </a:cubicBezTo>
                <a:cubicBezTo>
                  <a:pt x="13" y="38"/>
                  <a:pt x="14" y="38"/>
                  <a:pt x="15" y="37"/>
                </a:cubicBezTo>
                <a:cubicBezTo>
                  <a:pt x="21" y="35"/>
                  <a:pt x="28" y="35"/>
                  <a:pt x="34" y="37"/>
                </a:cubicBezTo>
                <a:cubicBezTo>
                  <a:pt x="38" y="39"/>
                  <a:pt x="42" y="39"/>
                  <a:pt x="46" y="37"/>
                </a:cubicBezTo>
                <a:cubicBezTo>
                  <a:pt x="52" y="35"/>
                  <a:pt x="59" y="35"/>
                  <a:pt x="65" y="37"/>
                </a:cubicBezTo>
                <a:cubicBezTo>
                  <a:pt x="69" y="39"/>
                  <a:pt x="73" y="39"/>
                  <a:pt x="77" y="37"/>
                </a:cubicBezTo>
                <a:cubicBezTo>
                  <a:pt x="80" y="36"/>
                  <a:pt x="83" y="35"/>
                  <a:pt x="87" y="35"/>
                </a:cubicBezTo>
                <a:cubicBezTo>
                  <a:pt x="90" y="35"/>
                  <a:pt x="93" y="36"/>
                  <a:pt x="96" y="37"/>
                </a:cubicBezTo>
                <a:cubicBezTo>
                  <a:pt x="100" y="39"/>
                  <a:pt x="104" y="39"/>
                  <a:pt x="108" y="37"/>
                </a:cubicBezTo>
                <a:cubicBezTo>
                  <a:pt x="114" y="35"/>
                  <a:pt x="121" y="35"/>
                  <a:pt x="127" y="37"/>
                </a:cubicBezTo>
                <a:cubicBezTo>
                  <a:pt x="128" y="38"/>
                  <a:pt x="129" y="38"/>
                  <a:pt x="130" y="38"/>
                </a:cubicBezTo>
                <a:cubicBezTo>
                  <a:pt x="145" y="4"/>
                  <a:pt x="145" y="4"/>
                  <a:pt x="145" y="4"/>
                </a:cubicBezTo>
                <a:cubicBezTo>
                  <a:pt x="146" y="1"/>
                  <a:pt x="146" y="0"/>
                  <a:pt x="146" y="0"/>
                </a:cubicBezTo>
                <a:cubicBezTo>
                  <a:pt x="146" y="0"/>
                  <a:pt x="145" y="0"/>
                  <a:pt x="142" y="0"/>
                </a:cubicBezTo>
                <a:close/>
                <a:moveTo>
                  <a:pt x="36" y="28"/>
                </a:moveTo>
                <a:cubicBezTo>
                  <a:pt x="32" y="28"/>
                  <a:pt x="29" y="25"/>
                  <a:pt x="29" y="22"/>
                </a:cubicBezTo>
                <a:cubicBezTo>
                  <a:pt x="29" y="18"/>
                  <a:pt x="32" y="15"/>
                  <a:pt x="36" y="15"/>
                </a:cubicBezTo>
                <a:cubicBezTo>
                  <a:pt x="39" y="15"/>
                  <a:pt x="43" y="18"/>
                  <a:pt x="43" y="21"/>
                </a:cubicBezTo>
                <a:cubicBezTo>
                  <a:pt x="43" y="25"/>
                  <a:pt x="39" y="28"/>
                  <a:pt x="36" y="28"/>
                </a:cubicBezTo>
                <a:close/>
                <a:moveTo>
                  <a:pt x="60" y="28"/>
                </a:moveTo>
                <a:cubicBezTo>
                  <a:pt x="56" y="28"/>
                  <a:pt x="53" y="25"/>
                  <a:pt x="53" y="22"/>
                </a:cubicBezTo>
                <a:cubicBezTo>
                  <a:pt x="53" y="18"/>
                  <a:pt x="56" y="15"/>
                  <a:pt x="60" y="15"/>
                </a:cubicBezTo>
                <a:cubicBezTo>
                  <a:pt x="64" y="15"/>
                  <a:pt x="67" y="18"/>
                  <a:pt x="67" y="21"/>
                </a:cubicBezTo>
                <a:cubicBezTo>
                  <a:pt x="67" y="25"/>
                  <a:pt x="64" y="28"/>
                  <a:pt x="60" y="28"/>
                </a:cubicBezTo>
                <a:close/>
                <a:moveTo>
                  <a:pt x="84" y="28"/>
                </a:moveTo>
                <a:cubicBezTo>
                  <a:pt x="80" y="28"/>
                  <a:pt x="77" y="25"/>
                  <a:pt x="77" y="22"/>
                </a:cubicBezTo>
                <a:cubicBezTo>
                  <a:pt x="77" y="18"/>
                  <a:pt x="80" y="15"/>
                  <a:pt x="84" y="15"/>
                </a:cubicBezTo>
                <a:cubicBezTo>
                  <a:pt x="88" y="15"/>
                  <a:pt x="91" y="18"/>
                  <a:pt x="91" y="22"/>
                </a:cubicBezTo>
                <a:cubicBezTo>
                  <a:pt x="91" y="25"/>
                  <a:pt x="88" y="28"/>
                  <a:pt x="84" y="28"/>
                </a:cubicBezTo>
                <a:close/>
                <a:moveTo>
                  <a:pt x="108" y="28"/>
                </a:moveTo>
                <a:cubicBezTo>
                  <a:pt x="104" y="28"/>
                  <a:pt x="101" y="25"/>
                  <a:pt x="101" y="22"/>
                </a:cubicBezTo>
                <a:cubicBezTo>
                  <a:pt x="101" y="18"/>
                  <a:pt x="104" y="15"/>
                  <a:pt x="108" y="15"/>
                </a:cubicBezTo>
                <a:cubicBezTo>
                  <a:pt x="112" y="15"/>
                  <a:pt x="115" y="18"/>
                  <a:pt x="115" y="22"/>
                </a:cubicBezTo>
                <a:cubicBezTo>
                  <a:pt x="115" y="25"/>
                  <a:pt x="112" y="28"/>
                  <a:pt x="10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4" tIns="34287" rIns="68574" bIns="34287" numCol="1" anchor="t" anchorCtr="0" compatLnSpc="1">
            <a:prstTxWarp prst="textNoShape">
              <a:avLst/>
            </a:prstTxWarp>
          </a:bodyPr>
          <a:lstStyle/>
          <a:p>
            <a:endParaRPr lang="en-US" sz="1350"/>
          </a:p>
        </p:txBody>
      </p:sp>
      <p:sp>
        <p:nvSpPr>
          <p:cNvPr id="19" name="Freeform 18"/>
          <p:cNvSpPr>
            <a:spLocks noEditPoints="1"/>
          </p:cNvSpPr>
          <p:nvPr userDrawn="1"/>
        </p:nvSpPr>
        <p:spPr bwMode="auto">
          <a:xfrm>
            <a:off x="2210196" y="5022431"/>
            <a:ext cx="820271" cy="234950"/>
          </a:xfrm>
          <a:custGeom>
            <a:avLst/>
            <a:gdLst>
              <a:gd name="T0" fmla="*/ 84 w 89"/>
              <a:gd name="T1" fmla="*/ 0 h 19"/>
              <a:gd name="T2" fmla="*/ 4 w 89"/>
              <a:gd name="T3" fmla="*/ 0 h 19"/>
              <a:gd name="T4" fmla="*/ 0 w 89"/>
              <a:gd name="T5" fmla="*/ 5 h 19"/>
              <a:gd name="T6" fmla="*/ 0 w 89"/>
              <a:gd name="T7" fmla="*/ 19 h 19"/>
              <a:gd name="T8" fmla="*/ 89 w 89"/>
              <a:gd name="T9" fmla="*/ 19 h 19"/>
              <a:gd name="T10" fmla="*/ 89 w 89"/>
              <a:gd name="T11" fmla="*/ 5 h 19"/>
              <a:gd name="T12" fmla="*/ 84 w 89"/>
              <a:gd name="T13" fmla="*/ 0 h 19"/>
              <a:gd name="T14" fmla="*/ 26 w 89"/>
              <a:gd name="T15" fmla="*/ 15 h 19"/>
              <a:gd name="T16" fmla="*/ 17 w 89"/>
              <a:gd name="T17" fmla="*/ 15 h 19"/>
              <a:gd name="T18" fmla="*/ 17 w 89"/>
              <a:gd name="T19" fmla="*/ 5 h 19"/>
              <a:gd name="T20" fmla="*/ 26 w 89"/>
              <a:gd name="T21" fmla="*/ 5 h 19"/>
              <a:gd name="T22" fmla="*/ 26 w 89"/>
              <a:gd name="T23" fmla="*/ 15 h 19"/>
              <a:gd name="T24" fmla="*/ 42 w 89"/>
              <a:gd name="T25" fmla="*/ 15 h 19"/>
              <a:gd name="T26" fmla="*/ 32 w 89"/>
              <a:gd name="T27" fmla="*/ 15 h 19"/>
              <a:gd name="T28" fmla="*/ 32 w 89"/>
              <a:gd name="T29" fmla="*/ 5 h 19"/>
              <a:gd name="T30" fmla="*/ 42 w 89"/>
              <a:gd name="T31" fmla="*/ 5 h 19"/>
              <a:gd name="T32" fmla="*/ 42 w 89"/>
              <a:gd name="T33" fmla="*/ 15 h 19"/>
              <a:gd name="T34" fmla="*/ 57 w 89"/>
              <a:gd name="T35" fmla="*/ 15 h 19"/>
              <a:gd name="T36" fmla="*/ 47 w 89"/>
              <a:gd name="T37" fmla="*/ 15 h 19"/>
              <a:gd name="T38" fmla="*/ 47 w 89"/>
              <a:gd name="T39" fmla="*/ 5 h 19"/>
              <a:gd name="T40" fmla="*/ 57 w 89"/>
              <a:gd name="T41" fmla="*/ 5 h 19"/>
              <a:gd name="T42" fmla="*/ 57 w 89"/>
              <a:gd name="T43" fmla="*/ 15 h 19"/>
              <a:gd name="T44" fmla="*/ 72 w 89"/>
              <a:gd name="T45" fmla="*/ 15 h 19"/>
              <a:gd name="T46" fmla="*/ 62 w 89"/>
              <a:gd name="T47" fmla="*/ 15 h 19"/>
              <a:gd name="T48" fmla="*/ 62 w 89"/>
              <a:gd name="T49" fmla="*/ 5 h 19"/>
              <a:gd name="T50" fmla="*/ 72 w 89"/>
              <a:gd name="T51" fmla="*/ 5 h 19"/>
              <a:gd name="T52" fmla="*/ 72 w 89"/>
              <a:gd name="T53"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9" h="19">
                <a:moveTo>
                  <a:pt x="84" y="0"/>
                </a:moveTo>
                <a:cubicBezTo>
                  <a:pt x="4" y="0"/>
                  <a:pt x="4" y="0"/>
                  <a:pt x="4" y="0"/>
                </a:cubicBezTo>
                <a:cubicBezTo>
                  <a:pt x="1" y="0"/>
                  <a:pt x="0" y="3"/>
                  <a:pt x="0" y="5"/>
                </a:cubicBezTo>
                <a:cubicBezTo>
                  <a:pt x="0" y="19"/>
                  <a:pt x="0" y="19"/>
                  <a:pt x="0" y="19"/>
                </a:cubicBezTo>
                <a:cubicBezTo>
                  <a:pt x="89" y="19"/>
                  <a:pt x="89" y="19"/>
                  <a:pt x="89" y="19"/>
                </a:cubicBezTo>
                <a:cubicBezTo>
                  <a:pt x="89" y="5"/>
                  <a:pt x="89" y="5"/>
                  <a:pt x="89" y="5"/>
                </a:cubicBezTo>
                <a:cubicBezTo>
                  <a:pt x="89" y="0"/>
                  <a:pt x="85" y="0"/>
                  <a:pt x="84" y="0"/>
                </a:cubicBezTo>
                <a:close/>
                <a:moveTo>
                  <a:pt x="26" y="15"/>
                </a:moveTo>
                <a:cubicBezTo>
                  <a:pt x="17" y="15"/>
                  <a:pt x="17" y="15"/>
                  <a:pt x="17" y="15"/>
                </a:cubicBezTo>
                <a:cubicBezTo>
                  <a:pt x="17" y="5"/>
                  <a:pt x="17" y="5"/>
                  <a:pt x="17" y="5"/>
                </a:cubicBezTo>
                <a:cubicBezTo>
                  <a:pt x="26" y="5"/>
                  <a:pt x="26" y="5"/>
                  <a:pt x="26" y="5"/>
                </a:cubicBezTo>
                <a:lnTo>
                  <a:pt x="26" y="15"/>
                </a:lnTo>
                <a:close/>
                <a:moveTo>
                  <a:pt x="42" y="15"/>
                </a:moveTo>
                <a:cubicBezTo>
                  <a:pt x="32" y="15"/>
                  <a:pt x="32" y="15"/>
                  <a:pt x="32" y="15"/>
                </a:cubicBezTo>
                <a:cubicBezTo>
                  <a:pt x="32" y="5"/>
                  <a:pt x="32" y="5"/>
                  <a:pt x="32" y="5"/>
                </a:cubicBezTo>
                <a:cubicBezTo>
                  <a:pt x="42" y="5"/>
                  <a:pt x="42" y="5"/>
                  <a:pt x="42" y="5"/>
                </a:cubicBezTo>
                <a:lnTo>
                  <a:pt x="42" y="15"/>
                </a:lnTo>
                <a:close/>
                <a:moveTo>
                  <a:pt x="57" y="15"/>
                </a:moveTo>
                <a:cubicBezTo>
                  <a:pt x="47" y="15"/>
                  <a:pt x="47" y="15"/>
                  <a:pt x="47" y="15"/>
                </a:cubicBezTo>
                <a:cubicBezTo>
                  <a:pt x="47" y="5"/>
                  <a:pt x="47" y="5"/>
                  <a:pt x="47" y="5"/>
                </a:cubicBezTo>
                <a:cubicBezTo>
                  <a:pt x="57" y="5"/>
                  <a:pt x="57" y="5"/>
                  <a:pt x="57" y="5"/>
                </a:cubicBezTo>
                <a:lnTo>
                  <a:pt x="57" y="15"/>
                </a:lnTo>
                <a:close/>
                <a:moveTo>
                  <a:pt x="72" y="15"/>
                </a:moveTo>
                <a:cubicBezTo>
                  <a:pt x="62" y="15"/>
                  <a:pt x="62" y="15"/>
                  <a:pt x="62" y="15"/>
                </a:cubicBezTo>
                <a:cubicBezTo>
                  <a:pt x="62" y="5"/>
                  <a:pt x="62" y="5"/>
                  <a:pt x="62" y="5"/>
                </a:cubicBezTo>
                <a:cubicBezTo>
                  <a:pt x="72" y="5"/>
                  <a:pt x="72" y="5"/>
                  <a:pt x="72" y="5"/>
                </a:cubicBezTo>
                <a:lnTo>
                  <a:pt x="72"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4" tIns="34287" rIns="68574" bIns="34287" numCol="1" anchor="t" anchorCtr="0" compatLnSpc="1">
            <a:prstTxWarp prst="textNoShape">
              <a:avLst/>
            </a:prstTxWarp>
          </a:bodyPr>
          <a:lstStyle/>
          <a:p>
            <a:endParaRPr lang="en-US" sz="1350"/>
          </a:p>
        </p:txBody>
      </p:sp>
      <p:sp>
        <p:nvSpPr>
          <p:cNvPr id="20" name="Freeform 19"/>
          <p:cNvSpPr>
            <a:spLocks/>
          </p:cNvSpPr>
          <p:nvPr userDrawn="1"/>
        </p:nvSpPr>
        <p:spPr bwMode="auto">
          <a:xfrm>
            <a:off x="2043523" y="3434934"/>
            <a:ext cx="857177" cy="836613"/>
          </a:xfrm>
          <a:custGeom>
            <a:avLst/>
            <a:gdLst>
              <a:gd name="T0" fmla="*/ 2 w 93"/>
              <a:gd name="T1" fmla="*/ 65 h 68"/>
              <a:gd name="T2" fmla="*/ 17 w 93"/>
              <a:gd name="T3" fmla="*/ 59 h 68"/>
              <a:gd name="T4" fmla="*/ 41 w 93"/>
              <a:gd name="T5" fmla="*/ 48 h 68"/>
              <a:gd name="T6" fmla="*/ 63 w 93"/>
              <a:gd name="T7" fmla="*/ 62 h 68"/>
              <a:gd name="T8" fmla="*/ 76 w 93"/>
              <a:gd name="T9" fmla="*/ 67 h 68"/>
              <a:gd name="T10" fmla="*/ 88 w 93"/>
              <a:gd name="T11" fmla="*/ 57 h 68"/>
              <a:gd name="T12" fmla="*/ 88 w 93"/>
              <a:gd name="T13" fmla="*/ 56 h 68"/>
              <a:gd name="T14" fmla="*/ 93 w 93"/>
              <a:gd name="T15" fmla="*/ 48 h 68"/>
              <a:gd name="T16" fmla="*/ 69 w 93"/>
              <a:gd name="T17" fmla="*/ 10 h 68"/>
              <a:gd name="T18" fmla="*/ 51 w 93"/>
              <a:gd name="T19" fmla="*/ 0 h 68"/>
              <a:gd name="T20" fmla="*/ 36 w 93"/>
              <a:gd name="T21" fmla="*/ 8 h 68"/>
              <a:gd name="T22" fmla="*/ 0 w 93"/>
              <a:gd name="T23" fmla="*/ 64 h 68"/>
              <a:gd name="T24" fmla="*/ 2 w 93"/>
              <a:gd name="T25" fmla="*/ 6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 h="68">
                <a:moveTo>
                  <a:pt x="2" y="65"/>
                </a:moveTo>
                <a:cubicBezTo>
                  <a:pt x="7" y="67"/>
                  <a:pt x="13" y="63"/>
                  <a:pt x="17" y="59"/>
                </a:cubicBezTo>
                <a:cubicBezTo>
                  <a:pt x="25" y="51"/>
                  <a:pt x="33" y="47"/>
                  <a:pt x="41" y="48"/>
                </a:cubicBezTo>
                <a:cubicBezTo>
                  <a:pt x="49" y="49"/>
                  <a:pt x="57" y="53"/>
                  <a:pt x="63" y="62"/>
                </a:cubicBezTo>
                <a:cubicBezTo>
                  <a:pt x="67" y="67"/>
                  <a:pt x="72" y="68"/>
                  <a:pt x="76" y="67"/>
                </a:cubicBezTo>
                <a:cubicBezTo>
                  <a:pt x="81" y="66"/>
                  <a:pt x="86" y="62"/>
                  <a:pt x="88" y="57"/>
                </a:cubicBezTo>
                <a:cubicBezTo>
                  <a:pt x="88" y="56"/>
                  <a:pt x="88" y="56"/>
                  <a:pt x="88" y="56"/>
                </a:cubicBezTo>
                <a:cubicBezTo>
                  <a:pt x="90" y="53"/>
                  <a:pt x="92" y="50"/>
                  <a:pt x="93" y="48"/>
                </a:cubicBezTo>
                <a:cubicBezTo>
                  <a:pt x="69" y="10"/>
                  <a:pt x="69" y="10"/>
                  <a:pt x="69" y="10"/>
                </a:cubicBezTo>
                <a:cubicBezTo>
                  <a:pt x="64" y="4"/>
                  <a:pt x="58" y="0"/>
                  <a:pt x="51" y="0"/>
                </a:cubicBezTo>
                <a:cubicBezTo>
                  <a:pt x="45" y="0"/>
                  <a:pt x="40" y="3"/>
                  <a:pt x="36" y="8"/>
                </a:cubicBezTo>
                <a:cubicBezTo>
                  <a:pt x="0" y="64"/>
                  <a:pt x="0" y="64"/>
                  <a:pt x="0" y="64"/>
                </a:cubicBezTo>
                <a:cubicBezTo>
                  <a:pt x="0" y="65"/>
                  <a:pt x="1" y="65"/>
                  <a:pt x="2" y="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4" tIns="34287" rIns="68574" bIns="34287" numCol="1" anchor="t" anchorCtr="0" compatLnSpc="1">
            <a:prstTxWarp prst="textNoShape">
              <a:avLst/>
            </a:prstTxWarp>
          </a:bodyPr>
          <a:lstStyle/>
          <a:p>
            <a:endParaRPr lang="en-US" sz="1350"/>
          </a:p>
        </p:txBody>
      </p:sp>
      <p:sp>
        <p:nvSpPr>
          <p:cNvPr id="21" name="Freeform 20"/>
          <p:cNvSpPr>
            <a:spLocks/>
          </p:cNvSpPr>
          <p:nvPr userDrawn="1"/>
        </p:nvSpPr>
        <p:spPr bwMode="auto">
          <a:xfrm>
            <a:off x="1380401" y="4136606"/>
            <a:ext cx="2285806" cy="1600200"/>
          </a:xfrm>
          <a:custGeom>
            <a:avLst/>
            <a:gdLst>
              <a:gd name="T0" fmla="*/ 239 w 248"/>
              <a:gd name="T1" fmla="*/ 106 h 130"/>
              <a:gd name="T2" fmla="*/ 171 w 248"/>
              <a:gd name="T3" fmla="*/ 0 h 130"/>
              <a:gd name="T4" fmla="*/ 169 w 248"/>
              <a:gd name="T5" fmla="*/ 3 h 130"/>
              <a:gd name="T6" fmla="*/ 150 w 248"/>
              <a:gd name="T7" fmla="*/ 20 h 130"/>
              <a:gd name="T8" fmla="*/ 146 w 248"/>
              <a:gd name="T9" fmla="*/ 20 h 130"/>
              <a:gd name="T10" fmla="*/ 128 w 248"/>
              <a:gd name="T11" fmla="*/ 11 h 130"/>
              <a:gd name="T12" fmla="*/ 113 w 248"/>
              <a:gd name="T13" fmla="*/ 0 h 130"/>
              <a:gd name="T14" fmla="*/ 95 w 248"/>
              <a:gd name="T15" fmla="*/ 9 h 130"/>
              <a:gd name="T16" fmla="*/ 71 w 248"/>
              <a:gd name="T17" fmla="*/ 18 h 130"/>
              <a:gd name="T18" fmla="*/ 66 w 248"/>
              <a:gd name="T19" fmla="*/ 15 h 130"/>
              <a:gd name="T20" fmla="*/ 9 w 248"/>
              <a:gd name="T21" fmla="*/ 104 h 130"/>
              <a:gd name="T22" fmla="*/ 3 w 248"/>
              <a:gd name="T23" fmla="*/ 126 h 130"/>
              <a:gd name="T24" fmla="*/ 11 w 248"/>
              <a:gd name="T25" fmla="*/ 130 h 130"/>
              <a:gd name="T26" fmla="*/ 59 w 248"/>
              <a:gd name="T27" fmla="*/ 130 h 130"/>
              <a:gd name="T28" fmla="*/ 56 w 248"/>
              <a:gd name="T29" fmla="*/ 116 h 130"/>
              <a:gd name="T30" fmla="*/ 56 w 248"/>
              <a:gd name="T31" fmla="*/ 103 h 130"/>
              <a:gd name="T32" fmla="*/ 69 w 248"/>
              <a:gd name="T33" fmla="*/ 91 h 130"/>
              <a:gd name="T34" fmla="*/ 82 w 248"/>
              <a:gd name="T35" fmla="*/ 91 h 130"/>
              <a:gd name="T36" fmla="*/ 82 w 248"/>
              <a:gd name="T37" fmla="*/ 77 h 130"/>
              <a:gd name="T38" fmla="*/ 94 w 248"/>
              <a:gd name="T39" fmla="*/ 65 h 130"/>
              <a:gd name="T40" fmla="*/ 115 w 248"/>
              <a:gd name="T41" fmla="*/ 65 h 130"/>
              <a:gd name="T42" fmla="*/ 111 w 248"/>
              <a:gd name="T43" fmla="*/ 54 h 130"/>
              <a:gd name="T44" fmla="*/ 111 w 248"/>
              <a:gd name="T45" fmla="*/ 54 h 130"/>
              <a:gd name="T46" fmla="*/ 123 w 248"/>
              <a:gd name="T47" fmla="*/ 46 h 130"/>
              <a:gd name="T48" fmla="*/ 132 w 248"/>
              <a:gd name="T49" fmla="*/ 46 h 130"/>
              <a:gd name="T50" fmla="*/ 145 w 248"/>
              <a:gd name="T51" fmla="*/ 55 h 130"/>
              <a:gd name="T52" fmla="*/ 149 w 248"/>
              <a:gd name="T53" fmla="*/ 65 h 130"/>
              <a:gd name="T54" fmla="*/ 174 w 248"/>
              <a:gd name="T55" fmla="*/ 65 h 130"/>
              <a:gd name="T56" fmla="*/ 186 w 248"/>
              <a:gd name="T57" fmla="*/ 77 h 130"/>
              <a:gd name="T58" fmla="*/ 186 w 248"/>
              <a:gd name="T59" fmla="*/ 91 h 130"/>
              <a:gd name="T60" fmla="*/ 206 w 248"/>
              <a:gd name="T61" fmla="*/ 91 h 130"/>
              <a:gd name="T62" fmla="*/ 218 w 248"/>
              <a:gd name="T63" fmla="*/ 99 h 130"/>
              <a:gd name="T64" fmla="*/ 216 w 248"/>
              <a:gd name="T65" fmla="*/ 106 h 130"/>
              <a:gd name="T66" fmla="*/ 205 w 248"/>
              <a:gd name="T67" fmla="*/ 130 h 130"/>
              <a:gd name="T68" fmla="*/ 237 w 248"/>
              <a:gd name="T69" fmla="*/ 130 h 130"/>
              <a:gd name="T70" fmla="*/ 237 w 248"/>
              <a:gd name="T71" fmla="*/ 130 h 130"/>
              <a:gd name="T72" fmla="*/ 245 w 248"/>
              <a:gd name="T73" fmla="*/ 126 h 130"/>
              <a:gd name="T74" fmla="*/ 239 w 248"/>
              <a:gd name="T75" fmla="*/ 10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8" h="130">
                <a:moveTo>
                  <a:pt x="239" y="106"/>
                </a:moveTo>
                <a:cubicBezTo>
                  <a:pt x="171" y="0"/>
                  <a:pt x="171" y="0"/>
                  <a:pt x="171" y="0"/>
                </a:cubicBezTo>
                <a:cubicBezTo>
                  <a:pt x="170" y="1"/>
                  <a:pt x="170" y="2"/>
                  <a:pt x="169" y="3"/>
                </a:cubicBezTo>
                <a:cubicBezTo>
                  <a:pt x="166" y="12"/>
                  <a:pt x="158" y="18"/>
                  <a:pt x="150" y="20"/>
                </a:cubicBezTo>
                <a:cubicBezTo>
                  <a:pt x="148" y="20"/>
                  <a:pt x="147" y="20"/>
                  <a:pt x="146" y="20"/>
                </a:cubicBezTo>
                <a:cubicBezTo>
                  <a:pt x="139" y="20"/>
                  <a:pt x="132" y="17"/>
                  <a:pt x="128" y="11"/>
                </a:cubicBezTo>
                <a:cubicBezTo>
                  <a:pt x="124" y="6"/>
                  <a:pt x="119" y="1"/>
                  <a:pt x="113" y="0"/>
                </a:cubicBezTo>
                <a:cubicBezTo>
                  <a:pt x="107" y="0"/>
                  <a:pt x="101" y="3"/>
                  <a:pt x="95" y="9"/>
                </a:cubicBezTo>
                <a:cubicBezTo>
                  <a:pt x="85" y="19"/>
                  <a:pt x="77" y="19"/>
                  <a:pt x="71" y="18"/>
                </a:cubicBezTo>
                <a:cubicBezTo>
                  <a:pt x="70" y="17"/>
                  <a:pt x="68" y="16"/>
                  <a:pt x="66" y="15"/>
                </a:cubicBezTo>
                <a:cubicBezTo>
                  <a:pt x="9" y="104"/>
                  <a:pt x="9" y="104"/>
                  <a:pt x="9" y="104"/>
                </a:cubicBezTo>
                <a:cubicBezTo>
                  <a:pt x="3" y="114"/>
                  <a:pt x="0" y="120"/>
                  <a:pt x="3" y="126"/>
                </a:cubicBezTo>
                <a:cubicBezTo>
                  <a:pt x="5" y="128"/>
                  <a:pt x="7" y="130"/>
                  <a:pt x="11" y="130"/>
                </a:cubicBezTo>
                <a:cubicBezTo>
                  <a:pt x="59" y="130"/>
                  <a:pt x="59" y="130"/>
                  <a:pt x="59" y="130"/>
                </a:cubicBezTo>
                <a:cubicBezTo>
                  <a:pt x="57" y="126"/>
                  <a:pt x="56" y="121"/>
                  <a:pt x="56" y="116"/>
                </a:cubicBezTo>
                <a:cubicBezTo>
                  <a:pt x="56" y="103"/>
                  <a:pt x="56" y="103"/>
                  <a:pt x="56" y="103"/>
                </a:cubicBezTo>
                <a:cubicBezTo>
                  <a:pt x="56" y="91"/>
                  <a:pt x="64" y="91"/>
                  <a:pt x="69" y="91"/>
                </a:cubicBezTo>
                <a:cubicBezTo>
                  <a:pt x="82" y="91"/>
                  <a:pt x="82" y="91"/>
                  <a:pt x="82" y="91"/>
                </a:cubicBezTo>
                <a:cubicBezTo>
                  <a:pt x="82" y="77"/>
                  <a:pt x="82" y="77"/>
                  <a:pt x="82" y="77"/>
                </a:cubicBezTo>
                <a:cubicBezTo>
                  <a:pt x="82" y="72"/>
                  <a:pt x="85" y="65"/>
                  <a:pt x="94" y="65"/>
                </a:cubicBezTo>
                <a:cubicBezTo>
                  <a:pt x="115" y="65"/>
                  <a:pt x="115" y="65"/>
                  <a:pt x="115" y="65"/>
                </a:cubicBezTo>
                <a:cubicBezTo>
                  <a:pt x="111" y="54"/>
                  <a:pt x="111" y="54"/>
                  <a:pt x="111" y="54"/>
                </a:cubicBezTo>
                <a:cubicBezTo>
                  <a:pt x="111" y="54"/>
                  <a:pt x="111" y="54"/>
                  <a:pt x="111" y="54"/>
                </a:cubicBezTo>
                <a:cubicBezTo>
                  <a:pt x="111" y="46"/>
                  <a:pt x="120" y="46"/>
                  <a:pt x="123" y="46"/>
                </a:cubicBezTo>
                <a:cubicBezTo>
                  <a:pt x="132" y="46"/>
                  <a:pt x="132" y="46"/>
                  <a:pt x="132" y="46"/>
                </a:cubicBezTo>
                <a:cubicBezTo>
                  <a:pt x="140" y="46"/>
                  <a:pt x="143" y="47"/>
                  <a:pt x="145" y="55"/>
                </a:cubicBezTo>
                <a:cubicBezTo>
                  <a:pt x="149" y="65"/>
                  <a:pt x="149" y="65"/>
                  <a:pt x="149" y="65"/>
                </a:cubicBezTo>
                <a:cubicBezTo>
                  <a:pt x="174" y="65"/>
                  <a:pt x="174" y="65"/>
                  <a:pt x="174" y="65"/>
                </a:cubicBezTo>
                <a:cubicBezTo>
                  <a:pt x="179" y="65"/>
                  <a:pt x="186" y="68"/>
                  <a:pt x="186" y="77"/>
                </a:cubicBezTo>
                <a:cubicBezTo>
                  <a:pt x="186" y="91"/>
                  <a:pt x="186" y="91"/>
                  <a:pt x="186" y="91"/>
                </a:cubicBezTo>
                <a:cubicBezTo>
                  <a:pt x="206" y="91"/>
                  <a:pt x="206" y="91"/>
                  <a:pt x="206" y="91"/>
                </a:cubicBezTo>
                <a:cubicBezTo>
                  <a:pt x="214" y="91"/>
                  <a:pt x="218" y="94"/>
                  <a:pt x="218" y="99"/>
                </a:cubicBezTo>
                <a:cubicBezTo>
                  <a:pt x="218" y="101"/>
                  <a:pt x="217" y="103"/>
                  <a:pt x="216" y="106"/>
                </a:cubicBezTo>
                <a:cubicBezTo>
                  <a:pt x="205" y="130"/>
                  <a:pt x="205" y="130"/>
                  <a:pt x="205" y="130"/>
                </a:cubicBezTo>
                <a:cubicBezTo>
                  <a:pt x="237" y="130"/>
                  <a:pt x="237" y="130"/>
                  <a:pt x="237" y="130"/>
                </a:cubicBezTo>
                <a:cubicBezTo>
                  <a:pt x="237" y="130"/>
                  <a:pt x="237" y="130"/>
                  <a:pt x="237" y="130"/>
                </a:cubicBezTo>
                <a:cubicBezTo>
                  <a:pt x="240" y="130"/>
                  <a:pt x="243" y="128"/>
                  <a:pt x="245" y="126"/>
                </a:cubicBezTo>
                <a:cubicBezTo>
                  <a:pt x="246" y="124"/>
                  <a:pt x="248" y="119"/>
                  <a:pt x="239" y="10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4" tIns="34287" rIns="68574" bIns="34287" numCol="1" anchor="t" anchorCtr="0" compatLnSpc="1">
            <a:prstTxWarp prst="textNoShape">
              <a:avLst/>
            </a:prstTxWarp>
          </a:bodyPr>
          <a:lstStyle/>
          <a:p>
            <a:endParaRPr lang="en-US" sz="1350"/>
          </a:p>
        </p:txBody>
      </p:sp>
      <p:sp>
        <p:nvSpPr>
          <p:cNvPr id="22" name="Freeform 21"/>
          <p:cNvSpPr>
            <a:spLocks/>
          </p:cNvSpPr>
          <p:nvPr userDrawn="1"/>
        </p:nvSpPr>
        <p:spPr bwMode="auto">
          <a:xfrm>
            <a:off x="1141106" y="4074694"/>
            <a:ext cx="616691" cy="1576388"/>
          </a:xfrm>
          <a:custGeom>
            <a:avLst/>
            <a:gdLst>
              <a:gd name="T0" fmla="*/ 61 w 67"/>
              <a:gd name="T1" fmla="*/ 57 h 128"/>
              <a:gd name="T2" fmla="*/ 48 w 67"/>
              <a:gd name="T3" fmla="*/ 35 h 128"/>
              <a:gd name="T4" fmla="*/ 55 w 67"/>
              <a:gd name="T5" fmla="*/ 35 h 128"/>
              <a:gd name="T6" fmla="*/ 35 w 67"/>
              <a:gd name="T7" fmla="*/ 2 h 128"/>
              <a:gd name="T8" fmla="*/ 31 w 67"/>
              <a:gd name="T9" fmla="*/ 1 h 128"/>
              <a:gd name="T10" fmla="*/ 11 w 67"/>
              <a:gd name="T11" fmla="*/ 35 h 128"/>
              <a:gd name="T12" fmla="*/ 18 w 67"/>
              <a:gd name="T13" fmla="*/ 35 h 128"/>
              <a:gd name="T14" fmla="*/ 5 w 67"/>
              <a:gd name="T15" fmla="*/ 57 h 128"/>
              <a:gd name="T16" fmla="*/ 13 w 67"/>
              <a:gd name="T17" fmla="*/ 57 h 128"/>
              <a:gd name="T18" fmla="*/ 0 w 67"/>
              <a:gd name="T19" fmla="*/ 82 h 128"/>
              <a:gd name="T20" fmla="*/ 28 w 67"/>
              <a:gd name="T21" fmla="*/ 82 h 128"/>
              <a:gd name="T22" fmla="*/ 28 w 67"/>
              <a:gd name="T23" fmla="*/ 128 h 128"/>
              <a:gd name="T24" fmla="*/ 38 w 67"/>
              <a:gd name="T25" fmla="*/ 128 h 128"/>
              <a:gd name="T26" fmla="*/ 38 w 67"/>
              <a:gd name="T27" fmla="*/ 82 h 128"/>
              <a:gd name="T28" fmla="*/ 67 w 67"/>
              <a:gd name="T29" fmla="*/ 82 h 128"/>
              <a:gd name="T30" fmla="*/ 53 w 67"/>
              <a:gd name="T31" fmla="*/ 57 h 128"/>
              <a:gd name="T32" fmla="*/ 61 w 67"/>
              <a:gd name="T33" fmla="*/ 5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128">
                <a:moveTo>
                  <a:pt x="61" y="57"/>
                </a:moveTo>
                <a:cubicBezTo>
                  <a:pt x="60" y="54"/>
                  <a:pt x="48" y="35"/>
                  <a:pt x="48" y="35"/>
                </a:cubicBezTo>
                <a:cubicBezTo>
                  <a:pt x="55" y="35"/>
                  <a:pt x="55" y="35"/>
                  <a:pt x="55" y="35"/>
                </a:cubicBezTo>
                <a:cubicBezTo>
                  <a:pt x="54" y="32"/>
                  <a:pt x="35" y="2"/>
                  <a:pt x="35" y="2"/>
                </a:cubicBezTo>
                <a:cubicBezTo>
                  <a:pt x="34" y="0"/>
                  <a:pt x="32" y="0"/>
                  <a:pt x="31" y="1"/>
                </a:cubicBezTo>
                <a:cubicBezTo>
                  <a:pt x="31" y="1"/>
                  <a:pt x="12" y="33"/>
                  <a:pt x="11" y="35"/>
                </a:cubicBezTo>
                <a:cubicBezTo>
                  <a:pt x="18" y="35"/>
                  <a:pt x="18" y="35"/>
                  <a:pt x="18" y="35"/>
                </a:cubicBezTo>
                <a:cubicBezTo>
                  <a:pt x="18" y="35"/>
                  <a:pt x="7" y="54"/>
                  <a:pt x="5" y="57"/>
                </a:cubicBezTo>
                <a:cubicBezTo>
                  <a:pt x="13" y="57"/>
                  <a:pt x="13" y="57"/>
                  <a:pt x="13" y="57"/>
                </a:cubicBezTo>
                <a:cubicBezTo>
                  <a:pt x="13" y="57"/>
                  <a:pt x="1" y="79"/>
                  <a:pt x="0" y="82"/>
                </a:cubicBezTo>
                <a:cubicBezTo>
                  <a:pt x="28" y="82"/>
                  <a:pt x="28" y="82"/>
                  <a:pt x="28" y="82"/>
                </a:cubicBezTo>
                <a:cubicBezTo>
                  <a:pt x="28" y="128"/>
                  <a:pt x="28" y="128"/>
                  <a:pt x="28" y="128"/>
                </a:cubicBezTo>
                <a:cubicBezTo>
                  <a:pt x="38" y="128"/>
                  <a:pt x="38" y="128"/>
                  <a:pt x="38" y="128"/>
                </a:cubicBezTo>
                <a:cubicBezTo>
                  <a:pt x="38" y="82"/>
                  <a:pt x="38" y="82"/>
                  <a:pt x="38" y="82"/>
                </a:cubicBezTo>
                <a:cubicBezTo>
                  <a:pt x="67" y="82"/>
                  <a:pt x="67" y="82"/>
                  <a:pt x="67" y="82"/>
                </a:cubicBezTo>
                <a:cubicBezTo>
                  <a:pt x="65" y="79"/>
                  <a:pt x="53" y="57"/>
                  <a:pt x="53" y="57"/>
                </a:cubicBezTo>
                <a:lnTo>
                  <a:pt x="61" y="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4" tIns="34287" rIns="68574" bIns="34287" numCol="1" anchor="t" anchorCtr="0" compatLnSpc="1">
            <a:prstTxWarp prst="textNoShape">
              <a:avLst/>
            </a:prstTxWarp>
          </a:bodyPr>
          <a:lstStyle/>
          <a:p>
            <a:endParaRPr lang="en-US" sz="1350"/>
          </a:p>
        </p:txBody>
      </p:sp>
      <p:pic>
        <p:nvPicPr>
          <p:cNvPr id="46" name="Picture 4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7749120" y="480505"/>
            <a:ext cx="1232787" cy="352137"/>
          </a:xfrm>
          <a:prstGeom prst="rect">
            <a:avLst/>
          </a:prstGeom>
        </p:spPr>
      </p:pic>
    </p:spTree>
    <p:extLst>
      <p:ext uri="{BB962C8B-B14F-4D97-AF65-F5344CB8AC3E}">
        <p14:creationId xmlns:p14="http://schemas.microsoft.com/office/powerpoint/2010/main" val="3432282617"/>
      </p:ext>
    </p:extLst>
  </p:cSld>
  <p:clrMapOvr>
    <a:masterClrMapping/>
  </p:clrMapOvr>
  <p:transition>
    <p:fade/>
  </p:transition>
  <p:extLst mod="1">
    <p:ext uri="{DCECCB84-F9BA-43D5-87BE-67443E8EF086}">
      <p15:sldGuideLst xmlns:p15="http://schemas.microsoft.com/office/powerpoint/2012/main">
        <p15:guide id="1" orient="horz" pos="302" userDrawn="1">
          <p15:clr>
            <a:srgbClr val="C35EA4"/>
          </p15:clr>
        </p15:guide>
        <p15:guide id="2" pos="216" userDrawn="1">
          <p15:clr>
            <a:srgbClr val="C35EA4"/>
          </p15:clr>
        </p15:guide>
        <p15:guide id="3" pos="5659" userDrawn="1">
          <p15:clr>
            <a:srgbClr val="C35EA4"/>
          </p15:clr>
        </p15:guide>
        <p15:guide id="4" orient="horz" pos="4104" userDrawn="1">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19" name="Rectangle 18"/>
          <p:cNvSpPr/>
          <p:nvPr userDrawn="1"/>
        </p:nvSpPr>
        <p:spPr bwMode="auto">
          <a:xfrm>
            <a:off x="1" y="6697663"/>
            <a:ext cx="9326563" cy="29686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61" fontAlgn="base">
              <a:lnSpc>
                <a:spcPct val="90000"/>
              </a:lnSpc>
              <a:spcBef>
                <a:spcPct val="0"/>
              </a:spcBef>
              <a:spcAft>
                <a:spcPct val="0"/>
              </a:spcAft>
            </a:pPr>
            <a:endParaRPr lang="en-US" sz="18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20" name="Group 8"/>
          <p:cNvGrpSpPr>
            <a:grpSpLocks noChangeAspect="1"/>
          </p:cNvGrpSpPr>
          <p:nvPr userDrawn="1"/>
        </p:nvGrpSpPr>
        <p:grpSpPr bwMode="auto">
          <a:xfrm>
            <a:off x="8636059" y="6199686"/>
            <a:ext cx="484544" cy="682764"/>
            <a:chOff x="7062" y="3586"/>
            <a:chExt cx="617" cy="652"/>
          </a:xfrm>
        </p:grpSpPr>
        <p:sp>
          <p:nvSpPr>
            <p:cNvPr id="35" name="AutoShape 7"/>
            <p:cNvSpPr>
              <a:spLocks noChangeAspect="1" noChangeArrowheads="1" noTextEdit="1"/>
            </p:cNvSpPr>
            <p:nvPr userDrawn="1"/>
          </p:nvSpPr>
          <p:spPr bwMode="auto">
            <a:xfrm>
              <a:off x="7062" y="3586"/>
              <a:ext cx="617" cy="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6" name="Freeform 9"/>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7" name="Freeform 10"/>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38" name="Freeform 11"/>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9" name="Freeform 12"/>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40" name="Freeform 13"/>
            <p:cNvSpPr>
              <a:spLocks noEditPoints="1"/>
            </p:cNvSpPr>
            <p:nvPr userDrawn="1"/>
          </p:nvSpPr>
          <p:spPr bwMode="auto">
            <a:xfrm>
              <a:off x="7131" y="3937"/>
              <a:ext cx="208" cy="253"/>
            </a:xfrm>
            <a:custGeom>
              <a:avLst/>
              <a:gdLst>
                <a:gd name="T0" fmla="*/ 59 w 87"/>
                <a:gd name="T1" fmla="*/ 98 h 106"/>
                <a:gd name="T2" fmla="*/ 77 w 87"/>
                <a:gd name="T3" fmla="*/ 103 h 106"/>
                <a:gd name="T4" fmla="*/ 82 w 87"/>
                <a:gd name="T5" fmla="*/ 84 h 106"/>
                <a:gd name="T6" fmla="*/ 65 w 87"/>
                <a:gd name="T7" fmla="*/ 79 h 106"/>
                <a:gd name="T8" fmla="*/ 58 w 87"/>
                <a:gd name="T9" fmla="*/ 67 h 106"/>
                <a:gd name="T10" fmla="*/ 55 w 87"/>
                <a:gd name="T11" fmla="*/ 68 h 106"/>
                <a:gd name="T12" fmla="*/ 63 w 87"/>
                <a:gd name="T13" fmla="*/ 80 h 106"/>
                <a:gd name="T14" fmla="*/ 59 w 87"/>
                <a:gd name="T15" fmla="*/ 98 h 106"/>
                <a:gd name="T16" fmla="*/ 14 w 87"/>
                <a:gd name="T17" fmla="*/ 66 h 106"/>
                <a:gd name="T18" fmla="*/ 26 w 87"/>
                <a:gd name="T19" fmla="*/ 73 h 106"/>
                <a:gd name="T20" fmla="*/ 33 w 87"/>
                <a:gd name="T21" fmla="*/ 62 h 106"/>
                <a:gd name="T22" fmla="*/ 40 w 87"/>
                <a:gd name="T23" fmla="*/ 60 h 106"/>
                <a:gd name="T24" fmla="*/ 40 w 87"/>
                <a:gd name="T25" fmla="*/ 58 h 106"/>
                <a:gd name="T26" fmla="*/ 32 w 87"/>
                <a:gd name="T27" fmla="*/ 60 h 106"/>
                <a:gd name="T28" fmla="*/ 21 w 87"/>
                <a:gd name="T29" fmla="*/ 54 h 106"/>
                <a:gd name="T30" fmla="*/ 14 w 87"/>
                <a:gd name="T31" fmla="*/ 66 h 106"/>
                <a:gd name="T32" fmla="*/ 40 w 87"/>
                <a:gd name="T33" fmla="*/ 27 h 106"/>
                <a:gd name="T34" fmla="*/ 25 w 87"/>
                <a:gd name="T35" fmla="*/ 4 h 106"/>
                <a:gd name="T36" fmla="*/ 2 w 87"/>
                <a:gd name="T37" fmla="*/ 20 h 106"/>
                <a:gd name="T38" fmla="*/ 17 w 87"/>
                <a:gd name="T39" fmla="*/ 42 h 106"/>
                <a:gd name="T40" fmla="*/ 32 w 87"/>
                <a:gd name="T41" fmla="*/ 39 h 106"/>
                <a:gd name="T42" fmla="*/ 41 w 87"/>
                <a:gd name="T43" fmla="*/ 48 h 106"/>
                <a:gd name="T44" fmla="*/ 45 w 87"/>
                <a:gd name="T45" fmla="*/ 44 h 106"/>
                <a:gd name="T46" fmla="*/ 36 w 87"/>
                <a:gd name="T47" fmla="*/ 35 h 106"/>
                <a:gd name="T48" fmla="*/ 40 w 87"/>
                <a:gd name="T49" fmla="*/ 27 h 106"/>
                <a:gd name="T50" fmla="*/ 57 w 87"/>
                <a:gd name="T51" fmla="*/ 46 h 106"/>
                <a:gd name="T52" fmla="*/ 43 w 87"/>
                <a:gd name="T53" fmla="*/ 50 h 106"/>
                <a:gd name="T54" fmla="*/ 48 w 87"/>
                <a:gd name="T55" fmla="*/ 64 h 106"/>
                <a:gd name="T56" fmla="*/ 62 w 87"/>
                <a:gd name="T57" fmla="*/ 60 h 106"/>
                <a:gd name="T58" fmla="*/ 57 w 87"/>
                <a:gd name="T59" fmla="*/ 46 h 106"/>
                <a:gd name="T60" fmla="*/ 78 w 87"/>
                <a:gd name="T61" fmla="*/ 3 h 106"/>
                <a:gd name="T62" fmla="*/ 60 w 87"/>
                <a:gd name="T63" fmla="*/ 9 h 106"/>
                <a:gd name="T64" fmla="*/ 64 w 87"/>
                <a:gd name="T65" fmla="*/ 27 h 106"/>
                <a:gd name="T66" fmla="*/ 56 w 87"/>
                <a:gd name="T67" fmla="*/ 43 h 106"/>
                <a:gd name="T68" fmla="*/ 58 w 87"/>
                <a:gd name="T69" fmla="*/ 43 h 106"/>
                <a:gd name="T70" fmla="*/ 59 w 87"/>
                <a:gd name="T71" fmla="*/ 44 h 106"/>
                <a:gd name="T72" fmla="*/ 67 w 87"/>
                <a:gd name="T73" fmla="*/ 28 h 106"/>
                <a:gd name="T74" fmla="*/ 84 w 87"/>
                <a:gd name="T75" fmla="*/ 21 h 106"/>
                <a:gd name="T76" fmla="*/ 78 w 87"/>
                <a:gd name="T77"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 h="106">
                  <a:moveTo>
                    <a:pt x="59" y="98"/>
                  </a:moveTo>
                  <a:cubicBezTo>
                    <a:pt x="62" y="104"/>
                    <a:pt x="71" y="106"/>
                    <a:pt x="77" y="103"/>
                  </a:cubicBezTo>
                  <a:cubicBezTo>
                    <a:pt x="83" y="99"/>
                    <a:pt x="86" y="91"/>
                    <a:pt x="82" y="84"/>
                  </a:cubicBezTo>
                  <a:cubicBezTo>
                    <a:pt x="79" y="78"/>
                    <a:pt x="71" y="76"/>
                    <a:pt x="65" y="79"/>
                  </a:cubicBezTo>
                  <a:cubicBezTo>
                    <a:pt x="58" y="67"/>
                    <a:pt x="58" y="67"/>
                    <a:pt x="58" y="67"/>
                  </a:cubicBezTo>
                  <a:cubicBezTo>
                    <a:pt x="57" y="67"/>
                    <a:pt x="56" y="67"/>
                    <a:pt x="55" y="68"/>
                  </a:cubicBezTo>
                  <a:cubicBezTo>
                    <a:pt x="63" y="80"/>
                    <a:pt x="63" y="80"/>
                    <a:pt x="63" y="80"/>
                  </a:cubicBezTo>
                  <a:cubicBezTo>
                    <a:pt x="57" y="84"/>
                    <a:pt x="55" y="92"/>
                    <a:pt x="59" y="98"/>
                  </a:cubicBezTo>
                  <a:moveTo>
                    <a:pt x="14" y="66"/>
                  </a:moveTo>
                  <a:cubicBezTo>
                    <a:pt x="15" y="71"/>
                    <a:pt x="21" y="74"/>
                    <a:pt x="26" y="73"/>
                  </a:cubicBezTo>
                  <a:cubicBezTo>
                    <a:pt x="31" y="72"/>
                    <a:pt x="34" y="67"/>
                    <a:pt x="33" y="62"/>
                  </a:cubicBezTo>
                  <a:cubicBezTo>
                    <a:pt x="40" y="60"/>
                    <a:pt x="40" y="60"/>
                    <a:pt x="40" y="60"/>
                  </a:cubicBezTo>
                  <a:cubicBezTo>
                    <a:pt x="40" y="59"/>
                    <a:pt x="40" y="58"/>
                    <a:pt x="40" y="58"/>
                  </a:cubicBezTo>
                  <a:cubicBezTo>
                    <a:pt x="32" y="60"/>
                    <a:pt x="32" y="60"/>
                    <a:pt x="32" y="60"/>
                  </a:cubicBezTo>
                  <a:cubicBezTo>
                    <a:pt x="31" y="55"/>
                    <a:pt x="26" y="52"/>
                    <a:pt x="21" y="54"/>
                  </a:cubicBezTo>
                  <a:cubicBezTo>
                    <a:pt x="15" y="55"/>
                    <a:pt x="12" y="61"/>
                    <a:pt x="14" y="66"/>
                  </a:cubicBezTo>
                  <a:moveTo>
                    <a:pt x="40" y="27"/>
                  </a:moveTo>
                  <a:cubicBezTo>
                    <a:pt x="42" y="17"/>
                    <a:pt x="35" y="6"/>
                    <a:pt x="25" y="4"/>
                  </a:cubicBezTo>
                  <a:cubicBezTo>
                    <a:pt x="14" y="2"/>
                    <a:pt x="4" y="9"/>
                    <a:pt x="2" y="20"/>
                  </a:cubicBezTo>
                  <a:cubicBezTo>
                    <a:pt x="0" y="30"/>
                    <a:pt x="7" y="40"/>
                    <a:pt x="17" y="42"/>
                  </a:cubicBezTo>
                  <a:cubicBezTo>
                    <a:pt x="22" y="43"/>
                    <a:pt x="28" y="42"/>
                    <a:pt x="32" y="39"/>
                  </a:cubicBezTo>
                  <a:cubicBezTo>
                    <a:pt x="41" y="48"/>
                    <a:pt x="41" y="48"/>
                    <a:pt x="41" y="48"/>
                  </a:cubicBezTo>
                  <a:cubicBezTo>
                    <a:pt x="42" y="47"/>
                    <a:pt x="44" y="45"/>
                    <a:pt x="45" y="44"/>
                  </a:cubicBezTo>
                  <a:cubicBezTo>
                    <a:pt x="36" y="35"/>
                    <a:pt x="36" y="35"/>
                    <a:pt x="36" y="35"/>
                  </a:cubicBezTo>
                  <a:cubicBezTo>
                    <a:pt x="38" y="33"/>
                    <a:pt x="39" y="30"/>
                    <a:pt x="40" y="27"/>
                  </a:cubicBezTo>
                  <a:moveTo>
                    <a:pt x="57" y="46"/>
                  </a:moveTo>
                  <a:cubicBezTo>
                    <a:pt x="52" y="43"/>
                    <a:pt x="46" y="45"/>
                    <a:pt x="43" y="50"/>
                  </a:cubicBezTo>
                  <a:cubicBezTo>
                    <a:pt x="41" y="56"/>
                    <a:pt x="43" y="62"/>
                    <a:pt x="48" y="64"/>
                  </a:cubicBezTo>
                  <a:cubicBezTo>
                    <a:pt x="53" y="67"/>
                    <a:pt x="59" y="65"/>
                    <a:pt x="62" y="60"/>
                  </a:cubicBezTo>
                  <a:cubicBezTo>
                    <a:pt x="64" y="55"/>
                    <a:pt x="62" y="49"/>
                    <a:pt x="57" y="46"/>
                  </a:cubicBezTo>
                  <a:moveTo>
                    <a:pt x="78" y="3"/>
                  </a:moveTo>
                  <a:cubicBezTo>
                    <a:pt x="71" y="0"/>
                    <a:pt x="63" y="3"/>
                    <a:pt x="60" y="9"/>
                  </a:cubicBezTo>
                  <a:cubicBezTo>
                    <a:pt x="57" y="16"/>
                    <a:pt x="59" y="23"/>
                    <a:pt x="64" y="27"/>
                  </a:cubicBezTo>
                  <a:cubicBezTo>
                    <a:pt x="56" y="43"/>
                    <a:pt x="56" y="43"/>
                    <a:pt x="56" y="43"/>
                  </a:cubicBezTo>
                  <a:cubicBezTo>
                    <a:pt x="57" y="43"/>
                    <a:pt x="58" y="43"/>
                    <a:pt x="58" y="43"/>
                  </a:cubicBezTo>
                  <a:cubicBezTo>
                    <a:pt x="59" y="43"/>
                    <a:pt x="59" y="44"/>
                    <a:pt x="59" y="44"/>
                  </a:cubicBezTo>
                  <a:cubicBezTo>
                    <a:pt x="67" y="28"/>
                    <a:pt x="67" y="28"/>
                    <a:pt x="67" y="28"/>
                  </a:cubicBezTo>
                  <a:cubicBezTo>
                    <a:pt x="73" y="30"/>
                    <a:pt x="81" y="28"/>
                    <a:pt x="84" y="21"/>
                  </a:cubicBezTo>
                  <a:cubicBezTo>
                    <a:pt x="87" y="15"/>
                    <a:pt x="84" y="7"/>
                    <a:pt x="78"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41" name="Freeform 14"/>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42" name="Freeform 15"/>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43" name="Freeform 16"/>
            <p:cNvSpPr>
              <a:spLocks/>
            </p:cNvSpPr>
            <p:nvPr userDrawn="1"/>
          </p:nvSpPr>
          <p:spPr bwMode="auto">
            <a:xfrm>
              <a:off x="7370" y="3665"/>
              <a:ext cx="163" cy="160"/>
            </a:xfrm>
            <a:custGeom>
              <a:avLst/>
              <a:gdLst>
                <a:gd name="T0" fmla="*/ 60 w 68"/>
                <a:gd name="T1" fmla="*/ 0 h 67"/>
                <a:gd name="T2" fmla="*/ 9 w 68"/>
                <a:gd name="T3" fmla="*/ 0 h 67"/>
                <a:gd name="T4" fmla="*/ 0 w 68"/>
                <a:gd name="T5" fmla="*/ 9 h 67"/>
                <a:gd name="T6" fmla="*/ 0 w 68"/>
                <a:gd name="T7" fmla="*/ 41 h 67"/>
                <a:gd name="T8" fmla="*/ 9 w 68"/>
                <a:gd name="T9" fmla="*/ 50 h 67"/>
                <a:gd name="T10" fmla="*/ 21 w 68"/>
                <a:gd name="T11" fmla="*/ 50 h 67"/>
                <a:gd name="T12" fmla="*/ 47 w 68"/>
                <a:gd name="T13" fmla="*/ 67 h 67"/>
                <a:gd name="T14" fmla="*/ 41 w 68"/>
                <a:gd name="T15" fmla="*/ 50 h 67"/>
                <a:gd name="T16" fmla="*/ 60 w 68"/>
                <a:gd name="T17" fmla="*/ 50 h 67"/>
                <a:gd name="T18" fmla="*/ 68 w 68"/>
                <a:gd name="T19" fmla="*/ 41 h 67"/>
                <a:gd name="T20" fmla="*/ 68 w 68"/>
                <a:gd name="T21" fmla="*/ 9 h 67"/>
                <a:gd name="T22" fmla="*/ 60 w 68"/>
                <a:gd name="T2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67">
                  <a:moveTo>
                    <a:pt x="60" y="0"/>
                  </a:moveTo>
                  <a:cubicBezTo>
                    <a:pt x="9" y="0"/>
                    <a:pt x="9" y="0"/>
                    <a:pt x="9" y="0"/>
                  </a:cubicBezTo>
                  <a:cubicBezTo>
                    <a:pt x="4" y="0"/>
                    <a:pt x="0" y="4"/>
                    <a:pt x="0" y="9"/>
                  </a:cubicBezTo>
                  <a:cubicBezTo>
                    <a:pt x="0" y="41"/>
                    <a:pt x="0" y="41"/>
                    <a:pt x="0" y="41"/>
                  </a:cubicBezTo>
                  <a:cubicBezTo>
                    <a:pt x="0" y="46"/>
                    <a:pt x="4" y="50"/>
                    <a:pt x="9" y="50"/>
                  </a:cubicBezTo>
                  <a:cubicBezTo>
                    <a:pt x="21" y="50"/>
                    <a:pt x="21" y="50"/>
                    <a:pt x="21" y="50"/>
                  </a:cubicBezTo>
                  <a:cubicBezTo>
                    <a:pt x="47" y="67"/>
                    <a:pt x="47" y="67"/>
                    <a:pt x="47" y="67"/>
                  </a:cubicBezTo>
                  <a:cubicBezTo>
                    <a:pt x="41" y="50"/>
                    <a:pt x="41" y="50"/>
                    <a:pt x="41" y="50"/>
                  </a:cubicBezTo>
                  <a:cubicBezTo>
                    <a:pt x="60" y="50"/>
                    <a:pt x="60" y="50"/>
                    <a:pt x="60" y="50"/>
                  </a:cubicBezTo>
                  <a:cubicBezTo>
                    <a:pt x="64" y="50"/>
                    <a:pt x="68" y="46"/>
                    <a:pt x="68" y="41"/>
                  </a:cubicBezTo>
                  <a:cubicBezTo>
                    <a:pt x="68" y="9"/>
                    <a:pt x="68" y="9"/>
                    <a:pt x="68" y="9"/>
                  </a:cubicBezTo>
                  <a:cubicBezTo>
                    <a:pt x="68" y="4"/>
                    <a:pt x="64" y="0"/>
                    <a:pt x="6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44" name="Freeform 17"/>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45" name="Freeform 18"/>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46" name="Freeform 19"/>
            <p:cNvSpPr>
              <a:spLocks/>
            </p:cNvSpPr>
            <p:nvPr userDrawn="1"/>
          </p:nvSpPr>
          <p:spPr bwMode="auto">
            <a:xfrm>
              <a:off x="7464" y="3959"/>
              <a:ext cx="172" cy="83"/>
            </a:xfrm>
            <a:custGeom>
              <a:avLst/>
              <a:gdLst>
                <a:gd name="T0" fmla="*/ 59 w 72"/>
                <a:gd name="T1" fmla="*/ 9 h 35"/>
                <a:gd name="T2" fmla="*/ 52 w 72"/>
                <a:gd name="T3" fmla="*/ 11 h 35"/>
                <a:gd name="T4" fmla="*/ 34 w 72"/>
                <a:gd name="T5" fmla="*/ 0 h 35"/>
                <a:gd name="T6" fmla="*/ 14 w 72"/>
                <a:gd name="T7" fmla="*/ 15 h 35"/>
                <a:gd name="T8" fmla="*/ 10 w 72"/>
                <a:gd name="T9" fmla="*/ 15 h 35"/>
                <a:gd name="T10" fmla="*/ 0 w 72"/>
                <a:gd name="T11" fmla="*/ 25 h 35"/>
                <a:gd name="T12" fmla="*/ 10 w 72"/>
                <a:gd name="T13" fmla="*/ 35 h 35"/>
                <a:gd name="T14" fmla="*/ 59 w 72"/>
                <a:gd name="T15" fmla="*/ 35 h 35"/>
                <a:gd name="T16" fmla="*/ 72 w 72"/>
                <a:gd name="T17" fmla="*/ 22 h 35"/>
                <a:gd name="T18" fmla="*/ 59 w 72"/>
                <a:gd name="T1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35">
                  <a:moveTo>
                    <a:pt x="59" y="9"/>
                  </a:moveTo>
                  <a:cubicBezTo>
                    <a:pt x="56" y="9"/>
                    <a:pt x="54" y="10"/>
                    <a:pt x="52" y="11"/>
                  </a:cubicBezTo>
                  <a:cubicBezTo>
                    <a:pt x="49" y="5"/>
                    <a:pt x="42" y="0"/>
                    <a:pt x="34" y="0"/>
                  </a:cubicBezTo>
                  <a:cubicBezTo>
                    <a:pt x="24" y="0"/>
                    <a:pt x="16" y="7"/>
                    <a:pt x="14" y="15"/>
                  </a:cubicBezTo>
                  <a:cubicBezTo>
                    <a:pt x="13" y="15"/>
                    <a:pt x="12" y="15"/>
                    <a:pt x="10" y="15"/>
                  </a:cubicBezTo>
                  <a:cubicBezTo>
                    <a:pt x="5" y="15"/>
                    <a:pt x="0" y="19"/>
                    <a:pt x="0" y="25"/>
                  </a:cubicBezTo>
                  <a:cubicBezTo>
                    <a:pt x="0" y="30"/>
                    <a:pt x="5" y="35"/>
                    <a:pt x="10" y="35"/>
                  </a:cubicBezTo>
                  <a:cubicBezTo>
                    <a:pt x="59" y="35"/>
                    <a:pt x="59" y="35"/>
                    <a:pt x="59" y="35"/>
                  </a:cubicBezTo>
                  <a:cubicBezTo>
                    <a:pt x="66" y="35"/>
                    <a:pt x="72" y="29"/>
                    <a:pt x="72" y="22"/>
                  </a:cubicBezTo>
                  <a:cubicBezTo>
                    <a:pt x="72" y="15"/>
                    <a:pt x="66" y="9"/>
                    <a:pt x="59"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grpSp>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05962" y="1212851"/>
            <a:ext cx="4114449" cy="1897443"/>
          </a:xfrm>
        </p:spPr>
        <p:txBody>
          <a:bodyPr wrap="square">
            <a:spAutoFit/>
          </a:bodyPr>
          <a:lstStyle>
            <a:lvl1pPr marL="0" indent="0">
              <a:spcBef>
                <a:spcPts val="918"/>
              </a:spcBef>
              <a:buClr>
                <a:schemeClr val="tx1"/>
              </a:buClr>
              <a:buFont typeface="Wingdings" pitchFamily="2" charset="2"/>
              <a:buNone/>
              <a:defRPr sz="2700">
                <a:gradFill>
                  <a:gsLst>
                    <a:gs pos="1250">
                      <a:schemeClr val="tx2"/>
                    </a:gs>
                    <a:gs pos="99000">
                      <a:schemeClr val="tx2"/>
                    </a:gs>
                  </a:gsLst>
                  <a:lin ang="5400000" scaled="0"/>
                </a:gradFill>
              </a:defRPr>
            </a:lvl1pPr>
            <a:lvl2pPr marL="0" indent="0">
              <a:buNone/>
              <a:defRPr sz="1500"/>
            </a:lvl2pPr>
            <a:lvl3pPr marL="173808" indent="0">
              <a:buNone/>
              <a:tabLst/>
              <a:defRPr sz="1500"/>
            </a:lvl3pPr>
            <a:lvl4pPr marL="345235" indent="0">
              <a:buNone/>
              <a:defRPr sz="1350"/>
            </a:lvl4pPr>
            <a:lvl5pPr marL="514281" indent="0">
              <a:buNone/>
              <a:tabLst/>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5006155" y="1212851"/>
            <a:ext cx="4114449" cy="1897443"/>
          </a:xfrm>
        </p:spPr>
        <p:txBody>
          <a:bodyPr wrap="square">
            <a:spAutoFit/>
          </a:bodyPr>
          <a:lstStyle>
            <a:lvl1pPr marL="0" indent="0">
              <a:spcBef>
                <a:spcPts val="918"/>
              </a:spcBef>
              <a:buClr>
                <a:schemeClr val="tx1"/>
              </a:buClr>
              <a:buFont typeface="Wingdings" pitchFamily="2" charset="2"/>
              <a:buNone/>
              <a:defRPr sz="2700">
                <a:gradFill>
                  <a:gsLst>
                    <a:gs pos="1250">
                      <a:schemeClr val="tx2"/>
                    </a:gs>
                    <a:gs pos="99000">
                      <a:schemeClr val="tx2"/>
                    </a:gs>
                  </a:gsLst>
                  <a:lin ang="5400000" scaled="0"/>
                </a:gradFill>
              </a:defRPr>
            </a:lvl1pPr>
            <a:lvl2pPr marL="0" indent="0">
              <a:buNone/>
              <a:defRPr sz="1500"/>
            </a:lvl2pPr>
            <a:lvl3pPr marL="173808" indent="0">
              <a:buNone/>
              <a:tabLst/>
              <a:defRPr sz="1500"/>
            </a:lvl3pPr>
            <a:lvl4pPr marL="345235" indent="0">
              <a:buNone/>
              <a:defRPr sz="1350"/>
            </a:lvl4pPr>
            <a:lvl5pPr marL="514281" indent="0">
              <a:buNone/>
              <a:tabLst/>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6853403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19" name="Rectangle 18"/>
          <p:cNvSpPr/>
          <p:nvPr userDrawn="1"/>
        </p:nvSpPr>
        <p:spPr bwMode="auto">
          <a:xfrm>
            <a:off x="1" y="6697663"/>
            <a:ext cx="9326563" cy="29686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61" fontAlgn="base">
              <a:lnSpc>
                <a:spcPct val="90000"/>
              </a:lnSpc>
              <a:spcBef>
                <a:spcPct val="0"/>
              </a:spcBef>
              <a:spcAft>
                <a:spcPct val="0"/>
              </a:spcAft>
            </a:pPr>
            <a:endParaRPr lang="en-US" sz="18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20" name="Group 8"/>
          <p:cNvGrpSpPr>
            <a:grpSpLocks noChangeAspect="1"/>
          </p:cNvGrpSpPr>
          <p:nvPr userDrawn="1"/>
        </p:nvGrpSpPr>
        <p:grpSpPr bwMode="auto">
          <a:xfrm>
            <a:off x="8636059" y="6199686"/>
            <a:ext cx="484544" cy="682764"/>
            <a:chOff x="7062" y="3586"/>
            <a:chExt cx="617" cy="652"/>
          </a:xfrm>
        </p:grpSpPr>
        <p:sp>
          <p:nvSpPr>
            <p:cNvPr id="35" name="AutoShape 7"/>
            <p:cNvSpPr>
              <a:spLocks noChangeAspect="1" noChangeArrowheads="1" noTextEdit="1"/>
            </p:cNvSpPr>
            <p:nvPr userDrawn="1"/>
          </p:nvSpPr>
          <p:spPr bwMode="auto">
            <a:xfrm>
              <a:off x="7062" y="3586"/>
              <a:ext cx="617" cy="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6" name="Freeform 9"/>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7" name="Freeform 10"/>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38" name="Freeform 11"/>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9" name="Freeform 12"/>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40" name="Freeform 13"/>
            <p:cNvSpPr>
              <a:spLocks noEditPoints="1"/>
            </p:cNvSpPr>
            <p:nvPr userDrawn="1"/>
          </p:nvSpPr>
          <p:spPr bwMode="auto">
            <a:xfrm>
              <a:off x="7131" y="3937"/>
              <a:ext cx="208" cy="253"/>
            </a:xfrm>
            <a:custGeom>
              <a:avLst/>
              <a:gdLst>
                <a:gd name="T0" fmla="*/ 59 w 87"/>
                <a:gd name="T1" fmla="*/ 98 h 106"/>
                <a:gd name="T2" fmla="*/ 77 w 87"/>
                <a:gd name="T3" fmla="*/ 103 h 106"/>
                <a:gd name="T4" fmla="*/ 82 w 87"/>
                <a:gd name="T5" fmla="*/ 84 h 106"/>
                <a:gd name="T6" fmla="*/ 65 w 87"/>
                <a:gd name="T7" fmla="*/ 79 h 106"/>
                <a:gd name="T8" fmla="*/ 58 w 87"/>
                <a:gd name="T9" fmla="*/ 67 h 106"/>
                <a:gd name="T10" fmla="*/ 55 w 87"/>
                <a:gd name="T11" fmla="*/ 68 h 106"/>
                <a:gd name="T12" fmla="*/ 63 w 87"/>
                <a:gd name="T13" fmla="*/ 80 h 106"/>
                <a:gd name="T14" fmla="*/ 59 w 87"/>
                <a:gd name="T15" fmla="*/ 98 h 106"/>
                <a:gd name="T16" fmla="*/ 14 w 87"/>
                <a:gd name="T17" fmla="*/ 66 h 106"/>
                <a:gd name="T18" fmla="*/ 26 w 87"/>
                <a:gd name="T19" fmla="*/ 73 h 106"/>
                <a:gd name="T20" fmla="*/ 33 w 87"/>
                <a:gd name="T21" fmla="*/ 62 h 106"/>
                <a:gd name="T22" fmla="*/ 40 w 87"/>
                <a:gd name="T23" fmla="*/ 60 h 106"/>
                <a:gd name="T24" fmla="*/ 40 w 87"/>
                <a:gd name="T25" fmla="*/ 58 h 106"/>
                <a:gd name="T26" fmla="*/ 32 w 87"/>
                <a:gd name="T27" fmla="*/ 60 h 106"/>
                <a:gd name="T28" fmla="*/ 21 w 87"/>
                <a:gd name="T29" fmla="*/ 54 h 106"/>
                <a:gd name="T30" fmla="*/ 14 w 87"/>
                <a:gd name="T31" fmla="*/ 66 h 106"/>
                <a:gd name="T32" fmla="*/ 40 w 87"/>
                <a:gd name="T33" fmla="*/ 27 h 106"/>
                <a:gd name="T34" fmla="*/ 25 w 87"/>
                <a:gd name="T35" fmla="*/ 4 h 106"/>
                <a:gd name="T36" fmla="*/ 2 w 87"/>
                <a:gd name="T37" fmla="*/ 20 h 106"/>
                <a:gd name="T38" fmla="*/ 17 w 87"/>
                <a:gd name="T39" fmla="*/ 42 h 106"/>
                <a:gd name="T40" fmla="*/ 32 w 87"/>
                <a:gd name="T41" fmla="*/ 39 h 106"/>
                <a:gd name="T42" fmla="*/ 41 w 87"/>
                <a:gd name="T43" fmla="*/ 48 h 106"/>
                <a:gd name="T44" fmla="*/ 45 w 87"/>
                <a:gd name="T45" fmla="*/ 44 h 106"/>
                <a:gd name="T46" fmla="*/ 36 w 87"/>
                <a:gd name="T47" fmla="*/ 35 h 106"/>
                <a:gd name="T48" fmla="*/ 40 w 87"/>
                <a:gd name="T49" fmla="*/ 27 h 106"/>
                <a:gd name="T50" fmla="*/ 57 w 87"/>
                <a:gd name="T51" fmla="*/ 46 h 106"/>
                <a:gd name="T52" fmla="*/ 43 w 87"/>
                <a:gd name="T53" fmla="*/ 50 h 106"/>
                <a:gd name="T54" fmla="*/ 48 w 87"/>
                <a:gd name="T55" fmla="*/ 64 h 106"/>
                <a:gd name="T56" fmla="*/ 62 w 87"/>
                <a:gd name="T57" fmla="*/ 60 h 106"/>
                <a:gd name="T58" fmla="*/ 57 w 87"/>
                <a:gd name="T59" fmla="*/ 46 h 106"/>
                <a:gd name="T60" fmla="*/ 78 w 87"/>
                <a:gd name="T61" fmla="*/ 3 h 106"/>
                <a:gd name="T62" fmla="*/ 60 w 87"/>
                <a:gd name="T63" fmla="*/ 9 h 106"/>
                <a:gd name="T64" fmla="*/ 64 w 87"/>
                <a:gd name="T65" fmla="*/ 27 h 106"/>
                <a:gd name="T66" fmla="*/ 56 w 87"/>
                <a:gd name="T67" fmla="*/ 43 h 106"/>
                <a:gd name="T68" fmla="*/ 58 w 87"/>
                <a:gd name="T69" fmla="*/ 43 h 106"/>
                <a:gd name="T70" fmla="*/ 59 w 87"/>
                <a:gd name="T71" fmla="*/ 44 h 106"/>
                <a:gd name="T72" fmla="*/ 67 w 87"/>
                <a:gd name="T73" fmla="*/ 28 h 106"/>
                <a:gd name="T74" fmla="*/ 84 w 87"/>
                <a:gd name="T75" fmla="*/ 21 h 106"/>
                <a:gd name="T76" fmla="*/ 78 w 87"/>
                <a:gd name="T77"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 h="106">
                  <a:moveTo>
                    <a:pt x="59" y="98"/>
                  </a:moveTo>
                  <a:cubicBezTo>
                    <a:pt x="62" y="104"/>
                    <a:pt x="71" y="106"/>
                    <a:pt x="77" y="103"/>
                  </a:cubicBezTo>
                  <a:cubicBezTo>
                    <a:pt x="83" y="99"/>
                    <a:pt x="86" y="91"/>
                    <a:pt x="82" y="84"/>
                  </a:cubicBezTo>
                  <a:cubicBezTo>
                    <a:pt x="79" y="78"/>
                    <a:pt x="71" y="76"/>
                    <a:pt x="65" y="79"/>
                  </a:cubicBezTo>
                  <a:cubicBezTo>
                    <a:pt x="58" y="67"/>
                    <a:pt x="58" y="67"/>
                    <a:pt x="58" y="67"/>
                  </a:cubicBezTo>
                  <a:cubicBezTo>
                    <a:pt x="57" y="67"/>
                    <a:pt x="56" y="67"/>
                    <a:pt x="55" y="68"/>
                  </a:cubicBezTo>
                  <a:cubicBezTo>
                    <a:pt x="63" y="80"/>
                    <a:pt x="63" y="80"/>
                    <a:pt x="63" y="80"/>
                  </a:cubicBezTo>
                  <a:cubicBezTo>
                    <a:pt x="57" y="84"/>
                    <a:pt x="55" y="92"/>
                    <a:pt x="59" y="98"/>
                  </a:cubicBezTo>
                  <a:moveTo>
                    <a:pt x="14" y="66"/>
                  </a:moveTo>
                  <a:cubicBezTo>
                    <a:pt x="15" y="71"/>
                    <a:pt x="21" y="74"/>
                    <a:pt x="26" y="73"/>
                  </a:cubicBezTo>
                  <a:cubicBezTo>
                    <a:pt x="31" y="72"/>
                    <a:pt x="34" y="67"/>
                    <a:pt x="33" y="62"/>
                  </a:cubicBezTo>
                  <a:cubicBezTo>
                    <a:pt x="40" y="60"/>
                    <a:pt x="40" y="60"/>
                    <a:pt x="40" y="60"/>
                  </a:cubicBezTo>
                  <a:cubicBezTo>
                    <a:pt x="40" y="59"/>
                    <a:pt x="40" y="58"/>
                    <a:pt x="40" y="58"/>
                  </a:cubicBezTo>
                  <a:cubicBezTo>
                    <a:pt x="32" y="60"/>
                    <a:pt x="32" y="60"/>
                    <a:pt x="32" y="60"/>
                  </a:cubicBezTo>
                  <a:cubicBezTo>
                    <a:pt x="31" y="55"/>
                    <a:pt x="26" y="52"/>
                    <a:pt x="21" y="54"/>
                  </a:cubicBezTo>
                  <a:cubicBezTo>
                    <a:pt x="15" y="55"/>
                    <a:pt x="12" y="61"/>
                    <a:pt x="14" y="66"/>
                  </a:cubicBezTo>
                  <a:moveTo>
                    <a:pt x="40" y="27"/>
                  </a:moveTo>
                  <a:cubicBezTo>
                    <a:pt x="42" y="17"/>
                    <a:pt x="35" y="6"/>
                    <a:pt x="25" y="4"/>
                  </a:cubicBezTo>
                  <a:cubicBezTo>
                    <a:pt x="14" y="2"/>
                    <a:pt x="4" y="9"/>
                    <a:pt x="2" y="20"/>
                  </a:cubicBezTo>
                  <a:cubicBezTo>
                    <a:pt x="0" y="30"/>
                    <a:pt x="7" y="40"/>
                    <a:pt x="17" y="42"/>
                  </a:cubicBezTo>
                  <a:cubicBezTo>
                    <a:pt x="22" y="43"/>
                    <a:pt x="28" y="42"/>
                    <a:pt x="32" y="39"/>
                  </a:cubicBezTo>
                  <a:cubicBezTo>
                    <a:pt x="41" y="48"/>
                    <a:pt x="41" y="48"/>
                    <a:pt x="41" y="48"/>
                  </a:cubicBezTo>
                  <a:cubicBezTo>
                    <a:pt x="42" y="47"/>
                    <a:pt x="44" y="45"/>
                    <a:pt x="45" y="44"/>
                  </a:cubicBezTo>
                  <a:cubicBezTo>
                    <a:pt x="36" y="35"/>
                    <a:pt x="36" y="35"/>
                    <a:pt x="36" y="35"/>
                  </a:cubicBezTo>
                  <a:cubicBezTo>
                    <a:pt x="38" y="33"/>
                    <a:pt x="39" y="30"/>
                    <a:pt x="40" y="27"/>
                  </a:cubicBezTo>
                  <a:moveTo>
                    <a:pt x="57" y="46"/>
                  </a:moveTo>
                  <a:cubicBezTo>
                    <a:pt x="52" y="43"/>
                    <a:pt x="46" y="45"/>
                    <a:pt x="43" y="50"/>
                  </a:cubicBezTo>
                  <a:cubicBezTo>
                    <a:pt x="41" y="56"/>
                    <a:pt x="43" y="62"/>
                    <a:pt x="48" y="64"/>
                  </a:cubicBezTo>
                  <a:cubicBezTo>
                    <a:pt x="53" y="67"/>
                    <a:pt x="59" y="65"/>
                    <a:pt x="62" y="60"/>
                  </a:cubicBezTo>
                  <a:cubicBezTo>
                    <a:pt x="64" y="55"/>
                    <a:pt x="62" y="49"/>
                    <a:pt x="57" y="46"/>
                  </a:cubicBezTo>
                  <a:moveTo>
                    <a:pt x="78" y="3"/>
                  </a:moveTo>
                  <a:cubicBezTo>
                    <a:pt x="71" y="0"/>
                    <a:pt x="63" y="3"/>
                    <a:pt x="60" y="9"/>
                  </a:cubicBezTo>
                  <a:cubicBezTo>
                    <a:pt x="57" y="16"/>
                    <a:pt x="59" y="23"/>
                    <a:pt x="64" y="27"/>
                  </a:cubicBezTo>
                  <a:cubicBezTo>
                    <a:pt x="56" y="43"/>
                    <a:pt x="56" y="43"/>
                    <a:pt x="56" y="43"/>
                  </a:cubicBezTo>
                  <a:cubicBezTo>
                    <a:pt x="57" y="43"/>
                    <a:pt x="58" y="43"/>
                    <a:pt x="58" y="43"/>
                  </a:cubicBezTo>
                  <a:cubicBezTo>
                    <a:pt x="59" y="43"/>
                    <a:pt x="59" y="44"/>
                    <a:pt x="59" y="44"/>
                  </a:cubicBezTo>
                  <a:cubicBezTo>
                    <a:pt x="67" y="28"/>
                    <a:pt x="67" y="28"/>
                    <a:pt x="67" y="28"/>
                  </a:cubicBezTo>
                  <a:cubicBezTo>
                    <a:pt x="73" y="30"/>
                    <a:pt x="81" y="28"/>
                    <a:pt x="84" y="21"/>
                  </a:cubicBezTo>
                  <a:cubicBezTo>
                    <a:pt x="87" y="15"/>
                    <a:pt x="84" y="7"/>
                    <a:pt x="78"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41" name="Freeform 14"/>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42" name="Freeform 15"/>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43" name="Freeform 16"/>
            <p:cNvSpPr>
              <a:spLocks/>
            </p:cNvSpPr>
            <p:nvPr userDrawn="1"/>
          </p:nvSpPr>
          <p:spPr bwMode="auto">
            <a:xfrm>
              <a:off x="7370" y="3665"/>
              <a:ext cx="163" cy="160"/>
            </a:xfrm>
            <a:custGeom>
              <a:avLst/>
              <a:gdLst>
                <a:gd name="T0" fmla="*/ 60 w 68"/>
                <a:gd name="T1" fmla="*/ 0 h 67"/>
                <a:gd name="T2" fmla="*/ 9 w 68"/>
                <a:gd name="T3" fmla="*/ 0 h 67"/>
                <a:gd name="T4" fmla="*/ 0 w 68"/>
                <a:gd name="T5" fmla="*/ 9 h 67"/>
                <a:gd name="T6" fmla="*/ 0 w 68"/>
                <a:gd name="T7" fmla="*/ 41 h 67"/>
                <a:gd name="T8" fmla="*/ 9 w 68"/>
                <a:gd name="T9" fmla="*/ 50 h 67"/>
                <a:gd name="T10" fmla="*/ 21 w 68"/>
                <a:gd name="T11" fmla="*/ 50 h 67"/>
                <a:gd name="T12" fmla="*/ 47 w 68"/>
                <a:gd name="T13" fmla="*/ 67 h 67"/>
                <a:gd name="T14" fmla="*/ 41 w 68"/>
                <a:gd name="T15" fmla="*/ 50 h 67"/>
                <a:gd name="T16" fmla="*/ 60 w 68"/>
                <a:gd name="T17" fmla="*/ 50 h 67"/>
                <a:gd name="T18" fmla="*/ 68 w 68"/>
                <a:gd name="T19" fmla="*/ 41 h 67"/>
                <a:gd name="T20" fmla="*/ 68 w 68"/>
                <a:gd name="T21" fmla="*/ 9 h 67"/>
                <a:gd name="T22" fmla="*/ 60 w 68"/>
                <a:gd name="T2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67">
                  <a:moveTo>
                    <a:pt x="60" y="0"/>
                  </a:moveTo>
                  <a:cubicBezTo>
                    <a:pt x="9" y="0"/>
                    <a:pt x="9" y="0"/>
                    <a:pt x="9" y="0"/>
                  </a:cubicBezTo>
                  <a:cubicBezTo>
                    <a:pt x="4" y="0"/>
                    <a:pt x="0" y="4"/>
                    <a:pt x="0" y="9"/>
                  </a:cubicBezTo>
                  <a:cubicBezTo>
                    <a:pt x="0" y="41"/>
                    <a:pt x="0" y="41"/>
                    <a:pt x="0" y="41"/>
                  </a:cubicBezTo>
                  <a:cubicBezTo>
                    <a:pt x="0" y="46"/>
                    <a:pt x="4" y="50"/>
                    <a:pt x="9" y="50"/>
                  </a:cubicBezTo>
                  <a:cubicBezTo>
                    <a:pt x="21" y="50"/>
                    <a:pt x="21" y="50"/>
                    <a:pt x="21" y="50"/>
                  </a:cubicBezTo>
                  <a:cubicBezTo>
                    <a:pt x="47" y="67"/>
                    <a:pt x="47" y="67"/>
                    <a:pt x="47" y="67"/>
                  </a:cubicBezTo>
                  <a:cubicBezTo>
                    <a:pt x="41" y="50"/>
                    <a:pt x="41" y="50"/>
                    <a:pt x="41" y="50"/>
                  </a:cubicBezTo>
                  <a:cubicBezTo>
                    <a:pt x="60" y="50"/>
                    <a:pt x="60" y="50"/>
                    <a:pt x="60" y="50"/>
                  </a:cubicBezTo>
                  <a:cubicBezTo>
                    <a:pt x="64" y="50"/>
                    <a:pt x="68" y="46"/>
                    <a:pt x="68" y="41"/>
                  </a:cubicBezTo>
                  <a:cubicBezTo>
                    <a:pt x="68" y="9"/>
                    <a:pt x="68" y="9"/>
                    <a:pt x="68" y="9"/>
                  </a:cubicBezTo>
                  <a:cubicBezTo>
                    <a:pt x="68" y="4"/>
                    <a:pt x="64" y="0"/>
                    <a:pt x="6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44" name="Freeform 17"/>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45" name="Freeform 18"/>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46" name="Freeform 19"/>
            <p:cNvSpPr>
              <a:spLocks/>
            </p:cNvSpPr>
            <p:nvPr userDrawn="1"/>
          </p:nvSpPr>
          <p:spPr bwMode="auto">
            <a:xfrm>
              <a:off x="7464" y="3959"/>
              <a:ext cx="172" cy="83"/>
            </a:xfrm>
            <a:custGeom>
              <a:avLst/>
              <a:gdLst>
                <a:gd name="T0" fmla="*/ 59 w 72"/>
                <a:gd name="T1" fmla="*/ 9 h 35"/>
                <a:gd name="T2" fmla="*/ 52 w 72"/>
                <a:gd name="T3" fmla="*/ 11 h 35"/>
                <a:gd name="T4" fmla="*/ 34 w 72"/>
                <a:gd name="T5" fmla="*/ 0 h 35"/>
                <a:gd name="T6" fmla="*/ 14 w 72"/>
                <a:gd name="T7" fmla="*/ 15 h 35"/>
                <a:gd name="T8" fmla="*/ 10 w 72"/>
                <a:gd name="T9" fmla="*/ 15 h 35"/>
                <a:gd name="T10" fmla="*/ 0 w 72"/>
                <a:gd name="T11" fmla="*/ 25 h 35"/>
                <a:gd name="T12" fmla="*/ 10 w 72"/>
                <a:gd name="T13" fmla="*/ 35 h 35"/>
                <a:gd name="T14" fmla="*/ 59 w 72"/>
                <a:gd name="T15" fmla="*/ 35 h 35"/>
                <a:gd name="T16" fmla="*/ 72 w 72"/>
                <a:gd name="T17" fmla="*/ 22 h 35"/>
                <a:gd name="T18" fmla="*/ 59 w 72"/>
                <a:gd name="T1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35">
                  <a:moveTo>
                    <a:pt x="59" y="9"/>
                  </a:moveTo>
                  <a:cubicBezTo>
                    <a:pt x="56" y="9"/>
                    <a:pt x="54" y="10"/>
                    <a:pt x="52" y="11"/>
                  </a:cubicBezTo>
                  <a:cubicBezTo>
                    <a:pt x="49" y="5"/>
                    <a:pt x="42" y="0"/>
                    <a:pt x="34" y="0"/>
                  </a:cubicBezTo>
                  <a:cubicBezTo>
                    <a:pt x="24" y="0"/>
                    <a:pt x="16" y="7"/>
                    <a:pt x="14" y="15"/>
                  </a:cubicBezTo>
                  <a:cubicBezTo>
                    <a:pt x="13" y="15"/>
                    <a:pt x="12" y="15"/>
                    <a:pt x="10" y="15"/>
                  </a:cubicBezTo>
                  <a:cubicBezTo>
                    <a:pt x="5" y="15"/>
                    <a:pt x="0" y="19"/>
                    <a:pt x="0" y="25"/>
                  </a:cubicBezTo>
                  <a:cubicBezTo>
                    <a:pt x="0" y="30"/>
                    <a:pt x="5" y="35"/>
                    <a:pt x="10" y="35"/>
                  </a:cubicBezTo>
                  <a:cubicBezTo>
                    <a:pt x="59" y="35"/>
                    <a:pt x="59" y="35"/>
                    <a:pt x="59" y="35"/>
                  </a:cubicBezTo>
                  <a:cubicBezTo>
                    <a:pt x="66" y="35"/>
                    <a:pt x="72" y="29"/>
                    <a:pt x="72" y="22"/>
                  </a:cubicBezTo>
                  <a:cubicBezTo>
                    <a:pt x="72" y="15"/>
                    <a:pt x="66" y="9"/>
                    <a:pt x="59"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grpSp>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05962" y="1212851"/>
            <a:ext cx="4114449" cy="1897443"/>
          </a:xfrm>
        </p:spPr>
        <p:txBody>
          <a:bodyPr wrap="square">
            <a:spAutoFit/>
          </a:bodyPr>
          <a:lstStyle>
            <a:lvl1pPr marL="0" indent="0">
              <a:spcBef>
                <a:spcPts val="918"/>
              </a:spcBef>
              <a:buClr>
                <a:schemeClr val="tx1"/>
              </a:buClr>
              <a:buFont typeface="Wingdings" pitchFamily="2" charset="2"/>
              <a:buNone/>
              <a:defRPr sz="2700"/>
            </a:lvl1pPr>
            <a:lvl2pPr marL="0" indent="0">
              <a:buNone/>
              <a:defRPr sz="1500"/>
            </a:lvl2pPr>
            <a:lvl3pPr marL="173808" indent="0">
              <a:buNone/>
              <a:tabLst/>
              <a:defRPr sz="1500"/>
            </a:lvl3pPr>
            <a:lvl4pPr marL="345235" indent="0">
              <a:buNone/>
              <a:defRPr sz="1350"/>
            </a:lvl4pPr>
            <a:lvl5pPr marL="514281" indent="0">
              <a:buNone/>
              <a:tabLst/>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5006155" y="1212850"/>
            <a:ext cx="4114449" cy="1897443"/>
          </a:xfrm>
        </p:spPr>
        <p:txBody>
          <a:bodyPr wrap="square">
            <a:spAutoFit/>
          </a:bodyPr>
          <a:lstStyle>
            <a:lvl1pPr marL="0" indent="0">
              <a:spcBef>
                <a:spcPts val="918"/>
              </a:spcBef>
              <a:buClr>
                <a:schemeClr val="tx1"/>
              </a:buClr>
              <a:buFont typeface="Wingdings" pitchFamily="2" charset="2"/>
              <a:buNone/>
              <a:defRPr sz="2700"/>
            </a:lvl1pPr>
            <a:lvl2pPr marL="0" indent="0">
              <a:buNone/>
              <a:defRPr sz="1500"/>
            </a:lvl2pPr>
            <a:lvl3pPr marL="173808" indent="0">
              <a:buNone/>
              <a:tabLst/>
              <a:defRPr sz="1500"/>
            </a:lvl3pPr>
            <a:lvl4pPr marL="345235" indent="0">
              <a:buNone/>
              <a:defRPr sz="1350"/>
            </a:lvl4pPr>
            <a:lvl5pPr marL="514281" indent="0">
              <a:buNone/>
              <a:tabLst/>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19" name="Rectangle 18"/>
          <p:cNvSpPr/>
          <p:nvPr userDrawn="1"/>
        </p:nvSpPr>
        <p:spPr bwMode="auto">
          <a:xfrm>
            <a:off x="1" y="6697663"/>
            <a:ext cx="9326563" cy="29686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61" fontAlgn="base">
              <a:lnSpc>
                <a:spcPct val="90000"/>
              </a:lnSpc>
              <a:spcBef>
                <a:spcPct val="0"/>
              </a:spcBef>
              <a:spcAft>
                <a:spcPct val="0"/>
              </a:spcAft>
            </a:pPr>
            <a:endParaRPr lang="en-US" sz="18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20" name="Group 8"/>
          <p:cNvGrpSpPr>
            <a:grpSpLocks noChangeAspect="1"/>
          </p:cNvGrpSpPr>
          <p:nvPr userDrawn="1"/>
        </p:nvGrpSpPr>
        <p:grpSpPr bwMode="auto">
          <a:xfrm>
            <a:off x="8636059" y="6199686"/>
            <a:ext cx="484544" cy="682764"/>
            <a:chOff x="7062" y="3586"/>
            <a:chExt cx="617" cy="652"/>
          </a:xfrm>
        </p:grpSpPr>
        <p:sp>
          <p:nvSpPr>
            <p:cNvPr id="35" name="AutoShape 7"/>
            <p:cNvSpPr>
              <a:spLocks noChangeAspect="1" noChangeArrowheads="1" noTextEdit="1"/>
            </p:cNvSpPr>
            <p:nvPr userDrawn="1"/>
          </p:nvSpPr>
          <p:spPr bwMode="auto">
            <a:xfrm>
              <a:off x="7062" y="3586"/>
              <a:ext cx="617" cy="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6" name="Freeform 9"/>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7" name="Freeform 10"/>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38" name="Freeform 11"/>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9" name="Freeform 12"/>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40" name="Freeform 13"/>
            <p:cNvSpPr>
              <a:spLocks noEditPoints="1"/>
            </p:cNvSpPr>
            <p:nvPr userDrawn="1"/>
          </p:nvSpPr>
          <p:spPr bwMode="auto">
            <a:xfrm>
              <a:off x="7131" y="3937"/>
              <a:ext cx="208" cy="253"/>
            </a:xfrm>
            <a:custGeom>
              <a:avLst/>
              <a:gdLst>
                <a:gd name="T0" fmla="*/ 59 w 87"/>
                <a:gd name="T1" fmla="*/ 98 h 106"/>
                <a:gd name="T2" fmla="*/ 77 w 87"/>
                <a:gd name="T3" fmla="*/ 103 h 106"/>
                <a:gd name="T4" fmla="*/ 82 w 87"/>
                <a:gd name="T5" fmla="*/ 84 h 106"/>
                <a:gd name="T6" fmla="*/ 65 w 87"/>
                <a:gd name="T7" fmla="*/ 79 h 106"/>
                <a:gd name="T8" fmla="*/ 58 w 87"/>
                <a:gd name="T9" fmla="*/ 67 h 106"/>
                <a:gd name="T10" fmla="*/ 55 w 87"/>
                <a:gd name="T11" fmla="*/ 68 h 106"/>
                <a:gd name="T12" fmla="*/ 63 w 87"/>
                <a:gd name="T13" fmla="*/ 80 h 106"/>
                <a:gd name="T14" fmla="*/ 59 w 87"/>
                <a:gd name="T15" fmla="*/ 98 h 106"/>
                <a:gd name="T16" fmla="*/ 14 w 87"/>
                <a:gd name="T17" fmla="*/ 66 h 106"/>
                <a:gd name="T18" fmla="*/ 26 w 87"/>
                <a:gd name="T19" fmla="*/ 73 h 106"/>
                <a:gd name="T20" fmla="*/ 33 w 87"/>
                <a:gd name="T21" fmla="*/ 62 h 106"/>
                <a:gd name="T22" fmla="*/ 40 w 87"/>
                <a:gd name="T23" fmla="*/ 60 h 106"/>
                <a:gd name="T24" fmla="*/ 40 w 87"/>
                <a:gd name="T25" fmla="*/ 58 h 106"/>
                <a:gd name="T26" fmla="*/ 32 w 87"/>
                <a:gd name="T27" fmla="*/ 60 h 106"/>
                <a:gd name="T28" fmla="*/ 21 w 87"/>
                <a:gd name="T29" fmla="*/ 54 h 106"/>
                <a:gd name="T30" fmla="*/ 14 w 87"/>
                <a:gd name="T31" fmla="*/ 66 h 106"/>
                <a:gd name="T32" fmla="*/ 40 w 87"/>
                <a:gd name="T33" fmla="*/ 27 h 106"/>
                <a:gd name="T34" fmla="*/ 25 w 87"/>
                <a:gd name="T35" fmla="*/ 4 h 106"/>
                <a:gd name="T36" fmla="*/ 2 w 87"/>
                <a:gd name="T37" fmla="*/ 20 h 106"/>
                <a:gd name="T38" fmla="*/ 17 w 87"/>
                <a:gd name="T39" fmla="*/ 42 h 106"/>
                <a:gd name="T40" fmla="*/ 32 w 87"/>
                <a:gd name="T41" fmla="*/ 39 h 106"/>
                <a:gd name="T42" fmla="*/ 41 w 87"/>
                <a:gd name="T43" fmla="*/ 48 h 106"/>
                <a:gd name="T44" fmla="*/ 45 w 87"/>
                <a:gd name="T45" fmla="*/ 44 h 106"/>
                <a:gd name="T46" fmla="*/ 36 w 87"/>
                <a:gd name="T47" fmla="*/ 35 h 106"/>
                <a:gd name="T48" fmla="*/ 40 w 87"/>
                <a:gd name="T49" fmla="*/ 27 h 106"/>
                <a:gd name="T50" fmla="*/ 57 w 87"/>
                <a:gd name="T51" fmla="*/ 46 h 106"/>
                <a:gd name="T52" fmla="*/ 43 w 87"/>
                <a:gd name="T53" fmla="*/ 50 h 106"/>
                <a:gd name="T54" fmla="*/ 48 w 87"/>
                <a:gd name="T55" fmla="*/ 64 h 106"/>
                <a:gd name="T56" fmla="*/ 62 w 87"/>
                <a:gd name="T57" fmla="*/ 60 h 106"/>
                <a:gd name="T58" fmla="*/ 57 w 87"/>
                <a:gd name="T59" fmla="*/ 46 h 106"/>
                <a:gd name="T60" fmla="*/ 78 w 87"/>
                <a:gd name="T61" fmla="*/ 3 h 106"/>
                <a:gd name="T62" fmla="*/ 60 w 87"/>
                <a:gd name="T63" fmla="*/ 9 h 106"/>
                <a:gd name="T64" fmla="*/ 64 w 87"/>
                <a:gd name="T65" fmla="*/ 27 h 106"/>
                <a:gd name="T66" fmla="*/ 56 w 87"/>
                <a:gd name="T67" fmla="*/ 43 h 106"/>
                <a:gd name="T68" fmla="*/ 58 w 87"/>
                <a:gd name="T69" fmla="*/ 43 h 106"/>
                <a:gd name="T70" fmla="*/ 59 w 87"/>
                <a:gd name="T71" fmla="*/ 44 h 106"/>
                <a:gd name="T72" fmla="*/ 67 w 87"/>
                <a:gd name="T73" fmla="*/ 28 h 106"/>
                <a:gd name="T74" fmla="*/ 84 w 87"/>
                <a:gd name="T75" fmla="*/ 21 h 106"/>
                <a:gd name="T76" fmla="*/ 78 w 87"/>
                <a:gd name="T77"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 h="106">
                  <a:moveTo>
                    <a:pt x="59" y="98"/>
                  </a:moveTo>
                  <a:cubicBezTo>
                    <a:pt x="62" y="104"/>
                    <a:pt x="71" y="106"/>
                    <a:pt x="77" y="103"/>
                  </a:cubicBezTo>
                  <a:cubicBezTo>
                    <a:pt x="83" y="99"/>
                    <a:pt x="86" y="91"/>
                    <a:pt x="82" y="84"/>
                  </a:cubicBezTo>
                  <a:cubicBezTo>
                    <a:pt x="79" y="78"/>
                    <a:pt x="71" y="76"/>
                    <a:pt x="65" y="79"/>
                  </a:cubicBezTo>
                  <a:cubicBezTo>
                    <a:pt x="58" y="67"/>
                    <a:pt x="58" y="67"/>
                    <a:pt x="58" y="67"/>
                  </a:cubicBezTo>
                  <a:cubicBezTo>
                    <a:pt x="57" y="67"/>
                    <a:pt x="56" y="67"/>
                    <a:pt x="55" y="68"/>
                  </a:cubicBezTo>
                  <a:cubicBezTo>
                    <a:pt x="63" y="80"/>
                    <a:pt x="63" y="80"/>
                    <a:pt x="63" y="80"/>
                  </a:cubicBezTo>
                  <a:cubicBezTo>
                    <a:pt x="57" y="84"/>
                    <a:pt x="55" y="92"/>
                    <a:pt x="59" y="98"/>
                  </a:cubicBezTo>
                  <a:moveTo>
                    <a:pt x="14" y="66"/>
                  </a:moveTo>
                  <a:cubicBezTo>
                    <a:pt x="15" y="71"/>
                    <a:pt x="21" y="74"/>
                    <a:pt x="26" y="73"/>
                  </a:cubicBezTo>
                  <a:cubicBezTo>
                    <a:pt x="31" y="72"/>
                    <a:pt x="34" y="67"/>
                    <a:pt x="33" y="62"/>
                  </a:cubicBezTo>
                  <a:cubicBezTo>
                    <a:pt x="40" y="60"/>
                    <a:pt x="40" y="60"/>
                    <a:pt x="40" y="60"/>
                  </a:cubicBezTo>
                  <a:cubicBezTo>
                    <a:pt x="40" y="59"/>
                    <a:pt x="40" y="58"/>
                    <a:pt x="40" y="58"/>
                  </a:cubicBezTo>
                  <a:cubicBezTo>
                    <a:pt x="32" y="60"/>
                    <a:pt x="32" y="60"/>
                    <a:pt x="32" y="60"/>
                  </a:cubicBezTo>
                  <a:cubicBezTo>
                    <a:pt x="31" y="55"/>
                    <a:pt x="26" y="52"/>
                    <a:pt x="21" y="54"/>
                  </a:cubicBezTo>
                  <a:cubicBezTo>
                    <a:pt x="15" y="55"/>
                    <a:pt x="12" y="61"/>
                    <a:pt x="14" y="66"/>
                  </a:cubicBezTo>
                  <a:moveTo>
                    <a:pt x="40" y="27"/>
                  </a:moveTo>
                  <a:cubicBezTo>
                    <a:pt x="42" y="17"/>
                    <a:pt x="35" y="6"/>
                    <a:pt x="25" y="4"/>
                  </a:cubicBezTo>
                  <a:cubicBezTo>
                    <a:pt x="14" y="2"/>
                    <a:pt x="4" y="9"/>
                    <a:pt x="2" y="20"/>
                  </a:cubicBezTo>
                  <a:cubicBezTo>
                    <a:pt x="0" y="30"/>
                    <a:pt x="7" y="40"/>
                    <a:pt x="17" y="42"/>
                  </a:cubicBezTo>
                  <a:cubicBezTo>
                    <a:pt x="22" y="43"/>
                    <a:pt x="28" y="42"/>
                    <a:pt x="32" y="39"/>
                  </a:cubicBezTo>
                  <a:cubicBezTo>
                    <a:pt x="41" y="48"/>
                    <a:pt x="41" y="48"/>
                    <a:pt x="41" y="48"/>
                  </a:cubicBezTo>
                  <a:cubicBezTo>
                    <a:pt x="42" y="47"/>
                    <a:pt x="44" y="45"/>
                    <a:pt x="45" y="44"/>
                  </a:cubicBezTo>
                  <a:cubicBezTo>
                    <a:pt x="36" y="35"/>
                    <a:pt x="36" y="35"/>
                    <a:pt x="36" y="35"/>
                  </a:cubicBezTo>
                  <a:cubicBezTo>
                    <a:pt x="38" y="33"/>
                    <a:pt x="39" y="30"/>
                    <a:pt x="40" y="27"/>
                  </a:cubicBezTo>
                  <a:moveTo>
                    <a:pt x="57" y="46"/>
                  </a:moveTo>
                  <a:cubicBezTo>
                    <a:pt x="52" y="43"/>
                    <a:pt x="46" y="45"/>
                    <a:pt x="43" y="50"/>
                  </a:cubicBezTo>
                  <a:cubicBezTo>
                    <a:pt x="41" y="56"/>
                    <a:pt x="43" y="62"/>
                    <a:pt x="48" y="64"/>
                  </a:cubicBezTo>
                  <a:cubicBezTo>
                    <a:pt x="53" y="67"/>
                    <a:pt x="59" y="65"/>
                    <a:pt x="62" y="60"/>
                  </a:cubicBezTo>
                  <a:cubicBezTo>
                    <a:pt x="64" y="55"/>
                    <a:pt x="62" y="49"/>
                    <a:pt x="57" y="46"/>
                  </a:cubicBezTo>
                  <a:moveTo>
                    <a:pt x="78" y="3"/>
                  </a:moveTo>
                  <a:cubicBezTo>
                    <a:pt x="71" y="0"/>
                    <a:pt x="63" y="3"/>
                    <a:pt x="60" y="9"/>
                  </a:cubicBezTo>
                  <a:cubicBezTo>
                    <a:pt x="57" y="16"/>
                    <a:pt x="59" y="23"/>
                    <a:pt x="64" y="27"/>
                  </a:cubicBezTo>
                  <a:cubicBezTo>
                    <a:pt x="56" y="43"/>
                    <a:pt x="56" y="43"/>
                    <a:pt x="56" y="43"/>
                  </a:cubicBezTo>
                  <a:cubicBezTo>
                    <a:pt x="57" y="43"/>
                    <a:pt x="58" y="43"/>
                    <a:pt x="58" y="43"/>
                  </a:cubicBezTo>
                  <a:cubicBezTo>
                    <a:pt x="59" y="43"/>
                    <a:pt x="59" y="44"/>
                    <a:pt x="59" y="44"/>
                  </a:cubicBezTo>
                  <a:cubicBezTo>
                    <a:pt x="67" y="28"/>
                    <a:pt x="67" y="28"/>
                    <a:pt x="67" y="28"/>
                  </a:cubicBezTo>
                  <a:cubicBezTo>
                    <a:pt x="73" y="30"/>
                    <a:pt x="81" y="28"/>
                    <a:pt x="84" y="21"/>
                  </a:cubicBezTo>
                  <a:cubicBezTo>
                    <a:pt x="87" y="15"/>
                    <a:pt x="84" y="7"/>
                    <a:pt x="78"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41" name="Freeform 14"/>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42" name="Freeform 15"/>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43" name="Freeform 16"/>
            <p:cNvSpPr>
              <a:spLocks/>
            </p:cNvSpPr>
            <p:nvPr userDrawn="1"/>
          </p:nvSpPr>
          <p:spPr bwMode="auto">
            <a:xfrm>
              <a:off x="7370" y="3665"/>
              <a:ext cx="163" cy="160"/>
            </a:xfrm>
            <a:custGeom>
              <a:avLst/>
              <a:gdLst>
                <a:gd name="T0" fmla="*/ 60 w 68"/>
                <a:gd name="T1" fmla="*/ 0 h 67"/>
                <a:gd name="T2" fmla="*/ 9 w 68"/>
                <a:gd name="T3" fmla="*/ 0 h 67"/>
                <a:gd name="T4" fmla="*/ 0 w 68"/>
                <a:gd name="T5" fmla="*/ 9 h 67"/>
                <a:gd name="T6" fmla="*/ 0 w 68"/>
                <a:gd name="T7" fmla="*/ 41 h 67"/>
                <a:gd name="T8" fmla="*/ 9 w 68"/>
                <a:gd name="T9" fmla="*/ 50 h 67"/>
                <a:gd name="T10" fmla="*/ 21 w 68"/>
                <a:gd name="T11" fmla="*/ 50 h 67"/>
                <a:gd name="T12" fmla="*/ 47 w 68"/>
                <a:gd name="T13" fmla="*/ 67 h 67"/>
                <a:gd name="T14" fmla="*/ 41 w 68"/>
                <a:gd name="T15" fmla="*/ 50 h 67"/>
                <a:gd name="T16" fmla="*/ 60 w 68"/>
                <a:gd name="T17" fmla="*/ 50 h 67"/>
                <a:gd name="T18" fmla="*/ 68 w 68"/>
                <a:gd name="T19" fmla="*/ 41 h 67"/>
                <a:gd name="T20" fmla="*/ 68 w 68"/>
                <a:gd name="T21" fmla="*/ 9 h 67"/>
                <a:gd name="T22" fmla="*/ 60 w 68"/>
                <a:gd name="T2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67">
                  <a:moveTo>
                    <a:pt x="60" y="0"/>
                  </a:moveTo>
                  <a:cubicBezTo>
                    <a:pt x="9" y="0"/>
                    <a:pt x="9" y="0"/>
                    <a:pt x="9" y="0"/>
                  </a:cubicBezTo>
                  <a:cubicBezTo>
                    <a:pt x="4" y="0"/>
                    <a:pt x="0" y="4"/>
                    <a:pt x="0" y="9"/>
                  </a:cubicBezTo>
                  <a:cubicBezTo>
                    <a:pt x="0" y="41"/>
                    <a:pt x="0" y="41"/>
                    <a:pt x="0" y="41"/>
                  </a:cubicBezTo>
                  <a:cubicBezTo>
                    <a:pt x="0" y="46"/>
                    <a:pt x="4" y="50"/>
                    <a:pt x="9" y="50"/>
                  </a:cubicBezTo>
                  <a:cubicBezTo>
                    <a:pt x="21" y="50"/>
                    <a:pt x="21" y="50"/>
                    <a:pt x="21" y="50"/>
                  </a:cubicBezTo>
                  <a:cubicBezTo>
                    <a:pt x="47" y="67"/>
                    <a:pt x="47" y="67"/>
                    <a:pt x="47" y="67"/>
                  </a:cubicBezTo>
                  <a:cubicBezTo>
                    <a:pt x="41" y="50"/>
                    <a:pt x="41" y="50"/>
                    <a:pt x="41" y="50"/>
                  </a:cubicBezTo>
                  <a:cubicBezTo>
                    <a:pt x="60" y="50"/>
                    <a:pt x="60" y="50"/>
                    <a:pt x="60" y="50"/>
                  </a:cubicBezTo>
                  <a:cubicBezTo>
                    <a:pt x="64" y="50"/>
                    <a:pt x="68" y="46"/>
                    <a:pt x="68" y="41"/>
                  </a:cubicBezTo>
                  <a:cubicBezTo>
                    <a:pt x="68" y="9"/>
                    <a:pt x="68" y="9"/>
                    <a:pt x="68" y="9"/>
                  </a:cubicBezTo>
                  <a:cubicBezTo>
                    <a:pt x="68" y="4"/>
                    <a:pt x="64" y="0"/>
                    <a:pt x="6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44" name="Freeform 17"/>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45" name="Freeform 18"/>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46" name="Freeform 19"/>
            <p:cNvSpPr>
              <a:spLocks/>
            </p:cNvSpPr>
            <p:nvPr userDrawn="1"/>
          </p:nvSpPr>
          <p:spPr bwMode="auto">
            <a:xfrm>
              <a:off x="7464" y="3959"/>
              <a:ext cx="172" cy="83"/>
            </a:xfrm>
            <a:custGeom>
              <a:avLst/>
              <a:gdLst>
                <a:gd name="T0" fmla="*/ 59 w 72"/>
                <a:gd name="T1" fmla="*/ 9 h 35"/>
                <a:gd name="T2" fmla="*/ 52 w 72"/>
                <a:gd name="T3" fmla="*/ 11 h 35"/>
                <a:gd name="T4" fmla="*/ 34 w 72"/>
                <a:gd name="T5" fmla="*/ 0 h 35"/>
                <a:gd name="T6" fmla="*/ 14 w 72"/>
                <a:gd name="T7" fmla="*/ 15 h 35"/>
                <a:gd name="T8" fmla="*/ 10 w 72"/>
                <a:gd name="T9" fmla="*/ 15 h 35"/>
                <a:gd name="T10" fmla="*/ 0 w 72"/>
                <a:gd name="T11" fmla="*/ 25 h 35"/>
                <a:gd name="T12" fmla="*/ 10 w 72"/>
                <a:gd name="T13" fmla="*/ 35 h 35"/>
                <a:gd name="T14" fmla="*/ 59 w 72"/>
                <a:gd name="T15" fmla="*/ 35 h 35"/>
                <a:gd name="T16" fmla="*/ 72 w 72"/>
                <a:gd name="T17" fmla="*/ 22 h 35"/>
                <a:gd name="T18" fmla="*/ 59 w 72"/>
                <a:gd name="T1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35">
                  <a:moveTo>
                    <a:pt x="59" y="9"/>
                  </a:moveTo>
                  <a:cubicBezTo>
                    <a:pt x="56" y="9"/>
                    <a:pt x="54" y="10"/>
                    <a:pt x="52" y="11"/>
                  </a:cubicBezTo>
                  <a:cubicBezTo>
                    <a:pt x="49" y="5"/>
                    <a:pt x="42" y="0"/>
                    <a:pt x="34" y="0"/>
                  </a:cubicBezTo>
                  <a:cubicBezTo>
                    <a:pt x="24" y="0"/>
                    <a:pt x="16" y="7"/>
                    <a:pt x="14" y="15"/>
                  </a:cubicBezTo>
                  <a:cubicBezTo>
                    <a:pt x="13" y="15"/>
                    <a:pt x="12" y="15"/>
                    <a:pt x="10" y="15"/>
                  </a:cubicBezTo>
                  <a:cubicBezTo>
                    <a:pt x="5" y="15"/>
                    <a:pt x="0" y="19"/>
                    <a:pt x="0" y="25"/>
                  </a:cubicBezTo>
                  <a:cubicBezTo>
                    <a:pt x="0" y="30"/>
                    <a:pt x="5" y="35"/>
                    <a:pt x="10" y="35"/>
                  </a:cubicBezTo>
                  <a:cubicBezTo>
                    <a:pt x="59" y="35"/>
                    <a:pt x="59" y="35"/>
                    <a:pt x="59" y="35"/>
                  </a:cubicBezTo>
                  <a:cubicBezTo>
                    <a:pt x="66" y="35"/>
                    <a:pt x="72" y="29"/>
                    <a:pt x="72" y="22"/>
                  </a:cubicBezTo>
                  <a:cubicBezTo>
                    <a:pt x="72" y="15"/>
                    <a:pt x="66" y="9"/>
                    <a:pt x="59"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grpSp>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05962" y="1212851"/>
            <a:ext cx="4114449" cy="1897443"/>
          </a:xfrm>
        </p:spPr>
        <p:txBody>
          <a:bodyPr wrap="square">
            <a:spAutoFit/>
          </a:bodyPr>
          <a:lstStyle>
            <a:lvl1pPr marL="215475" indent="-215475">
              <a:spcBef>
                <a:spcPts val="918"/>
              </a:spcBef>
              <a:buClr>
                <a:schemeClr val="tx1"/>
              </a:buClr>
              <a:buFont typeface="Arial" pitchFamily="34" charset="0"/>
              <a:buChar char="•"/>
              <a:defRPr sz="2700"/>
            </a:lvl1pPr>
            <a:lvl2pPr marL="398321" indent="-174873">
              <a:defRPr sz="1500"/>
            </a:lvl2pPr>
            <a:lvl3pPr marL="524619" indent="-126297">
              <a:tabLst/>
              <a:defRPr sz="1500"/>
            </a:lvl3pPr>
            <a:lvl4pPr marL="660630" indent="-136012">
              <a:defRPr sz="1350"/>
            </a:lvl4pPr>
            <a:lvl5pPr marL="786928" indent="-126297">
              <a:tabLst/>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5006155" y="1212851"/>
            <a:ext cx="4114449" cy="1897443"/>
          </a:xfrm>
        </p:spPr>
        <p:txBody>
          <a:bodyPr wrap="square">
            <a:spAutoFit/>
          </a:bodyPr>
          <a:lstStyle>
            <a:lvl1pPr marL="215475" indent="-215475">
              <a:spcBef>
                <a:spcPts val="918"/>
              </a:spcBef>
              <a:buClr>
                <a:schemeClr val="tx1"/>
              </a:buClr>
              <a:buFont typeface="Arial" pitchFamily="34" charset="0"/>
              <a:buChar char="•"/>
              <a:defRPr sz="2700"/>
            </a:lvl1pPr>
            <a:lvl2pPr marL="398321" indent="-174873">
              <a:defRPr sz="1500"/>
            </a:lvl2pPr>
            <a:lvl3pPr marL="524619" indent="-126297">
              <a:tabLst/>
              <a:defRPr sz="1500"/>
            </a:lvl3pPr>
            <a:lvl4pPr marL="660630" indent="-136012">
              <a:defRPr sz="1350"/>
            </a:lvl4pPr>
            <a:lvl5pPr marL="786928" indent="-126297">
              <a:tabLst/>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19" name="Rectangle 18"/>
          <p:cNvSpPr/>
          <p:nvPr userDrawn="1"/>
        </p:nvSpPr>
        <p:spPr bwMode="auto">
          <a:xfrm>
            <a:off x="1" y="6697663"/>
            <a:ext cx="9326563" cy="29686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61" fontAlgn="base">
              <a:lnSpc>
                <a:spcPct val="90000"/>
              </a:lnSpc>
              <a:spcBef>
                <a:spcPct val="0"/>
              </a:spcBef>
              <a:spcAft>
                <a:spcPct val="0"/>
              </a:spcAft>
            </a:pPr>
            <a:endParaRPr lang="en-US" sz="18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20" name="Group 8"/>
          <p:cNvGrpSpPr>
            <a:grpSpLocks noChangeAspect="1"/>
          </p:cNvGrpSpPr>
          <p:nvPr userDrawn="1"/>
        </p:nvGrpSpPr>
        <p:grpSpPr bwMode="auto">
          <a:xfrm>
            <a:off x="8636059" y="6199686"/>
            <a:ext cx="484544" cy="682764"/>
            <a:chOff x="7062" y="3586"/>
            <a:chExt cx="617" cy="652"/>
          </a:xfrm>
        </p:grpSpPr>
        <p:sp>
          <p:nvSpPr>
            <p:cNvPr id="35" name="AutoShape 7"/>
            <p:cNvSpPr>
              <a:spLocks noChangeAspect="1" noChangeArrowheads="1" noTextEdit="1"/>
            </p:cNvSpPr>
            <p:nvPr userDrawn="1"/>
          </p:nvSpPr>
          <p:spPr bwMode="auto">
            <a:xfrm>
              <a:off x="7062" y="3586"/>
              <a:ext cx="617" cy="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6" name="Freeform 9"/>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7" name="Freeform 10"/>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38" name="Freeform 11"/>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9" name="Freeform 12"/>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40" name="Freeform 13"/>
            <p:cNvSpPr>
              <a:spLocks noEditPoints="1"/>
            </p:cNvSpPr>
            <p:nvPr userDrawn="1"/>
          </p:nvSpPr>
          <p:spPr bwMode="auto">
            <a:xfrm>
              <a:off x="7131" y="3937"/>
              <a:ext cx="208" cy="253"/>
            </a:xfrm>
            <a:custGeom>
              <a:avLst/>
              <a:gdLst>
                <a:gd name="T0" fmla="*/ 59 w 87"/>
                <a:gd name="T1" fmla="*/ 98 h 106"/>
                <a:gd name="T2" fmla="*/ 77 w 87"/>
                <a:gd name="T3" fmla="*/ 103 h 106"/>
                <a:gd name="T4" fmla="*/ 82 w 87"/>
                <a:gd name="T5" fmla="*/ 84 h 106"/>
                <a:gd name="T6" fmla="*/ 65 w 87"/>
                <a:gd name="T7" fmla="*/ 79 h 106"/>
                <a:gd name="T8" fmla="*/ 58 w 87"/>
                <a:gd name="T9" fmla="*/ 67 h 106"/>
                <a:gd name="T10" fmla="*/ 55 w 87"/>
                <a:gd name="T11" fmla="*/ 68 h 106"/>
                <a:gd name="T12" fmla="*/ 63 w 87"/>
                <a:gd name="T13" fmla="*/ 80 h 106"/>
                <a:gd name="T14" fmla="*/ 59 w 87"/>
                <a:gd name="T15" fmla="*/ 98 h 106"/>
                <a:gd name="T16" fmla="*/ 14 w 87"/>
                <a:gd name="T17" fmla="*/ 66 h 106"/>
                <a:gd name="T18" fmla="*/ 26 w 87"/>
                <a:gd name="T19" fmla="*/ 73 h 106"/>
                <a:gd name="T20" fmla="*/ 33 w 87"/>
                <a:gd name="T21" fmla="*/ 62 h 106"/>
                <a:gd name="T22" fmla="*/ 40 w 87"/>
                <a:gd name="T23" fmla="*/ 60 h 106"/>
                <a:gd name="T24" fmla="*/ 40 w 87"/>
                <a:gd name="T25" fmla="*/ 58 h 106"/>
                <a:gd name="T26" fmla="*/ 32 w 87"/>
                <a:gd name="T27" fmla="*/ 60 h 106"/>
                <a:gd name="T28" fmla="*/ 21 w 87"/>
                <a:gd name="T29" fmla="*/ 54 h 106"/>
                <a:gd name="T30" fmla="*/ 14 w 87"/>
                <a:gd name="T31" fmla="*/ 66 h 106"/>
                <a:gd name="T32" fmla="*/ 40 w 87"/>
                <a:gd name="T33" fmla="*/ 27 h 106"/>
                <a:gd name="T34" fmla="*/ 25 w 87"/>
                <a:gd name="T35" fmla="*/ 4 h 106"/>
                <a:gd name="T36" fmla="*/ 2 w 87"/>
                <a:gd name="T37" fmla="*/ 20 h 106"/>
                <a:gd name="T38" fmla="*/ 17 w 87"/>
                <a:gd name="T39" fmla="*/ 42 h 106"/>
                <a:gd name="T40" fmla="*/ 32 w 87"/>
                <a:gd name="T41" fmla="*/ 39 h 106"/>
                <a:gd name="T42" fmla="*/ 41 w 87"/>
                <a:gd name="T43" fmla="*/ 48 h 106"/>
                <a:gd name="T44" fmla="*/ 45 w 87"/>
                <a:gd name="T45" fmla="*/ 44 h 106"/>
                <a:gd name="T46" fmla="*/ 36 w 87"/>
                <a:gd name="T47" fmla="*/ 35 h 106"/>
                <a:gd name="T48" fmla="*/ 40 w 87"/>
                <a:gd name="T49" fmla="*/ 27 h 106"/>
                <a:gd name="T50" fmla="*/ 57 w 87"/>
                <a:gd name="T51" fmla="*/ 46 h 106"/>
                <a:gd name="T52" fmla="*/ 43 w 87"/>
                <a:gd name="T53" fmla="*/ 50 h 106"/>
                <a:gd name="T54" fmla="*/ 48 w 87"/>
                <a:gd name="T55" fmla="*/ 64 h 106"/>
                <a:gd name="T56" fmla="*/ 62 w 87"/>
                <a:gd name="T57" fmla="*/ 60 h 106"/>
                <a:gd name="T58" fmla="*/ 57 w 87"/>
                <a:gd name="T59" fmla="*/ 46 h 106"/>
                <a:gd name="T60" fmla="*/ 78 w 87"/>
                <a:gd name="T61" fmla="*/ 3 h 106"/>
                <a:gd name="T62" fmla="*/ 60 w 87"/>
                <a:gd name="T63" fmla="*/ 9 h 106"/>
                <a:gd name="T64" fmla="*/ 64 w 87"/>
                <a:gd name="T65" fmla="*/ 27 h 106"/>
                <a:gd name="T66" fmla="*/ 56 w 87"/>
                <a:gd name="T67" fmla="*/ 43 h 106"/>
                <a:gd name="T68" fmla="*/ 58 w 87"/>
                <a:gd name="T69" fmla="*/ 43 h 106"/>
                <a:gd name="T70" fmla="*/ 59 w 87"/>
                <a:gd name="T71" fmla="*/ 44 h 106"/>
                <a:gd name="T72" fmla="*/ 67 w 87"/>
                <a:gd name="T73" fmla="*/ 28 h 106"/>
                <a:gd name="T74" fmla="*/ 84 w 87"/>
                <a:gd name="T75" fmla="*/ 21 h 106"/>
                <a:gd name="T76" fmla="*/ 78 w 87"/>
                <a:gd name="T77"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 h="106">
                  <a:moveTo>
                    <a:pt x="59" y="98"/>
                  </a:moveTo>
                  <a:cubicBezTo>
                    <a:pt x="62" y="104"/>
                    <a:pt x="71" y="106"/>
                    <a:pt x="77" y="103"/>
                  </a:cubicBezTo>
                  <a:cubicBezTo>
                    <a:pt x="83" y="99"/>
                    <a:pt x="86" y="91"/>
                    <a:pt x="82" y="84"/>
                  </a:cubicBezTo>
                  <a:cubicBezTo>
                    <a:pt x="79" y="78"/>
                    <a:pt x="71" y="76"/>
                    <a:pt x="65" y="79"/>
                  </a:cubicBezTo>
                  <a:cubicBezTo>
                    <a:pt x="58" y="67"/>
                    <a:pt x="58" y="67"/>
                    <a:pt x="58" y="67"/>
                  </a:cubicBezTo>
                  <a:cubicBezTo>
                    <a:pt x="57" y="67"/>
                    <a:pt x="56" y="67"/>
                    <a:pt x="55" y="68"/>
                  </a:cubicBezTo>
                  <a:cubicBezTo>
                    <a:pt x="63" y="80"/>
                    <a:pt x="63" y="80"/>
                    <a:pt x="63" y="80"/>
                  </a:cubicBezTo>
                  <a:cubicBezTo>
                    <a:pt x="57" y="84"/>
                    <a:pt x="55" y="92"/>
                    <a:pt x="59" y="98"/>
                  </a:cubicBezTo>
                  <a:moveTo>
                    <a:pt x="14" y="66"/>
                  </a:moveTo>
                  <a:cubicBezTo>
                    <a:pt x="15" y="71"/>
                    <a:pt x="21" y="74"/>
                    <a:pt x="26" y="73"/>
                  </a:cubicBezTo>
                  <a:cubicBezTo>
                    <a:pt x="31" y="72"/>
                    <a:pt x="34" y="67"/>
                    <a:pt x="33" y="62"/>
                  </a:cubicBezTo>
                  <a:cubicBezTo>
                    <a:pt x="40" y="60"/>
                    <a:pt x="40" y="60"/>
                    <a:pt x="40" y="60"/>
                  </a:cubicBezTo>
                  <a:cubicBezTo>
                    <a:pt x="40" y="59"/>
                    <a:pt x="40" y="58"/>
                    <a:pt x="40" y="58"/>
                  </a:cubicBezTo>
                  <a:cubicBezTo>
                    <a:pt x="32" y="60"/>
                    <a:pt x="32" y="60"/>
                    <a:pt x="32" y="60"/>
                  </a:cubicBezTo>
                  <a:cubicBezTo>
                    <a:pt x="31" y="55"/>
                    <a:pt x="26" y="52"/>
                    <a:pt x="21" y="54"/>
                  </a:cubicBezTo>
                  <a:cubicBezTo>
                    <a:pt x="15" y="55"/>
                    <a:pt x="12" y="61"/>
                    <a:pt x="14" y="66"/>
                  </a:cubicBezTo>
                  <a:moveTo>
                    <a:pt x="40" y="27"/>
                  </a:moveTo>
                  <a:cubicBezTo>
                    <a:pt x="42" y="17"/>
                    <a:pt x="35" y="6"/>
                    <a:pt x="25" y="4"/>
                  </a:cubicBezTo>
                  <a:cubicBezTo>
                    <a:pt x="14" y="2"/>
                    <a:pt x="4" y="9"/>
                    <a:pt x="2" y="20"/>
                  </a:cubicBezTo>
                  <a:cubicBezTo>
                    <a:pt x="0" y="30"/>
                    <a:pt x="7" y="40"/>
                    <a:pt x="17" y="42"/>
                  </a:cubicBezTo>
                  <a:cubicBezTo>
                    <a:pt x="22" y="43"/>
                    <a:pt x="28" y="42"/>
                    <a:pt x="32" y="39"/>
                  </a:cubicBezTo>
                  <a:cubicBezTo>
                    <a:pt x="41" y="48"/>
                    <a:pt x="41" y="48"/>
                    <a:pt x="41" y="48"/>
                  </a:cubicBezTo>
                  <a:cubicBezTo>
                    <a:pt x="42" y="47"/>
                    <a:pt x="44" y="45"/>
                    <a:pt x="45" y="44"/>
                  </a:cubicBezTo>
                  <a:cubicBezTo>
                    <a:pt x="36" y="35"/>
                    <a:pt x="36" y="35"/>
                    <a:pt x="36" y="35"/>
                  </a:cubicBezTo>
                  <a:cubicBezTo>
                    <a:pt x="38" y="33"/>
                    <a:pt x="39" y="30"/>
                    <a:pt x="40" y="27"/>
                  </a:cubicBezTo>
                  <a:moveTo>
                    <a:pt x="57" y="46"/>
                  </a:moveTo>
                  <a:cubicBezTo>
                    <a:pt x="52" y="43"/>
                    <a:pt x="46" y="45"/>
                    <a:pt x="43" y="50"/>
                  </a:cubicBezTo>
                  <a:cubicBezTo>
                    <a:pt x="41" y="56"/>
                    <a:pt x="43" y="62"/>
                    <a:pt x="48" y="64"/>
                  </a:cubicBezTo>
                  <a:cubicBezTo>
                    <a:pt x="53" y="67"/>
                    <a:pt x="59" y="65"/>
                    <a:pt x="62" y="60"/>
                  </a:cubicBezTo>
                  <a:cubicBezTo>
                    <a:pt x="64" y="55"/>
                    <a:pt x="62" y="49"/>
                    <a:pt x="57" y="46"/>
                  </a:cubicBezTo>
                  <a:moveTo>
                    <a:pt x="78" y="3"/>
                  </a:moveTo>
                  <a:cubicBezTo>
                    <a:pt x="71" y="0"/>
                    <a:pt x="63" y="3"/>
                    <a:pt x="60" y="9"/>
                  </a:cubicBezTo>
                  <a:cubicBezTo>
                    <a:pt x="57" y="16"/>
                    <a:pt x="59" y="23"/>
                    <a:pt x="64" y="27"/>
                  </a:cubicBezTo>
                  <a:cubicBezTo>
                    <a:pt x="56" y="43"/>
                    <a:pt x="56" y="43"/>
                    <a:pt x="56" y="43"/>
                  </a:cubicBezTo>
                  <a:cubicBezTo>
                    <a:pt x="57" y="43"/>
                    <a:pt x="58" y="43"/>
                    <a:pt x="58" y="43"/>
                  </a:cubicBezTo>
                  <a:cubicBezTo>
                    <a:pt x="59" y="43"/>
                    <a:pt x="59" y="44"/>
                    <a:pt x="59" y="44"/>
                  </a:cubicBezTo>
                  <a:cubicBezTo>
                    <a:pt x="67" y="28"/>
                    <a:pt x="67" y="28"/>
                    <a:pt x="67" y="28"/>
                  </a:cubicBezTo>
                  <a:cubicBezTo>
                    <a:pt x="73" y="30"/>
                    <a:pt x="81" y="28"/>
                    <a:pt x="84" y="21"/>
                  </a:cubicBezTo>
                  <a:cubicBezTo>
                    <a:pt x="87" y="15"/>
                    <a:pt x="84" y="7"/>
                    <a:pt x="78"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41" name="Freeform 14"/>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42" name="Freeform 15"/>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43" name="Freeform 16"/>
            <p:cNvSpPr>
              <a:spLocks/>
            </p:cNvSpPr>
            <p:nvPr userDrawn="1"/>
          </p:nvSpPr>
          <p:spPr bwMode="auto">
            <a:xfrm>
              <a:off x="7370" y="3665"/>
              <a:ext cx="163" cy="160"/>
            </a:xfrm>
            <a:custGeom>
              <a:avLst/>
              <a:gdLst>
                <a:gd name="T0" fmla="*/ 60 w 68"/>
                <a:gd name="T1" fmla="*/ 0 h 67"/>
                <a:gd name="T2" fmla="*/ 9 w 68"/>
                <a:gd name="T3" fmla="*/ 0 h 67"/>
                <a:gd name="T4" fmla="*/ 0 w 68"/>
                <a:gd name="T5" fmla="*/ 9 h 67"/>
                <a:gd name="T6" fmla="*/ 0 w 68"/>
                <a:gd name="T7" fmla="*/ 41 h 67"/>
                <a:gd name="T8" fmla="*/ 9 w 68"/>
                <a:gd name="T9" fmla="*/ 50 h 67"/>
                <a:gd name="T10" fmla="*/ 21 w 68"/>
                <a:gd name="T11" fmla="*/ 50 h 67"/>
                <a:gd name="T12" fmla="*/ 47 w 68"/>
                <a:gd name="T13" fmla="*/ 67 h 67"/>
                <a:gd name="T14" fmla="*/ 41 w 68"/>
                <a:gd name="T15" fmla="*/ 50 h 67"/>
                <a:gd name="T16" fmla="*/ 60 w 68"/>
                <a:gd name="T17" fmla="*/ 50 h 67"/>
                <a:gd name="T18" fmla="*/ 68 w 68"/>
                <a:gd name="T19" fmla="*/ 41 h 67"/>
                <a:gd name="T20" fmla="*/ 68 w 68"/>
                <a:gd name="T21" fmla="*/ 9 h 67"/>
                <a:gd name="T22" fmla="*/ 60 w 68"/>
                <a:gd name="T2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67">
                  <a:moveTo>
                    <a:pt x="60" y="0"/>
                  </a:moveTo>
                  <a:cubicBezTo>
                    <a:pt x="9" y="0"/>
                    <a:pt x="9" y="0"/>
                    <a:pt x="9" y="0"/>
                  </a:cubicBezTo>
                  <a:cubicBezTo>
                    <a:pt x="4" y="0"/>
                    <a:pt x="0" y="4"/>
                    <a:pt x="0" y="9"/>
                  </a:cubicBezTo>
                  <a:cubicBezTo>
                    <a:pt x="0" y="41"/>
                    <a:pt x="0" y="41"/>
                    <a:pt x="0" y="41"/>
                  </a:cubicBezTo>
                  <a:cubicBezTo>
                    <a:pt x="0" y="46"/>
                    <a:pt x="4" y="50"/>
                    <a:pt x="9" y="50"/>
                  </a:cubicBezTo>
                  <a:cubicBezTo>
                    <a:pt x="21" y="50"/>
                    <a:pt x="21" y="50"/>
                    <a:pt x="21" y="50"/>
                  </a:cubicBezTo>
                  <a:cubicBezTo>
                    <a:pt x="47" y="67"/>
                    <a:pt x="47" y="67"/>
                    <a:pt x="47" y="67"/>
                  </a:cubicBezTo>
                  <a:cubicBezTo>
                    <a:pt x="41" y="50"/>
                    <a:pt x="41" y="50"/>
                    <a:pt x="41" y="50"/>
                  </a:cubicBezTo>
                  <a:cubicBezTo>
                    <a:pt x="60" y="50"/>
                    <a:pt x="60" y="50"/>
                    <a:pt x="60" y="50"/>
                  </a:cubicBezTo>
                  <a:cubicBezTo>
                    <a:pt x="64" y="50"/>
                    <a:pt x="68" y="46"/>
                    <a:pt x="68" y="41"/>
                  </a:cubicBezTo>
                  <a:cubicBezTo>
                    <a:pt x="68" y="9"/>
                    <a:pt x="68" y="9"/>
                    <a:pt x="68" y="9"/>
                  </a:cubicBezTo>
                  <a:cubicBezTo>
                    <a:pt x="68" y="4"/>
                    <a:pt x="64" y="0"/>
                    <a:pt x="6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44" name="Freeform 17"/>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45" name="Freeform 18"/>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46" name="Freeform 19"/>
            <p:cNvSpPr>
              <a:spLocks/>
            </p:cNvSpPr>
            <p:nvPr userDrawn="1"/>
          </p:nvSpPr>
          <p:spPr bwMode="auto">
            <a:xfrm>
              <a:off x="7464" y="3959"/>
              <a:ext cx="172" cy="83"/>
            </a:xfrm>
            <a:custGeom>
              <a:avLst/>
              <a:gdLst>
                <a:gd name="T0" fmla="*/ 59 w 72"/>
                <a:gd name="T1" fmla="*/ 9 h 35"/>
                <a:gd name="T2" fmla="*/ 52 w 72"/>
                <a:gd name="T3" fmla="*/ 11 h 35"/>
                <a:gd name="T4" fmla="*/ 34 w 72"/>
                <a:gd name="T5" fmla="*/ 0 h 35"/>
                <a:gd name="T6" fmla="*/ 14 w 72"/>
                <a:gd name="T7" fmla="*/ 15 h 35"/>
                <a:gd name="T8" fmla="*/ 10 w 72"/>
                <a:gd name="T9" fmla="*/ 15 h 35"/>
                <a:gd name="T10" fmla="*/ 0 w 72"/>
                <a:gd name="T11" fmla="*/ 25 h 35"/>
                <a:gd name="T12" fmla="*/ 10 w 72"/>
                <a:gd name="T13" fmla="*/ 35 h 35"/>
                <a:gd name="T14" fmla="*/ 59 w 72"/>
                <a:gd name="T15" fmla="*/ 35 h 35"/>
                <a:gd name="T16" fmla="*/ 72 w 72"/>
                <a:gd name="T17" fmla="*/ 22 h 35"/>
                <a:gd name="T18" fmla="*/ 59 w 72"/>
                <a:gd name="T1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35">
                  <a:moveTo>
                    <a:pt x="59" y="9"/>
                  </a:moveTo>
                  <a:cubicBezTo>
                    <a:pt x="56" y="9"/>
                    <a:pt x="54" y="10"/>
                    <a:pt x="52" y="11"/>
                  </a:cubicBezTo>
                  <a:cubicBezTo>
                    <a:pt x="49" y="5"/>
                    <a:pt x="42" y="0"/>
                    <a:pt x="34" y="0"/>
                  </a:cubicBezTo>
                  <a:cubicBezTo>
                    <a:pt x="24" y="0"/>
                    <a:pt x="16" y="7"/>
                    <a:pt x="14" y="15"/>
                  </a:cubicBezTo>
                  <a:cubicBezTo>
                    <a:pt x="13" y="15"/>
                    <a:pt x="12" y="15"/>
                    <a:pt x="10" y="15"/>
                  </a:cubicBezTo>
                  <a:cubicBezTo>
                    <a:pt x="5" y="15"/>
                    <a:pt x="0" y="19"/>
                    <a:pt x="0" y="25"/>
                  </a:cubicBezTo>
                  <a:cubicBezTo>
                    <a:pt x="0" y="30"/>
                    <a:pt x="5" y="35"/>
                    <a:pt x="10" y="35"/>
                  </a:cubicBezTo>
                  <a:cubicBezTo>
                    <a:pt x="59" y="35"/>
                    <a:pt x="59" y="35"/>
                    <a:pt x="59" y="35"/>
                  </a:cubicBezTo>
                  <a:cubicBezTo>
                    <a:pt x="66" y="35"/>
                    <a:pt x="72" y="29"/>
                    <a:pt x="72" y="22"/>
                  </a:cubicBezTo>
                  <a:cubicBezTo>
                    <a:pt x="72" y="15"/>
                    <a:pt x="66" y="9"/>
                    <a:pt x="59"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grpSp>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05962" y="1212851"/>
            <a:ext cx="4114449" cy="2049792"/>
          </a:xfrm>
        </p:spPr>
        <p:txBody>
          <a:bodyPr wrap="square">
            <a:spAutoFit/>
          </a:bodyPr>
          <a:lstStyle>
            <a:lvl1pPr marL="215475" indent="-215475">
              <a:spcBef>
                <a:spcPts val="918"/>
              </a:spcBef>
              <a:buClr>
                <a:schemeClr val="tx2"/>
              </a:buClr>
              <a:buFont typeface="Arial" pitchFamily="34" charset="0"/>
              <a:buChar char="•"/>
              <a:defRPr sz="2700">
                <a:gradFill>
                  <a:gsLst>
                    <a:gs pos="1250">
                      <a:schemeClr val="tx2"/>
                    </a:gs>
                    <a:gs pos="99000">
                      <a:schemeClr val="tx2"/>
                    </a:gs>
                  </a:gsLst>
                  <a:lin ang="5400000" scaled="0"/>
                </a:gradFill>
              </a:defRPr>
            </a:lvl1pPr>
            <a:lvl2pPr marL="398321" indent="-174873">
              <a:defRPr sz="1800"/>
            </a:lvl2pPr>
            <a:lvl3pPr marL="524619" indent="-126297">
              <a:tabLst/>
              <a:defRPr sz="1800"/>
            </a:lvl3pPr>
            <a:lvl4pPr marL="660630" indent="-136012">
              <a:defRPr/>
            </a:lvl4pPr>
            <a:lvl5pPr marL="786928" indent="-12629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5006155" y="1212851"/>
            <a:ext cx="4114449" cy="2049792"/>
          </a:xfrm>
        </p:spPr>
        <p:txBody>
          <a:bodyPr wrap="square">
            <a:spAutoFit/>
          </a:bodyPr>
          <a:lstStyle>
            <a:lvl1pPr marL="215475" indent="-215475">
              <a:spcBef>
                <a:spcPts val="918"/>
              </a:spcBef>
              <a:buClr>
                <a:schemeClr val="tx2"/>
              </a:buClr>
              <a:buFont typeface="Arial" pitchFamily="34" charset="0"/>
              <a:buChar char="•"/>
              <a:defRPr sz="2700">
                <a:gradFill>
                  <a:gsLst>
                    <a:gs pos="1250">
                      <a:schemeClr val="tx2"/>
                    </a:gs>
                    <a:gs pos="99000">
                      <a:schemeClr val="tx2"/>
                    </a:gs>
                  </a:gsLst>
                  <a:lin ang="5400000" scaled="0"/>
                </a:gradFill>
              </a:defRPr>
            </a:lvl1pPr>
            <a:lvl2pPr marL="398321" indent="-174873">
              <a:defRPr sz="1800"/>
            </a:lvl2pPr>
            <a:lvl3pPr marL="524619" indent="-126297">
              <a:tabLst/>
              <a:defRPr sz="1800"/>
            </a:lvl3pPr>
            <a:lvl4pPr marL="660630" indent="-136012">
              <a:defRPr/>
            </a:lvl4pPr>
            <a:lvl5pPr marL="786928" indent="-12629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9837130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7" name="Rectangle 16"/>
          <p:cNvSpPr/>
          <p:nvPr userDrawn="1"/>
        </p:nvSpPr>
        <p:spPr bwMode="auto">
          <a:xfrm>
            <a:off x="1" y="6697663"/>
            <a:ext cx="9326563" cy="29686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61" fontAlgn="base">
              <a:lnSpc>
                <a:spcPct val="90000"/>
              </a:lnSpc>
              <a:spcBef>
                <a:spcPct val="0"/>
              </a:spcBef>
              <a:spcAft>
                <a:spcPct val="0"/>
              </a:spcAft>
            </a:pPr>
            <a:endParaRPr lang="en-US" sz="18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32" name="Group 8"/>
          <p:cNvGrpSpPr>
            <a:grpSpLocks noChangeAspect="1"/>
          </p:cNvGrpSpPr>
          <p:nvPr userDrawn="1"/>
        </p:nvGrpSpPr>
        <p:grpSpPr bwMode="auto">
          <a:xfrm>
            <a:off x="8636059" y="6199686"/>
            <a:ext cx="484544" cy="682764"/>
            <a:chOff x="7062" y="3586"/>
            <a:chExt cx="617" cy="652"/>
          </a:xfrm>
        </p:grpSpPr>
        <p:sp>
          <p:nvSpPr>
            <p:cNvPr id="33" name="AutoShape 7"/>
            <p:cNvSpPr>
              <a:spLocks noChangeAspect="1" noChangeArrowheads="1" noTextEdit="1"/>
            </p:cNvSpPr>
            <p:nvPr userDrawn="1"/>
          </p:nvSpPr>
          <p:spPr bwMode="auto">
            <a:xfrm>
              <a:off x="7062" y="3586"/>
              <a:ext cx="617" cy="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4" name="Freeform 9"/>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5" name="Freeform 10"/>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36" name="Freeform 11"/>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7" name="Freeform 12"/>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38" name="Freeform 13"/>
            <p:cNvSpPr>
              <a:spLocks noEditPoints="1"/>
            </p:cNvSpPr>
            <p:nvPr userDrawn="1"/>
          </p:nvSpPr>
          <p:spPr bwMode="auto">
            <a:xfrm>
              <a:off x="7131" y="3937"/>
              <a:ext cx="208" cy="253"/>
            </a:xfrm>
            <a:custGeom>
              <a:avLst/>
              <a:gdLst>
                <a:gd name="T0" fmla="*/ 59 w 87"/>
                <a:gd name="T1" fmla="*/ 98 h 106"/>
                <a:gd name="T2" fmla="*/ 77 w 87"/>
                <a:gd name="T3" fmla="*/ 103 h 106"/>
                <a:gd name="T4" fmla="*/ 82 w 87"/>
                <a:gd name="T5" fmla="*/ 84 h 106"/>
                <a:gd name="T6" fmla="*/ 65 w 87"/>
                <a:gd name="T7" fmla="*/ 79 h 106"/>
                <a:gd name="T8" fmla="*/ 58 w 87"/>
                <a:gd name="T9" fmla="*/ 67 h 106"/>
                <a:gd name="T10" fmla="*/ 55 w 87"/>
                <a:gd name="T11" fmla="*/ 68 h 106"/>
                <a:gd name="T12" fmla="*/ 63 w 87"/>
                <a:gd name="T13" fmla="*/ 80 h 106"/>
                <a:gd name="T14" fmla="*/ 59 w 87"/>
                <a:gd name="T15" fmla="*/ 98 h 106"/>
                <a:gd name="T16" fmla="*/ 14 w 87"/>
                <a:gd name="T17" fmla="*/ 66 h 106"/>
                <a:gd name="T18" fmla="*/ 26 w 87"/>
                <a:gd name="T19" fmla="*/ 73 h 106"/>
                <a:gd name="T20" fmla="*/ 33 w 87"/>
                <a:gd name="T21" fmla="*/ 62 h 106"/>
                <a:gd name="T22" fmla="*/ 40 w 87"/>
                <a:gd name="T23" fmla="*/ 60 h 106"/>
                <a:gd name="T24" fmla="*/ 40 w 87"/>
                <a:gd name="T25" fmla="*/ 58 h 106"/>
                <a:gd name="T26" fmla="*/ 32 w 87"/>
                <a:gd name="T27" fmla="*/ 60 h 106"/>
                <a:gd name="T28" fmla="*/ 21 w 87"/>
                <a:gd name="T29" fmla="*/ 54 h 106"/>
                <a:gd name="T30" fmla="*/ 14 w 87"/>
                <a:gd name="T31" fmla="*/ 66 h 106"/>
                <a:gd name="T32" fmla="*/ 40 w 87"/>
                <a:gd name="T33" fmla="*/ 27 h 106"/>
                <a:gd name="T34" fmla="*/ 25 w 87"/>
                <a:gd name="T35" fmla="*/ 4 h 106"/>
                <a:gd name="T36" fmla="*/ 2 w 87"/>
                <a:gd name="T37" fmla="*/ 20 h 106"/>
                <a:gd name="T38" fmla="*/ 17 w 87"/>
                <a:gd name="T39" fmla="*/ 42 h 106"/>
                <a:gd name="T40" fmla="*/ 32 w 87"/>
                <a:gd name="T41" fmla="*/ 39 h 106"/>
                <a:gd name="T42" fmla="*/ 41 w 87"/>
                <a:gd name="T43" fmla="*/ 48 h 106"/>
                <a:gd name="T44" fmla="*/ 45 w 87"/>
                <a:gd name="T45" fmla="*/ 44 h 106"/>
                <a:gd name="T46" fmla="*/ 36 w 87"/>
                <a:gd name="T47" fmla="*/ 35 h 106"/>
                <a:gd name="T48" fmla="*/ 40 w 87"/>
                <a:gd name="T49" fmla="*/ 27 h 106"/>
                <a:gd name="T50" fmla="*/ 57 w 87"/>
                <a:gd name="T51" fmla="*/ 46 h 106"/>
                <a:gd name="T52" fmla="*/ 43 w 87"/>
                <a:gd name="T53" fmla="*/ 50 h 106"/>
                <a:gd name="T54" fmla="*/ 48 w 87"/>
                <a:gd name="T55" fmla="*/ 64 h 106"/>
                <a:gd name="T56" fmla="*/ 62 w 87"/>
                <a:gd name="T57" fmla="*/ 60 h 106"/>
                <a:gd name="T58" fmla="*/ 57 w 87"/>
                <a:gd name="T59" fmla="*/ 46 h 106"/>
                <a:gd name="T60" fmla="*/ 78 w 87"/>
                <a:gd name="T61" fmla="*/ 3 h 106"/>
                <a:gd name="T62" fmla="*/ 60 w 87"/>
                <a:gd name="T63" fmla="*/ 9 h 106"/>
                <a:gd name="T64" fmla="*/ 64 w 87"/>
                <a:gd name="T65" fmla="*/ 27 h 106"/>
                <a:gd name="T66" fmla="*/ 56 w 87"/>
                <a:gd name="T67" fmla="*/ 43 h 106"/>
                <a:gd name="T68" fmla="*/ 58 w 87"/>
                <a:gd name="T69" fmla="*/ 43 h 106"/>
                <a:gd name="T70" fmla="*/ 59 w 87"/>
                <a:gd name="T71" fmla="*/ 44 h 106"/>
                <a:gd name="T72" fmla="*/ 67 w 87"/>
                <a:gd name="T73" fmla="*/ 28 h 106"/>
                <a:gd name="T74" fmla="*/ 84 w 87"/>
                <a:gd name="T75" fmla="*/ 21 h 106"/>
                <a:gd name="T76" fmla="*/ 78 w 87"/>
                <a:gd name="T77"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 h="106">
                  <a:moveTo>
                    <a:pt x="59" y="98"/>
                  </a:moveTo>
                  <a:cubicBezTo>
                    <a:pt x="62" y="104"/>
                    <a:pt x="71" y="106"/>
                    <a:pt x="77" y="103"/>
                  </a:cubicBezTo>
                  <a:cubicBezTo>
                    <a:pt x="83" y="99"/>
                    <a:pt x="86" y="91"/>
                    <a:pt x="82" y="84"/>
                  </a:cubicBezTo>
                  <a:cubicBezTo>
                    <a:pt x="79" y="78"/>
                    <a:pt x="71" y="76"/>
                    <a:pt x="65" y="79"/>
                  </a:cubicBezTo>
                  <a:cubicBezTo>
                    <a:pt x="58" y="67"/>
                    <a:pt x="58" y="67"/>
                    <a:pt x="58" y="67"/>
                  </a:cubicBezTo>
                  <a:cubicBezTo>
                    <a:pt x="57" y="67"/>
                    <a:pt x="56" y="67"/>
                    <a:pt x="55" y="68"/>
                  </a:cubicBezTo>
                  <a:cubicBezTo>
                    <a:pt x="63" y="80"/>
                    <a:pt x="63" y="80"/>
                    <a:pt x="63" y="80"/>
                  </a:cubicBezTo>
                  <a:cubicBezTo>
                    <a:pt x="57" y="84"/>
                    <a:pt x="55" y="92"/>
                    <a:pt x="59" y="98"/>
                  </a:cubicBezTo>
                  <a:moveTo>
                    <a:pt x="14" y="66"/>
                  </a:moveTo>
                  <a:cubicBezTo>
                    <a:pt x="15" y="71"/>
                    <a:pt x="21" y="74"/>
                    <a:pt x="26" y="73"/>
                  </a:cubicBezTo>
                  <a:cubicBezTo>
                    <a:pt x="31" y="72"/>
                    <a:pt x="34" y="67"/>
                    <a:pt x="33" y="62"/>
                  </a:cubicBezTo>
                  <a:cubicBezTo>
                    <a:pt x="40" y="60"/>
                    <a:pt x="40" y="60"/>
                    <a:pt x="40" y="60"/>
                  </a:cubicBezTo>
                  <a:cubicBezTo>
                    <a:pt x="40" y="59"/>
                    <a:pt x="40" y="58"/>
                    <a:pt x="40" y="58"/>
                  </a:cubicBezTo>
                  <a:cubicBezTo>
                    <a:pt x="32" y="60"/>
                    <a:pt x="32" y="60"/>
                    <a:pt x="32" y="60"/>
                  </a:cubicBezTo>
                  <a:cubicBezTo>
                    <a:pt x="31" y="55"/>
                    <a:pt x="26" y="52"/>
                    <a:pt x="21" y="54"/>
                  </a:cubicBezTo>
                  <a:cubicBezTo>
                    <a:pt x="15" y="55"/>
                    <a:pt x="12" y="61"/>
                    <a:pt x="14" y="66"/>
                  </a:cubicBezTo>
                  <a:moveTo>
                    <a:pt x="40" y="27"/>
                  </a:moveTo>
                  <a:cubicBezTo>
                    <a:pt x="42" y="17"/>
                    <a:pt x="35" y="6"/>
                    <a:pt x="25" y="4"/>
                  </a:cubicBezTo>
                  <a:cubicBezTo>
                    <a:pt x="14" y="2"/>
                    <a:pt x="4" y="9"/>
                    <a:pt x="2" y="20"/>
                  </a:cubicBezTo>
                  <a:cubicBezTo>
                    <a:pt x="0" y="30"/>
                    <a:pt x="7" y="40"/>
                    <a:pt x="17" y="42"/>
                  </a:cubicBezTo>
                  <a:cubicBezTo>
                    <a:pt x="22" y="43"/>
                    <a:pt x="28" y="42"/>
                    <a:pt x="32" y="39"/>
                  </a:cubicBezTo>
                  <a:cubicBezTo>
                    <a:pt x="41" y="48"/>
                    <a:pt x="41" y="48"/>
                    <a:pt x="41" y="48"/>
                  </a:cubicBezTo>
                  <a:cubicBezTo>
                    <a:pt x="42" y="47"/>
                    <a:pt x="44" y="45"/>
                    <a:pt x="45" y="44"/>
                  </a:cubicBezTo>
                  <a:cubicBezTo>
                    <a:pt x="36" y="35"/>
                    <a:pt x="36" y="35"/>
                    <a:pt x="36" y="35"/>
                  </a:cubicBezTo>
                  <a:cubicBezTo>
                    <a:pt x="38" y="33"/>
                    <a:pt x="39" y="30"/>
                    <a:pt x="40" y="27"/>
                  </a:cubicBezTo>
                  <a:moveTo>
                    <a:pt x="57" y="46"/>
                  </a:moveTo>
                  <a:cubicBezTo>
                    <a:pt x="52" y="43"/>
                    <a:pt x="46" y="45"/>
                    <a:pt x="43" y="50"/>
                  </a:cubicBezTo>
                  <a:cubicBezTo>
                    <a:pt x="41" y="56"/>
                    <a:pt x="43" y="62"/>
                    <a:pt x="48" y="64"/>
                  </a:cubicBezTo>
                  <a:cubicBezTo>
                    <a:pt x="53" y="67"/>
                    <a:pt x="59" y="65"/>
                    <a:pt x="62" y="60"/>
                  </a:cubicBezTo>
                  <a:cubicBezTo>
                    <a:pt x="64" y="55"/>
                    <a:pt x="62" y="49"/>
                    <a:pt x="57" y="46"/>
                  </a:cubicBezTo>
                  <a:moveTo>
                    <a:pt x="78" y="3"/>
                  </a:moveTo>
                  <a:cubicBezTo>
                    <a:pt x="71" y="0"/>
                    <a:pt x="63" y="3"/>
                    <a:pt x="60" y="9"/>
                  </a:cubicBezTo>
                  <a:cubicBezTo>
                    <a:pt x="57" y="16"/>
                    <a:pt x="59" y="23"/>
                    <a:pt x="64" y="27"/>
                  </a:cubicBezTo>
                  <a:cubicBezTo>
                    <a:pt x="56" y="43"/>
                    <a:pt x="56" y="43"/>
                    <a:pt x="56" y="43"/>
                  </a:cubicBezTo>
                  <a:cubicBezTo>
                    <a:pt x="57" y="43"/>
                    <a:pt x="58" y="43"/>
                    <a:pt x="58" y="43"/>
                  </a:cubicBezTo>
                  <a:cubicBezTo>
                    <a:pt x="59" y="43"/>
                    <a:pt x="59" y="44"/>
                    <a:pt x="59" y="44"/>
                  </a:cubicBezTo>
                  <a:cubicBezTo>
                    <a:pt x="67" y="28"/>
                    <a:pt x="67" y="28"/>
                    <a:pt x="67" y="28"/>
                  </a:cubicBezTo>
                  <a:cubicBezTo>
                    <a:pt x="73" y="30"/>
                    <a:pt x="81" y="28"/>
                    <a:pt x="84" y="21"/>
                  </a:cubicBezTo>
                  <a:cubicBezTo>
                    <a:pt x="87" y="15"/>
                    <a:pt x="84" y="7"/>
                    <a:pt x="78"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9" name="Freeform 14"/>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40" name="Freeform 15"/>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41" name="Freeform 16"/>
            <p:cNvSpPr>
              <a:spLocks/>
            </p:cNvSpPr>
            <p:nvPr userDrawn="1"/>
          </p:nvSpPr>
          <p:spPr bwMode="auto">
            <a:xfrm>
              <a:off x="7370" y="3665"/>
              <a:ext cx="163" cy="160"/>
            </a:xfrm>
            <a:custGeom>
              <a:avLst/>
              <a:gdLst>
                <a:gd name="T0" fmla="*/ 60 w 68"/>
                <a:gd name="T1" fmla="*/ 0 h 67"/>
                <a:gd name="T2" fmla="*/ 9 w 68"/>
                <a:gd name="T3" fmla="*/ 0 h 67"/>
                <a:gd name="T4" fmla="*/ 0 w 68"/>
                <a:gd name="T5" fmla="*/ 9 h 67"/>
                <a:gd name="T6" fmla="*/ 0 w 68"/>
                <a:gd name="T7" fmla="*/ 41 h 67"/>
                <a:gd name="T8" fmla="*/ 9 w 68"/>
                <a:gd name="T9" fmla="*/ 50 h 67"/>
                <a:gd name="T10" fmla="*/ 21 w 68"/>
                <a:gd name="T11" fmla="*/ 50 h 67"/>
                <a:gd name="T12" fmla="*/ 47 w 68"/>
                <a:gd name="T13" fmla="*/ 67 h 67"/>
                <a:gd name="T14" fmla="*/ 41 w 68"/>
                <a:gd name="T15" fmla="*/ 50 h 67"/>
                <a:gd name="T16" fmla="*/ 60 w 68"/>
                <a:gd name="T17" fmla="*/ 50 h 67"/>
                <a:gd name="T18" fmla="*/ 68 w 68"/>
                <a:gd name="T19" fmla="*/ 41 h 67"/>
                <a:gd name="T20" fmla="*/ 68 w 68"/>
                <a:gd name="T21" fmla="*/ 9 h 67"/>
                <a:gd name="T22" fmla="*/ 60 w 68"/>
                <a:gd name="T2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67">
                  <a:moveTo>
                    <a:pt x="60" y="0"/>
                  </a:moveTo>
                  <a:cubicBezTo>
                    <a:pt x="9" y="0"/>
                    <a:pt x="9" y="0"/>
                    <a:pt x="9" y="0"/>
                  </a:cubicBezTo>
                  <a:cubicBezTo>
                    <a:pt x="4" y="0"/>
                    <a:pt x="0" y="4"/>
                    <a:pt x="0" y="9"/>
                  </a:cubicBezTo>
                  <a:cubicBezTo>
                    <a:pt x="0" y="41"/>
                    <a:pt x="0" y="41"/>
                    <a:pt x="0" y="41"/>
                  </a:cubicBezTo>
                  <a:cubicBezTo>
                    <a:pt x="0" y="46"/>
                    <a:pt x="4" y="50"/>
                    <a:pt x="9" y="50"/>
                  </a:cubicBezTo>
                  <a:cubicBezTo>
                    <a:pt x="21" y="50"/>
                    <a:pt x="21" y="50"/>
                    <a:pt x="21" y="50"/>
                  </a:cubicBezTo>
                  <a:cubicBezTo>
                    <a:pt x="47" y="67"/>
                    <a:pt x="47" y="67"/>
                    <a:pt x="47" y="67"/>
                  </a:cubicBezTo>
                  <a:cubicBezTo>
                    <a:pt x="41" y="50"/>
                    <a:pt x="41" y="50"/>
                    <a:pt x="41" y="50"/>
                  </a:cubicBezTo>
                  <a:cubicBezTo>
                    <a:pt x="60" y="50"/>
                    <a:pt x="60" y="50"/>
                    <a:pt x="60" y="50"/>
                  </a:cubicBezTo>
                  <a:cubicBezTo>
                    <a:pt x="64" y="50"/>
                    <a:pt x="68" y="46"/>
                    <a:pt x="68" y="41"/>
                  </a:cubicBezTo>
                  <a:cubicBezTo>
                    <a:pt x="68" y="9"/>
                    <a:pt x="68" y="9"/>
                    <a:pt x="68" y="9"/>
                  </a:cubicBezTo>
                  <a:cubicBezTo>
                    <a:pt x="68" y="4"/>
                    <a:pt x="64" y="0"/>
                    <a:pt x="6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42" name="Freeform 17"/>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43" name="Freeform 18"/>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44" name="Freeform 19"/>
            <p:cNvSpPr>
              <a:spLocks/>
            </p:cNvSpPr>
            <p:nvPr userDrawn="1"/>
          </p:nvSpPr>
          <p:spPr bwMode="auto">
            <a:xfrm>
              <a:off x="7464" y="3959"/>
              <a:ext cx="172" cy="83"/>
            </a:xfrm>
            <a:custGeom>
              <a:avLst/>
              <a:gdLst>
                <a:gd name="T0" fmla="*/ 59 w 72"/>
                <a:gd name="T1" fmla="*/ 9 h 35"/>
                <a:gd name="T2" fmla="*/ 52 w 72"/>
                <a:gd name="T3" fmla="*/ 11 h 35"/>
                <a:gd name="T4" fmla="*/ 34 w 72"/>
                <a:gd name="T5" fmla="*/ 0 h 35"/>
                <a:gd name="T6" fmla="*/ 14 w 72"/>
                <a:gd name="T7" fmla="*/ 15 h 35"/>
                <a:gd name="T8" fmla="*/ 10 w 72"/>
                <a:gd name="T9" fmla="*/ 15 h 35"/>
                <a:gd name="T10" fmla="*/ 0 w 72"/>
                <a:gd name="T11" fmla="*/ 25 h 35"/>
                <a:gd name="T12" fmla="*/ 10 w 72"/>
                <a:gd name="T13" fmla="*/ 35 h 35"/>
                <a:gd name="T14" fmla="*/ 59 w 72"/>
                <a:gd name="T15" fmla="*/ 35 h 35"/>
                <a:gd name="T16" fmla="*/ 72 w 72"/>
                <a:gd name="T17" fmla="*/ 22 h 35"/>
                <a:gd name="T18" fmla="*/ 59 w 72"/>
                <a:gd name="T1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35">
                  <a:moveTo>
                    <a:pt x="59" y="9"/>
                  </a:moveTo>
                  <a:cubicBezTo>
                    <a:pt x="56" y="9"/>
                    <a:pt x="54" y="10"/>
                    <a:pt x="52" y="11"/>
                  </a:cubicBezTo>
                  <a:cubicBezTo>
                    <a:pt x="49" y="5"/>
                    <a:pt x="42" y="0"/>
                    <a:pt x="34" y="0"/>
                  </a:cubicBezTo>
                  <a:cubicBezTo>
                    <a:pt x="24" y="0"/>
                    <a:pt x="16" y="7"/>
                    <a:pt x="14" y="15"/>
                  </a:cubicBezTo>
                  <a:cubicBezTo>
                    <a:pt x="13" y="15"/>
                    <a:pt x="12" y="15"/>
                    <a:pt x="10" y="15"/>
                  </a:cubicBezTo>
                  <a:cubicBezTo>
                    <a:pt x="5" y="15"/>
                    <a:pt x="0" y="19"/>
                    <a:pt x="0" y="25"/>
                  </a:cubicBezTo>
                  <a:cubicBezTo>
                    <a:pt x="0" y="30"/>
                    <a:pt x="5" y="35"/>
                    <a:pt x="10" y="35"/>
                  </a:cubicBezTo>
                  <a:cubicBezTo>
                    <a:pt x="59" y="35"/>
                    <a:pt x="59" y="35"/>
                    <a:pt x="59" y="35"/>
                  </a:cubicBezTo>
                  <a:cubicBezTo>
                    <a:pt x="66" y="35"/>
                    <a:pt x="72" y="29"/>
                    <a:pt x="72" y="22"/>
                  </a:cubicBezTo>
                  <a:cubicBezTo>
                    <a:pt x="72" y="15"/>
                    <a:pt x="66" y="9"/>
                    <a:pt x="59"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gr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1113570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2" y="1212849"/>
            <a:ext cx="9326563"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976" tIns="34976" rIns="34976" bIns="34976" numCol="1" spcCol="0" rtlCol="0" fromWordArt="0" anchor="ctr" anchorCtr="0" forceAA="0" compatLnSpc="1">
            <a:prstTxWarp prst="textNoShape">
              <a:avLst/>
            </a:prstTxWarp>
            <a:noAutofit/>
          </a:bodyPr>
          <a:lstStyle/>
          <a:p>
            <a:pPr algn="ctr" defTabSz="699261" fontAlgn="base">
              <a:spcBef>
                <a:spcPct val="0"/>
              </a:spcBef>
              <a:spcAft>
                <a:spcPct val="0"/>
              </a:spcAft>
            </a:pPr>
            <a:endParaRPr lang="en-US" sz="1350"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05962" y="1216153"/>
            <a:ext cx="8914641" cy="1644681"/>
          </a:xfrm>
        </p:spPr>
        <p:txBody>
          <a:bodyPr/>
          <a:lstStyle>
            <a:lvl1pPr marL="0" indent="0">
              <a:buNone/>
              <a:defRPr sz="247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25988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4383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610841"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78814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Rectangle 19"/>
          <p:cNvSpPr/>
          <p:nvPr userDrawn="1"/>
        </p:nvSpPr>
        <p:spPr bwMode="auto">
          <a:xfrm>
            <a:off x="1" y="6697663"/>
            <a:ext cx="9326563" cy="29686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61" fontAlgn="base">
              <a:lnSpc>
                <a:spcPct val="90000"/>
              </a:lnSpc>
              <a:spcBef>
                <a:spcPct val="0"/>
              </a:spcBef>
              <a:spcAft>
                <a:spcPct val="0"/>
              </a:spcAft>
            </a:pPr>
            <a:endParaRPr lang="en-US" sz="18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22" name="Group 8"/>
          <p:cNvGrpSpPr>
            <a:grpSpLocks noChangeAspect="1"/>
          </p:cNvGrpSpPr>
          <p:nvPr userDrawn="1"/>
        </p:nvGrpSpPr>
        <p:grpSpPr bwMode="auto">
          <a:xfrm>
            <a:off x="8636059" y="6199686"/>
            <a:ext cx="484544" cy="682764"/>
            <a:chOff x="7062" y="3586"/>
            <a:chExt cx="617" cy="652"/>
          </a:xfrm>
        </p:grpSpPr>
        <p:sp>
          <p:nvSpPr>
            <p:cNvPr id="23" name="AutoShape 7"/>
            <p:cNvSpPr>
              <a:spLocks noChangeAspect="1" noChangeArrowheads="1" noTextEdit="1"/>
            </p:cNvSpPr>
            <p:nvPr userDrawn="1"/>
          </p:nvSpPr>
          <p:spPr bwMode="auto">
            <a:xfrm>
              <a:off x="7062" y="3586"/>
              <a:ext cx="617" cy="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4" name="Freeform 9"/>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5" name="Freeform 10"/>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6" name="Freeform 11"/>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7" name="Freeform 12"/>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8" name="Freeform 13"/>
            <p:cNvSpPr>
              <a:spLocks noEditPoints="1"/>
            </p:cNvSpPr>
            <p:nvPr userDrawn="1"/>
          </p:nvSpPr>
          <p:spPr bwMode="auto">
            <a:xfrm>
              <a:off x="7131" y="3937"/>
              <a:ext cx="208" cy="253"/>
            </a:xfrm>
            <a:custGeom>
              <a:avLst/>
              <a:gdLst>
                <a:gd name="T0" fmla="*/ 59 w 87"/>
                <a:gd name="T1" fmla="*/ 98 h 106"/>
                <a:gd name="T2" fmla="*/ 77 w 87"/>
                <a:gd name="T3" fmla="*/ 103 h 106"/>
                <a:gd name="T4" fmla="*/ 82 w 87"/>
                <a:gd name="T5" fmla="*/ 84 h 106"/>
                <a:gd name="T6" fmla="*/ 65 w 87"/>
                <a:gd name="T7" fmla="*/ 79 h 106"/>
                <a:gd name="T8" fmla="*/ 58 w 87"/>
                <a:gd name="T9" fmla="*/ 67 h 106"/>
                <a:gd name="T10" fmla="*/ 55 w 87"/>
                <a:gd name="T11" fmla="*/ 68 h 106"/>
                <a:gd name="T12" fmla="*/ 63 w 87"/>
                <a:gd name="T13" fmla="*/ 80 h 106"/>
                <a:gd name="T14" fmla="*/ 59 w 87"/>
                <a:gd name="T15" fmla="*/ 98 h 106"/>
                <a:gd name="T16" fmla="*/ 14 w 87"/>
                <a:gd name="T17" fmla="*/ 66 h 106"/>
                <a:gd name="T18" fmla="*/ 26 w 87"/>
                <a:gd name="T19" fmla="*/ 73 h 106"/>
                <a:gd name="T20" fmla="*/ 33 w 87"/>
                <a:gd name="T21" fmla="*/ 62 h 106"/>
                <a:gd name="T22" fmla="*/ 40 w 87"/>
                <a:gd name="T23" fmla="*/ 60 h 106"/>
                <a:gd name="T24" fmla="*/ 40 w 87"/>
                <a:gd name="T25" fmla="*/ 58 h 106"/>
                <a:gd name="T26" fmla="*/ 32 w 87"/>
                <a:gd name="T27" fmla="*/ 60 h 106"/>
                <a:gd name="T28" fmla="*/ 21 w 87"/>
                <a:gd name="T29" fmla="*/ 54 h 106"/>
                <a:gd name="T30" fmla="*/ 14 w 87"/>
                <a:gd name="T31" fmla="*/ 66 h 106"/>
                <a:gd name="T32" fmla="*/ 40 w 87"/>
                <a:gd name="T33" fmla="*/ 27 h 106"/>
                <a:gd name="T34" fmla="*/ 25 w 87"/>
                <a:gd name="T35" fmla="*/ 4 h 106"/>
                <a:gd name="T36" fmla="*/ 2 w 87"/>
                <a:gd name="T37" fmla="*/ 20 h 106"/>
                <a:gd name="T38" fmla="*/ 17 w 87"/>
                <a:gd name="T39" fmla="*/ 42 h 106"/>
                <a:gd name="T40" fmla="*/ 32 w 87"/>
                <a:gd name="T41" fmla="*/ 39 h 106"/>
                <a:gd name="T42" fmla="*/ 41 w 87"/>
                <a:gd name="T43" fmla="*/ 48 h 106"/>
                <a:gd name="T44" fmla="*/ 45 w 87"/>
                <a:gd name="T45" fmla="*/ 44 h 106"/>
                <a:gd name="T46" fmla="*/ 36 w 87"/>
                <a:gd name="T47" fmla="*/ 35 h 106"/>
                <a:gd name="T48" fmla="*/ 40 w 87"/>
                <a:gd name="T49" fmla="*/ 27 h 106"/>
                <a:gd name="T50" fmla="*/ 57 w 87"/>
                <a:gd name="T51" fmla="*/ 46 h 106"/>
                <a:gd name="T52" fmla="*/ 43 w 87"/>
                <a:gd name="T53" fmla="*/ 50 h 106"/>
                <a:gd name="T54" fmla="*/ 48 w 87"/>
                <a:gd name="T55" fmla="*/ 64 h 106"/>
                <a:gd name="T56" fmla="*/ 62 w 87"/>
                <a:gd name="T57" fmla="*/ 60 h 106"/>
                <a:gd name="T58" fmla="*/ 57 w 87"/>
                <a:gd name="T59" fmla="*/ 46 h 106"/>
                <a:gd name="T60" fmla="*/ 78 w 87"/>
                <a:gd name="T61" fmla="*/ 3 h 106"/>
                <a:gd name="T62" fmla="*/ 60 w 87"/>
                <a:gd name="T63" fmla="*/ 9 h 106"/>
                <a:gd name="T64" fmla="*/ 64 w 87"/>
                <a:gd name="T65" fmla="*/ 27 h 106"/>
                <a:gd name="T66" fmla="*/ 56 w 87"/>
                <a:gd name="T67" fmla="*/ 43 h 106"/>
                <a:gd name="T68" fmla="*/ 58 w 87"/>
                <a:gd name="T69" fmla="*/ 43 h 106"/>
                <a:gd name="T70" fmla="*/ 59 w 87"/>
                <a:gd name="T71" fmla="*/ 44 h 106"/>
                <a:gd name="T72" fmla="*/ 67 w 87"/>
                <a:gd name="T73" fmla="*/ 28 h 106"/>
                <a:gd name="T74" fmla="*/ 84 w 87"/>
                <a:gd name="T75" fmla="*/ 21 h 106"/>
                <a:gd name="T76" fmla="*/ 78 w 87"/>
                <a:gd name="T77"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 h="106">
                  <a:moveTo>
                    <a:pt x="59" y="98"/>
                  </a:moveTo>
                  <a:cubicBezTo>
                    <a:pt x="62" y="104"/>
                    <a:pt x="71" y="106"/>
                    <a:pt x="77" y="103"/>
                  </a:cubicBezTo>
                  <a:cubicBezTo>
                    <a:pt x="83" y="99"/>
                    <a:pt x="86" y="91"/>
                    <a:pt x="82" y="84"/>
                  </a:cubicBezTo>
                  <a:cubicBezTo>
                    <a:pt x="79" y="78"/>
                    <a:pt x="71" y="76"/>
                    <a:pt x="65" y="79"/>
                  </a:cubicBezTo>
                  <a:cubicBezTo>
                    <a:pt x="58" y="67"/>
                    <a:pt x="58" y="67"/>
                    <a:pt x="58" y="67"/>
                  </a:cubicBezTo>
                  <a:cubicBezTo>
                    <a:pt x="57" y="67"/>
                    <a:pt x="56" y="67"/>
                    <a:pt x="55" y="68"/>
                  </a:cubicBezTo>
                  <a:cubicBezTo>
                    <a:pt x="63" y="80"/>
                    <a:pt x="63" y="80"/>
                    <a:pt x="63" y="80"/>
                  </a:cubicBezTo>
                  <a:cubicBezTo>
                    <a:pt x="57" y="84"/>
                    <a:pt x="55" y="92"/>
                    <a:pt x="59" y="98"/>
                  </a:cubicBezTo>
                  <a:moveTo>
                    <a:pt x="14" y="66"/>
                  </a:moveTo>
                  <a:cubicBezTo>
                    <a:pt x="15" y="71"/>
                    <a:pt x="21" y="74"/>
                    <a:pt x="26" y="73"/>
                  </a:cubicBezTo>
                  <a:cubicBezTo>
                    <a:pt x="31" y="72"/>
                    <a:pt x="34" y="67"/>
                    <a:pt x="33" y="62"/>
                  </a:cubicBezTo>
                  <a:cubicBezTo>
                    <a:pt x="40" y="60"/>
                    <a:pt x="40" y="60"/>
                    <a:pt x="40" y="60"/>
                  </a:cubicBezTo>
                  <a:cubicBezTo>
                    <a:pt x="40" y="59"/>
                    <a:pt x="40" y="58"/>
                    <a:pt x="40" y="58"/>
                  </a:cubicBezTo>
                  <a:cubicBezTo>
                    <a:pt x="32" y="60"/>
                    <a:pt x="32" y="60"/>
                    <a:pt x="32" y="60"/>
                  </a:cubicBezTo>
                  <a:cubicBezTo>
                    <a:pt x="31" y="55"/>
                    <a:pt x="26" y="52"/>
                    <a:pt x="21" y="54"/>
                  </a:cubicBezTo>
                  <a:cubicBezTo>
                    <a:pt x="15" y="55"/>
                    <a:pt x="12" y="61"/>
                    <a:pt x="14" y="66"/>
                  </a:cubicBezTo>
                  <a:moveTo>
                    <a:pt x="40" y="27"/>
                  </a:moveTo>
                  <a:cubicBezTo>
                    <a:pt x="42" y="17"/>
                    <a:pt x="35" y="6"/>
                    <a:pt x="25" y="4"/>
                  </a:cubicBezTo>
                  <a:cubicBezTo>
                    <a:pt x="14" y="2"/>
                    <a:pt x="4" y="9"/>
                    <a:pt x="2" y="20"/>
                  </a:cubicBezTo>
                  <a:cubicBezTo>
                    <a:pt x="0" y="30"/>
                    <a:pt x="7" y="40"/>
                    <a:pt x="17" y="42"/>
                  </a:cubicBezTo>
                  <a:cubicBezTo>
                    <a:pt x="22" y="43"/>
                    <a:pt x="28" y="42"/>
                    <a:pt x="32" y="39"/>
                  </a:cubicBezTo>
                  <a:cubicBezTo>
                    <a:pt x="41" y="48"/>
                    <a:pt x="41" y="48"/>
                    <a:pt x="41" y="48"/>
                  </a:cubicBezTo>
                  <a:cubicBezTo>
                    <a:pt x="42" y="47"/>
                    <a:pt x="44" y="45"/>
                    <a:pt x="45" y="44"/>
                  </a:cubicBezTo>
                  <a:cubicBezTo>
                    <a:pt x="36" y="35"/>
                    <a:pt x="36" y="35"/>
                    <a:pt x="36" y="35"/>
                  </a:cubicBezTo>
                  <a:cubicBezTo>
                    <a:pt x="38" y="33"/>
                    <a:pt x="39" y="30"/>
                    <a:pt x="40" y="27"/>
                  </a:cubicBezTo>
                  <a:moveTo>
                    <a:pt x="57" y="46"/>
                  </a:moveTo>
                  <a:cubicBezTo>
                    <a:pt x="52" y="43"/>
                    <a:pt x="46" y="45"/>
                    <a:pt x="43" y="50"/>
                  </a:cubicBezTo>
                  <a:cubicBezTo>
                    <a:pt x="41" y="56"/>
                    <a:pt x="43" y="62"/>
                    <a:pt x="48" y="64"/>
                  </a:cubicBezTo>
                  <a:cubicBezTo>
                    <a:pt x="53" y="67"/>
                    <a:pt x="59" y="65"/>
                    <a:pt x="62" y="60"/>
                  </a:cubicBezTo>
                  <a:cubicBezTo>
                    <a:pt x="64" y="55"/>
                    <a:pt x="62" y="49"/>
                    <a:pt x="57" y="46"/>
                  </a:cubicBezTo>
                  <a:moveTo>
                    <a:pt x="78" y="3"/>
                  </a:moveTo>
                  <a:cubicBezTo>
                    <a:pt x="71" y="0"/>
                    <a:pt x="63" y="3"/>
                    <a:pt x="60" y="9"/>
                  </a:cubicBezTo>
                  <a:cubicBezTo>
                    <a:pt x="57" y="16"/>
                    <a:pt x="59" y="23"/>
                    <a:pt x="64" y="27"/>
                  </a:cubicBezTo>
                  <a:cubicBezTo>
                    <a:pt x="56" y="43"/>
                    <a:pt x="56" y="43"/>
                    <a:pt x="56" y="43"/>
                  </a:cubicBezTo>
                  <a:cubicBezTo>
                    <a:pt x="57" y="43"/>
                    <a:pt x="58" y="43"/>
                    <a:pt x="58" y="43"/>
                  </a:cubicBezTo>
                  <a:cubicBezTo>
                    <a:pt x="59" y="43"/>
                    <a:pt x="59" y="44"/>
                    <a:pt x="59" y="44"/>
                  </a:cubicBezTo>
                  <a:cubicBezTo>
                    <a:pt x="67" y="28"/>
                    <a:pt x="67" y="28"/>
                    <a:pt x="67" y="28"/>
                  </a:cubicBezTo>
                  <a:cubicBezTo>
                    <a:pt x="73" y="30"/>
                    <a:pt x="81" y="28"/>
                    <a:pt x="84" y="21"/>
                  </a:cubicBezTo>
                  <a:cubicBezTo>
                    <a:pt x="87" y="15"/>
                    <a:pt x="84" y="7"/>
                    <a:pt x="78"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9" name="Freeform 14"/>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0" name="Freeform 15"/>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31" name="Freeform 16"/>
            <p:cNvSpPr>
              <a:spLocks/>
            </p:cNvSpPr>
            <p:nvPr userDrawn="1"/>
          </p:nvSpPr>
          <p:spPr bwMode="auto">
            <a:xfrm>
              <a:off x="7370" y="3665"/>
              <a:ext cx="163" cy="160"/>
            </a:xfrm>
            <a:custGeom>
              <a:avLst/>
              <a:gdLst>
                <a:gd name="T0" fmla="*/ 60 w 68"/>
                <a:gd name="T1" fmla="*/ 0 h 67"/>
                <a:gd name="T2" fmla="*/ 9 w 68"/>
                <a:gd name="T3" fmla="*/ 0 h 67"/>
                <a:gd name="T4" fmla="*/ 0 w 68"/>
                <a:gd name="T5" fmla="*/ 9 h 67"/>
                <a:gd name="T6" fmla="*/ 0 w 68"/>
                <a:gd name="T7" fmla="*/ 41 h 67"/>
                <a:gd name="T8" fmla="*/ 9 w 68"/>
                <a:gd name="T9" fmla="*/ 50 h 67"/>
                <a:gd name="T10" fmla="*/ 21 w 68"/>
                <a:gd name="T11" fmla="*/ 50 h 67"/>
                <a:gd name="T12" fmla="*/ 47 w 68"/>
                <a:gd name="T13" fmla="*/ 67 h 67"/>
                <a:gd name="T14" fmla="*/ 41 w 68"/>
                <a:gd name="T15" fmla="*/ 50 h 67"/>
                <a:gd name="T16" fmla="*/ 60 w 68"/>
                <a:gd name="T17" fmla="*/ 50 h 67"/>
                <a:gd name="T18" fmla="*/ 68 w 68"/>
                <a:gd name="T19" fmla="*/ 41 h 67"/>
                <a:gd name="T20" fmla="*/ 68 w 68"/>
                <a:gd name="T21" fmla="*/ 9 h 67"/>
                <a:gd name="T22" fmla="*/ 60 w 68"/>
                <a:gd name="T2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67">
                  <a:moveTo>
                    <a:pt x="60" y="0"/>
                  </a:moveTo>
                  <a:cubicBezTo>
                    <a:pt x="9" y="0"/>
                    <a:pt x="9" y="0"/>
                    <a:pt x="9" y="0"/>
                  </a:cubicBezTo>
                  <a:cubicBezTo>
                    <a:pt x="4" y="0"/>
                    <a:pt x="0" y="4"/>
                    <a:pt x="0" y="9"/>
                  </a:cubicBezTo>
                  <a:cubicBezTo>
                    <a:pt x="0" y="41"/>
                    <a:pt x="0" y="41"/>
                    <a:pt x="0" y="41"/>
                  </a:cubicBezTo>
                  <a:cubicBezTo>
                    <a:pt x="0" y="46"/>
                    <a:pt x="4" y="50"/>
                    <a:pt x="9" y="50"/>
                  </a:cubicBezTo>
                  <a:cubicBezTo>
                    <a:pt x="21" y="50"/>
                    <a:pt x="21" y="50"/>
                    <a:pt x="21" y="50"/>
                  </a:cubicBezTo>
                  <a:cubicBezTo>
                    <a:pt x="47" y="67"/>
                    <a:pt x="47" y="67"/>
                    <a:pt x="47" y="67"/>
                  </a:cubicBezTo>
                  <a:cubicBezTo>
                    <a:pt x="41" y="50"/>
                    <a:pt x="41" y="50"/>
                    <a:pt x="41" y="50"/>
                  </a:cubicBezTo>
                  <a:cubicBezTo>
                    <a:pt x="60" y="50"/>
                    <a:pt x="60" y="50"/>
                    <a:pt x="60" y="50"/>
                  </a:cubicBezTo>
                  <a:cubicBezTo>
                    <a:pt x="64" y="50"/>
                    <a:pt x="68" y="46"/>
                    <a:pt x="68" y="41"/>
                  </a:cubicBezTo>
                  <a:cubicBezTo>
                    <a:pt x="68" y="9"/>
                    <a:pt x="68" y="9"/>
                    <a:pt x="68" y="9"/>
                  </a:cubicBezTo>
                  <a:cubicBezTo>
                    <a:pt x="68" y="4"/>
                    <a:pt x="64" y="0"/>
                    <a:pt x="6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2" name="Freeform 17"/>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3" name="Freeform 18"/>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34" name="Freeform 19"/>
            <p:cNvSpPr>
              <a:spLocks/>
            </p:cNvSpPr>
            <p:nvPr userDrawn="1"/>
          </p:nvSpPr>
          <p:spPr bwMode="auto">
            <a:xfrm>
              <a:off x="7464" y="3959"/>
              <a:ext cx="172" cy="83"/>
            </a:xfrm>
            <a:custGeom>
              <a:avLst/>
              <a:gdLst>
                <a:gd name="T0" fmla="*/ 59 w 72"/>
                <a:gd name="T1" fmla="*/ 9 h 35"/>
                <a:gd name="T2" fmla="*/ 52 w 72"/>
                <a:gd name="T3" fmla="*/ 11 h 35"/>
                <a:gd name="T4" fmla="*/ 34 w 72"/>
                <a:gd name="T5" fmla="*/ 0 h 35"/>
                <a:gd name="T6" fmla="*/ 14 w 72"/>
                <a:gd name="T7" fmla="*/ 15 h 35"/>
                <a:gd name="T8" fmla="*/ 10 w 72"/>
                <a:gd name="T9" fmla="*/ 15 h 35"/>
                <a:gd name="T10" fmla="*/ 0 w 72"/>
                <a:gd name="T11" fmla="*/ 25 h 35"/>
                <a:gd name="T12" fmla="*/ 10 w 72"/>
                <a:gd name="T13" fmla="*/ 35 h 35"/>
                <a:gd name="T14" fmla="*/ 59 w 72"/>
                <a:gd name="T15" fmla="*/ 35 h 35"/>
                <a:gd name="T16" fmla="*/ 72 w 72"/>
                <a:gd name="T17" fmla="*/ 22 h 35"/>
                <a:gd name="T18" fmla="*/ 59 w 72"/>
                <a:gd name="T1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35">
                  <a:moveTo>
                    <a:pt x="59" y="9"/>
                  </a:moveTo>
                  <a:cubicBezTo>
                    <a:pt x="56" y="9"/>
                    <a:pt x="54" y="10"/>
                    <a:pt x="52" y="11"/>
                  </a:cubicBezTo>
                  <a:cubicBezTo>
                    <a:pt x="49" y="5"/>
                    <a:pt x="42" y="0"/>
                    <a:pt x="34" y="0"/>
                  </a:cubicBezTo>
                  <a:cubicBezTo>
                    <a:pt x="24" y="0"/>
                    <a:pt x="16" y="7"/>
                    <a:pt x="14" y="15"/>
                  </a:cubicBezTo>
                  <a:cubicBezTo>
                    <a:pt x="13" y="15"/>
                    <a:pt x="12" y="15"/>
                    <a:pt x="10" y="15"/>
                  </a:cubicBezTo>
                  <a:cubicBezTo>
                    <a:pt x="5" y="15"/>
                    <a:pt x="0" y="19"/>
                    <a:pt x="0" y="25"/>
                  </a:cubicBezTo>
                  <a:cubicBezTo>
                    <a:pt x="0" y="30"/>
                    <a:pt x="5" y="35"/>
                    <a:pt x="10" y="35"/>
                  </a:cubicBezTo>
                  <a:cubicBezTo>
                    <a:pt x="59" y="35"/>
                    <a:pt x="59" y="35"/>
                    <a:pt x="59" y="35"/>
                  </a:cubicBezTo>
                  <a:cubicBezTo>
                    <a:pt x="66" y="35"/>
                    <a:pt x="72" y="29"/>
                    <a:pt x="72" y="22"/>
                  </a:cubicBezTo>
                  <a:cubicBezTo>
                    <a:pt x="72" y="15"/>
                    <a:pt x="66" y="9"/>
                    <a:pt x="59"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grpSp>
    </p:spTree>
    <p:extLst>
      <p:ext uri="{BB962C8B-B14F-4D97-AF65-F5344CB8AC3E}">
        <p14:creationId xmlns:p14="http://schemas.microsoft.com/office/powerpoint/2010/main" val="156257738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05961" y="1212850"/>
            <a:ext cx="8914642" cy="1878976"/>
          </a:xfrm>
          <a:prstGeom prst="rect">
            <a:avLst/>
          </a:prstGeom>
        </p:spPr>
        <p:txBody>
          <a:bodyPr/>
          <a:lstStyle>
            <a:lvl1pPr marL="217856" indent="-217856">
              <a:buClr>
                <a:schemeClr val="tx1"/>
              </a:buClr>
              <a:buSzPct val="90000"/>
              <a:buFont typeface="Arial" pitchFamily="34" charset="0"/>
              <a:buChar char="•"/>
              <a:defRPr sz="27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428568" indent="-210713">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646424" indent="-217856">
              <a:buClr>
                <a:schemeClr val="tx1"/>
              </a:buClr>
              <a:buSzPct val="90000"/>
              <a:buFont typeface="Arial" pitchFamily="34" charset="0"/>
              <a:buChar char="•"/>
              <a:defRPr sz="21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817851" indent="-171427">
              <a:buClr>
                <a:schemeClr val="tx1"/>
              </a:buClr>
              <a:buSzPct val="90000"/>
              <a:buFont typeface="Arial" pitchFamily="34" charset="0"/>
              <a:buChar char="•"/>
              <a:defRPr sz="18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989278" indent="-171427">
              <a:buClr>
                <a:schemeClr val="tx1"/>
              </a:buClr>
              <a:buSzPct val="90000"/>
              <a:buFont typeface="Arial" pitchFamily="34" charset="0"/>
              <a:buChar char="•"/>
              <a:defRPr sz="15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9326564"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2775" spc="-38"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5309969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07389" y="3954457"/>
            <a:ext cx="4799002" cy="1830388"/>
          </a:xfrm>
          <a:noFill/>
        </p:spPr>
        <p:txBody>
          <a:bodyPr lIns="182880" tIns="146304" rIns="182880" bIns="146304">
            <a:noAutofit/>
          </a:bodyPr>
          <a:lstStyle>
            <a:lvl1pPr marL="0" indent="0">
              <a:spcBef>
                <a:spcPts val="0"/>
              </a:spcBef>
              <a:buNone/>
              <a:defRPr sz="2700"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06010" y="2125677"/>
            <a:ext cx="6171626" cy="1828800"/>
          </a:xfrm>
          <a:noFill/>
        </p:spPr>
        <p:txBody>
          <a:bodyPr lIns="146304" tIns="91440" rIns="146304" bIns="91440" anchor="t" anchorCtr="0"/>
          <a:lstStyle>
            <a:lvl1pPr>
              <a:defRPr sz="4499" spc="-75" baseline="0">
                <a:gradFill>
                  <a:gsLst>
                    <a:gs pos="3333">
                      <a:schemeClr val="tx1"/>
                    </a:gs>
                    <a:gs pos="39000">
                      <a:schemeClr val="tx1"/>
                    </a:gs>
                  </a:gsLst>
                  <a:lin ang="5400000" scaled="0"/>
                </a:gradFill>
              </a:defRPr>
            </a:lvl1pPr>
          </a:lstStyle>
          <a:p>
            <a:r>
              <a:rPr lang="en-US" dirty="0"/>
              <a:t>Presentation title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344100" y="480505"/>
            <a:ext cx="1918147" cy="547905"/>
          </a:xfrm>
          <a:prstGeom prst="rect">
            <a:avLst/>
          </a:prstGeom>
        </p:spPr>
      </p:pic>
      <p:grpSp>
        <p:nvGrpSpPr>
          <p:cNvPr id="8" name="Group 4"/>
          <p:cNvGrpSpPr>
            <a:grpSpLocks noChangeAspect="1"/>
          </p:cNvGrpSpPr>
          <p:nvPr userDrawn="1"/>
        </p:nvGrpSpPr>
        <p:grpSpPr bwMode="auto">
          <a:xfrm>
            <a:off x="4997871" y="2103040"/>
            <a:ext cx="4122732" cy="4603416"/>
            <a:chOff x="2611" y="1821"/>
            <a:chExt cx="990" cy="829"/>
          </a:xfrm>
        </p:grpSpPr>
        <p:sp>
          <p:nvSpPr>
            <p:cNvPr id="11" name="Freeform 5"/>
            <p:cNvSpPr>
              <a:spLocks noEditPoints="1"/>
            </p:cNvSpPr>
            <p:nvPr userDrawn="1"/>
          </p:nvSpPr>
          <p:spPr bwMode="auto">
            <a:xfrm>
              <a:off x="3025" y="1821"/>
              <a:ext cx="576" cy="507"/>
            </a:xfrm>
            <a:custGeom>
              <a:avLst/>
              <a:gdLst>
                <a:gd name="T0" fmla="*/ 136 w 243"/>
                <a:gd name="T1" fmla="*/ 168 h 213"/>
                <a:gd name="T2" fmla="*/ 191 w 243"/>
                <a:gd name="T3" fmla="*/ 199 h 213"/>
                <a:gd name="T4" fmla="*/ 166 w 243"/>
                <a:gd name="T5" fmla="*/ 199 h 213"/>
                <a:gd name="T6" fmla="*/ 185 w 243"/>
                <a:gd name="T7" fmla="*/ 202 h 213"/>
                <a:gd name="T8" fmla="*/ 210 w 243"/>
                <a:gd name="T9" fmla="*/ 202 h 213"/>
                <a:gd name="T10" fmla="*/ 204 w 243"/>
                <a:gd name="T11" fmla="*/ 196 h 213"/>
                <a:gd name="T12" fmla="*/ 185 w 243"/>
                <a:gd name="T13" fmla="*/ 207 h 213"/>
                <a:gd name="T14" fmla="*/ 160 w 243"/>
                <a:gd name="T15" fmla="*/ 207 h 213"/>
                <a:gd name="T16" fmla="*/ 134 w 243"/>
                <a:gd name="T17" fmla="*/ 207 h 213"/>
                <a:gd name="T18" fmla="*/ 115 w 243"/>
                <a:gd name="T19" fmla="*/ 213 h 213"/>
                <a:gd name="T20" fmla="*/ 141 w 243"/>
                <a:gd name="T21" fmla="*/ 213 h 213"/>
                <a:gd name="T22" fmla="*/ 166 w 243"/>
                <a:gd name="T23" fmla="*/ 213 h 213"/>
                <a:gd name="T24" fmla="*/ 191 w 243"/>
                <a:gd name="T25" fmla="*/ 213 h 213"/>
                <a:gd name="T26" fmla="*/ 216 w 243"/>
                <a:gd name="T27" fmla="*/ 213 h 213"/>
                <a:gd name="T28" fmla="*/ 148 w 243"/>
                <a:gd name="T29" fmla="*/ 164 h 213"/>
                <a:gd name="T30" fmla="*/ 148 w 243"/>
                <a:gd name="T31" fmla="*/ 164 h 213"/>
                <a:gd name="T32" fmla="*/ 143 w 243"/>
                <a:gd name="T33" fmla="*/ 145 h 213"/>
                <a:gd name="T34" fmla="*/ 146 w 243"/>
                <a:gd name="T35" fmla="*/ 145 h 213"/>
                <a:gd name="T36" fmla="*/ 157 w 243"/>
                <a:gd name="T37" fmla="*/ 138 h 213"/>
                <a:gd name="T38" fmla="*/ 235 w 243"/>
                <a:gd name="T39" fmla="*/ 147 h 213"/>
                <a:gd name="T40" fmla="*/ 228 w 243"/>
                <a:gd name="T41" fmla="*/ 66 h 213"/>
                <a:gd name="T42" fmla="*/ 214 w 243"/>
                <a:gd name="T43" fmla="*/ 19 h 213"/>
                <a:gd name="T44" fmla="*/ 188 w 243"/>
                <a:gd name="T45" fmla="*/ 66 h 213"/>
                <a:gd name="T46" fmla="*/ 161 w 243"/>
                <a:gd name="T47" fmla="*/ 42 h 213"/>
                <a:gd name="T48" fmla="*/ 108 w 243"/>
                <a:gd name="T49" fmla="*/ 6 h 213"/>
                <a:gd name="T50" fmla="*/ 100 w 243"/>
                <a:gd name="T51" fmla="*/ 165 h 213"/>
                <a:gd name="T52" fmla="*/ 118 w 243"/>
                <a:gd name="T53" fmla="*/ 184 h 213"/>
                <a:gd name="T54" fmla="*/ 162 w 243"/>
                <a:gd name="T55" fmla="*/ 184 h 213"/>
                <a:gd name="T56" fmla="*/ 194 w 243"/>
                <a:gd name="T57" fmla="*/ 184 h 213"/>
                <a:gd name="T58" fmla="*/ 236 w 243"/>
                <a:gd name="T59" fmla="*/ 165 h 213"/>
                <a:gd name="T60" fmla="*/ 208 w 243"/>
                <a:gd name="T61" fmla="*/ 87 h 213"/>
                <a:gd name="T62" fmla="*/ 114 w 243"/>
                <a:gd name="T63" fmla="*/ 11 h 213"/>
                <a:gd name="T64" fmla="*/ 133 w 243"/>
                <a:gd name="T65" fmla="*/ 67 h 213"/>
                <a:gd name="T66" fmla="*/ 83 w 243"/>
                <a:gd name="T67" fmla="*/ 62 h 213"/>
                <a:gd name="T68" fmla="*/ 198 w 243"/>
                <a:gd name="T69" fmla="*/ 181 h 213"/>
                <a:gd name="T70" fmla="*/ 167 w 243"/>
                <a:gd name="T71" fmla="*/ 179 h 213"/>
                <a:gd name="T72" fmla="*/ 129 w 243"/>
                <a:gd name="T73" fmla="*/ 180 h 213"/>
                <a:gd name="T74" fmla="*/ 104 w 243"/>
                <a:gd name="T75" fmla="*/ 155 h 213"/>
                <a:gd name="T76" fmla="*/ 209 w 243"/>
                <a:gd name="T77" fmla="*/ 155 h 213"/>
                <a:gd name="T78" fmla="*/ 123 w 243"/>
                <a:gd name="T79" fmla="*/ 147 h 213"/>
                <a:gd name="T80" fmla="*/ 143 w 243"/>
                <a:gd name="T81" fmla="*/ 120 h 213"/>
                <a:gd name="T82" fmla="*/ 159 w 243"/>
                <a:gd name="T83" fmla="*/ 122 h 213"/>
                <a:gd name="T84" fmla="*/ 213 w 243"/>
                <a:gd name="T85" fmla="*/ 158 h 213"/>
                <a:gd name="T86" fmla="*/ 192 w 243"/>
                <a:gd name="T87" fmla="*/ 147 h 213"/>
                <a:gd name="T88" fmla="*/ 163 w 243"/>
                <a:gd name="T89" fmla="*/ 121 h 213"/>
                <a:gd name="T90" fmla="*/ 142 w 243"/>
                <a:gd name="T91" fmla="*/ 128 h 213"/>
                <a:gd name="T92" fmla="*/ 108 w 243"/>
                <a:gd name="T93" fmla="*/ 147 h 213"/>
                <a:gd name="T94" fmla="*/ 15 w 243"/>
                <a:gd name="T95" fmla="*/ 149 h 213"/>
                <a:gd name="T96" fmla="*/ 108 w 243"/>
                <a:gd name="T97" fmla="*/ 55 h 213"/>
                <a:gd name="T98" fmla="*/ 152 w 243"/>
                <a:gd name="T99" fmla="*/ 58 h 213"/>
                <a:gd name="T100" fmla="*/ 213 w 243"/>
                <a:gd name="T101" fmla="*/ 158 h 213"/>
                <a:gd name="T102" fmla="*/ 170 w 243"/>
                <a:gd name="T103" fmla="*/ 168 h 213"/>
                <a:gd name="T104" fmla="*/ 168 w 243"/>
                <a:gd name="T105" fmla="*/ 145 h 213"/>
                <a:gd name="T106" fmla="*/ 177 w 243"/>
                <a:gd name="T107" fmla="*/ 168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3" h="213">
                  <a:moveTo>
                    <a:pt x="131" y="164"/>
                  </a:moveTo>
                  <a:cubicBezTo>
                    <a:pt x="128" y="164"/>
                    <a:pt x="126" y="166"/>
                    <a:pt x="126" y="168"/>
                  </a:cubicBezTo>
                  <a:cubicBezTo>
                    <a:pt x="126" y="171"/>
                    <a:pt x="128" y="172"/>
                    <a:pt x="131" y="172"/>
                  </a:cubicBezTo>
                  <a:cubicBezTo>
                    <a:pt x="134" y="172"/>
                    <a:pt x="136" y="171"/>
                    <a:pt x="136" y="168"/>
                  </a:cubicBezTo>
                  <a:cubicBezTo>
                    <a:pt x="136" y="166"/>
                    <a:pt x="133" y="164"/>
                    <a:pt x="131" y="164"/>
                  </a:cubicBezTo>
                  <a:close/>
                  <a:moveTo>
                    <a:pt x="204" y="196"/>
                  </a:moveTo>
                  <a:cubicBezTo>
                    <a:pt x="201" y="196"/>
                    <a:pt x="199" y="196"/>
                    <a:pt x="197" y="197"/>
                  </a:cubicBezTo>
                  <a:cubicBezTo>
                    <a:pt x="195" y="198"/>
                    <a:pt x="193" y="199"/>
                    <a:pt x="191" y="199"/>
                  </a:cubicBezTo>
                  <a:cubicBezTo>
                    <a:pt x="189" y="199"/>
                    <a:pt x="187" y="198"/>
                    <a:pt x="185" y="197"/>
                  </a:cubicBezTo>
                  <a:cubicBezTo>
                    <a:pt x="183" y="196"/>
                    <a:pt x="181" y="196"/>
                    <a:pt x="179" y="196"/>
                  </a:cubicBezTo>
                  <a:cubicBezTo>
                    <a:pt x="176" y="196"/>
                    <a:pt x="174" y="196"/>
                    <a:pt x="172" y="197"/>
                  </a:cubicBezTo>
                  <a:cubicBezTo>
                    <a:pt x="170" y="198"/>
                    <a:pt x="168" y="199"/>
                    <a:pt x="166" y="199"/>
                  </a:cubicBezTo>
                  <a:cubicBezTo>
                    <a:pt x="166" y="203"/>
                    <a:pt x="166" y="203"/>
                    <a:pt x="166" y="203"/>
                  </a:cubicBezTo>
                  <a:cubicBezTo>
                    <a:pt x="168" y="203"/>
                    <a:pt x="170" y="203"/>
                    <a:pt x="172" y="202"/>
                  </a:cubicBezTo>
                  <a:cubicBezTo>
                    <a:pt x="174" y="201"/>
                    <a:pt x="176" y="201"/>
                    <a:pt x="179" y="201"/>
                  </a:cubicBezTo>
                  <a:cubicBezTo>
                    <a:pt x="181" y="201"/>
                    <a:pt x="183" y="201"/>
                    <a:pt x="185" y="202"/>
                  </a:cubicBezTo>
                  <a:cubicBezTo>
                    <a:pt x="187" y="203"/>
                    <a:pt x="189" y="203"/>
                    <a:pt x="191" y="203"/>
                  </a:cubicBezTo>
                  <a:cubicBezTo>
                    <a:pt x="193" y="203"/>
                    <a:pt x="195" y="203"/>
                    <a:pt x="197" y="202"/>
                  </a:cubicBezTo>
                  <a:cubicBezTo>
                    <a:pt x="199" y="201"/>
                    <a:pt x="201" y="201"/>
                    <a:pt x="204" y="201"/>
                  </a:cubicBezTo>
                  <a:cubicBezTo>
                    <a:pt x="206" y="201"/>
                    <a:pt x="208" y="201"/>
                    <a:pt x="210" y="202"/>
                  </a:cubicBezTo>
                  <a:cubicBezTo>
                    <a:pt x="212" y="203"/>
                    <a:pt x="214" y="203"/>
                    <a:pt x="216" y="203"/>
                  </a:cubicBezTo>
                  <a:cubicBezTo>
                    <a:pt x="216" y="199"/>
                    <a:pt x="216" y="199"/>
                    <a:pt x="216" y="199"/>
                  </a:cubicBezTo>
                  <a:cubicBezTo>
                    <a:pt x="214" y="199"/>
                    <a:pt x="212" y="198"/>
                    <a:pt x="210" y="197"/>
                  </a:cubicBezTo>
                  <a:cubicBezTo>
                    <a:pt x="208" y="196"/>
                    <a:pt x="206" y="196"/>
                    <a:pt x="204" y="196"/>
                  </a:cubicBezTo>
                  <a:close/>
                  <a:moveTo>
                    <a:pt x="204" y="206"/>
                  </a:moveTo>
                  <a:cubicBezTo>
                    <a:pt x="201" y="206"/>
                    <a:pt x="199" y="206"/>
                    <a:pt x="197" y="207"/>
                  </a:cubicBezTo>
                  <a:cubicBezTo>
                    <a:pt x="195" y="208"/>
                    <a:pt x="193" y="208"/>
                    <a:pt x="191" y="208"/>
                  </a:cubicBezTo>
                  <a:cubicBezTo>
                    <a:pt x="189" y="208"/>
                    <a:pt x="187" y="208"/>
                    <a:pt x="185" y="207"/>
                  </a:cubicBezTo>
                  <a:cubicBezTo>
                    <a:pt x="183" y="206"/>
                    <a:pt x="181" y="206"/>
                    <a:pt x="179" y="206"/>
                  </a:cubicBezTo>
                  <a:cubicBezTo>
                    <a:pt x="176" y="206"/>
                    <a:pt x="174" y="206"/>
                    <a:pt x="172" y="207"/>
                  </a:cubicBezTo>
                  <a:cubicBezTo>
                    <a:pt x="170" y="208"/>
                    <a:pt x="168" y="208"/>
                    <a:pt x="166" y="208"/>
                  </a:cubicBezTo>
                  <a:cubicBezTo>
                    <a:pt x="164" y="208"/>
                    <a:pt x="162" y="208"/>
                    <a:pt x="160" y="207"/>
                  </a:cubicBezTo>
                  <a:cubicBezTo>
                    <a:pt x="158" y="206"/>
                    <a:pt x="156" y="206"/>
                    <a:pt x="153" y="206"/>
                  </a:cubicBezTo>
                  <a:cubicBezTo>
                    <a:pt x="151" y="206"/>
                    <a:pt x="149" y="206"/>
                    <a:pt x="147" y="207"/>
                  </a:cubicBezTo>
                  <a:cubicBezTo>
                    <a:pt x="145" y="208"/>
                    <a:pt x="143" y="208"/>
                    <a:pt x="141" y="208"/>
                  </a:cubicBezTo>
                  <a:cubicBezTo>
                    <a:pt x="138" y="208"/>
                    <a:pt x="136" y="208"/>
                    <a:pt x="134" y="207"/>
                  </a:cubicBezTo>
                  <a:cubicBezTo>
                    <a:pt x="132" y="206"/>
                    <a:pt x="130" y="206"/>
                    <a:pt x="128" y="206"/>
                  </a:cubicBezTo>
                  <a:cubicBezTo>
                    <a:pt x="126" y="206"/>
                    <a:pt x="124" y="206"/>
                    <a:pt x="122" y="207"/>
                  </a:cubicBezTo>
                  <a:cubicBezTo>
                    <a:pt x="120" y="208"/>
                    <a:pt x="118" y="208"/>
                    <a:pt x="115" y="208"/>
                  </a:cubicBezTo>
                  <a:cubicBezTo>
                    <a:pt x="115" y="213"/>
                    <a:pt x="115" y="213"/>
                    <a:pt x="115" y="213"/>
                  </a:cubicBezTo>
                  <a:cubicBezTo>
                    <a:pt x="118" y="213"/>
                    <a:pt x="120" y="212"/>
                    <a:pt x="122" y="212"/>
                  </a:cubicBezTo>
                  <a:cubicBezTo>
                    <a:pt x="124" y="211"/>
                    <a:pt x="126" y="210"/>
                    <a:pt x="128" y="210"/>
                  </a:cubicBezTo>
                  <a:cubicBezTo>
                    <a:pt x="130" y="210"/>
                    <a:pt x="132" y="211"/>
                    <a:pt x="134" y="212"/>
                  </a:cubicBezTo>
                  <a:cubicBezTo>
                    <a:pt x="136" y="212"/>
                    <a:pt x="138" y="213"/>
                    <a:pt x="141" y="213"/>
                  </a:cubicBezTo>
                  <a:cubicBezTo>
                    <a:pt x="143" y="213"/>
                    <a:pt x="145" y="212"/>
                    <a:pt x="147" y="212"/>
                  </a:cubicBezTo>
                  <a:cubicBezTo>
                    <a:pt x="149" y="211"/>
                    <a:pt x="151" y="210"/>
                    <a:pt x="153" y="210"/>
                  </a:cubicBezTo>
                  <a:cubicBezTo>
                    <a:pt x="156" y="210"/>
                    <a:pt x="158" y="211"/>
                    <a:pt x="160" y="212"/>
                  </a:cubicBezTo>
                  <a:cubicBezTo>
                    <a:pt x="162" y="212"/>
                    <a:pt x="164" y="213"/>
                    <a:pt x="166" y="213"/>
                  </a:cubicBezTo>
                  <a:cubicBezTo>
                    <a:pt x="168" y="213"/>
                    <a:pt x="170" y="212"/>
                    <a:pt x="172" y="212"/>
                  </a:cubicBezTo>
                  <a:cubicBezTo>
                    <a:pt x="174" y="211"/>
                    <a:pt x="176" y="210"/>
                    <a:pt x="179" y="210"/>
                  </a:cubicBezTo>
                  <a:cubicBezTo>
                    <a:pt x="181" y="210"/>
                    <a:pt x="183" y="211"/>
                    <a:pt x="185" y="212"/>
                  </a:cubicBezTo>
                  <a:cubicBezTo>
                    <a:pt x="187" y="212"/>
                    <a:pt x="189" y="213"/>
                    <a:pt x="191" y="213"/>
                  </a:cubicBezTo>
                  <a:cubicBezTo>
                    <a:pt x="193" y="213"/>
                    <a:pt x="195" y="212"/>
                    <a:pt x="197" y="212"/>
                  </a:cubicBezTo>
                  <a:cubicBezTo>
                    <a:pt x="199" y="211"/>
                    <a:pt x="201" y="210"/>
                    <a:pt x="204" y="210"/>
                  </a:cubicBezTo>
                  <a:cubicBezTo>
                    <a:pt x="206" y="210"/>
                    <a:pt x="208" y="211"/>
                    <a:pt x="210" y="212"/>
                  </a:cubicBezTo>
                  <a:cubicBezTo>
                    <a:pt x="212" y="212"/>
                    <a:pt x="214" y="213"/>
                    <a:pt x="216" y="213"/>
                  </a:cubicBezTo>
                  <a:cubicBezTo>
                    <a:pt x="216" y="208"/>
                    <a:pt x="216" y="208"/>
                    <a:pt x="216" y="208"/>
                  </a:cubicBezTo>
                  <a:cubicBezTo>
                    <a:pt x="214" y="208"/>
                    <a:pt x="212" y="208"/>
                    <a:pt x="210" y="207"/>
                  </a:cubicBezTo>
                  <a:cubicBezTo>
                    <a:pt x="208" y="206"/>
                    <a:pt x="206" y="206"/>
                    <a:pt x="204" y="206"/>
                  </a:cubicBezTo>
                  <a:close/>
                  <a:moveTo>
                    <a:pt x="148" y="164"/>
                  </a:moveTo>
                  <a:cubicBezTo>
                    <a:pt x="145" y="164"/>
                    <a:pt x="143" y="166"/>
                    <a:pt x="143" y="168"/>
                  </a:cubicBezTo>
                  <a:cubicBezTo>
                    <a:pt x="143" y="171"/>
                    <a:pt x="145" y="172"/>
                    <a:pt x="148" y="172"/>
                  </a:cubicBezTo>
                  <a:cubicBezTo>
                    <a:pt x="151" y="172"/>
                    <a:pt x="153" y="170"/>
                    <a:pt x="153" y="168"/>
                  </a:cubicBezTo>
                  <a:cubicBezTo>
                    <a:pt x="153" y="166"/>
                    <a:pt x="151" y="164"/>
                    <a:pt x="148" y="164"/>
                  </a:cubicBezTo>
                  <a:close/>
                  <a:moveTo>
                    <a:pt x="143" y="138"/>
                  </a:moveTo>
                  <a:cubicBezTo>
                    <a:pt x="136" y="138"/>
                    <a:pt x="136" y="138"/>
                    <a:pt x="136" y="138"/>
                  </a:cubicBezTo>
                  <a:cubicBezTo>
                    <a:pt x="136" y="145"/>
                    <a:pt x="136" y="145"/>
                    <a:pt x="136" y="145"/>
                  </a:cubicBezTo>
                  <a:cubicBezTo>
                    <a:pt x="143" y="145"/>
                    <a:pt x="143" y="145"/>
                    <a:pt x="143" y="145"/>
                  </a:cubicBezTo>
                  <a:lnTo>
                    <a:pt x="143" y="138"/>
                  </a:lnTo>
                  <a:close/>
                  <a:moveTo>
                    <a:pt x="153" y="138"/>
                  </a:moveTo>
                  <a:cubicBezTo>
                    <a:pt x="146" y="138"/>
                    <a:pt x="146" y="138"/>
                    <a:pt x="146" y="138"/>
                  </a:cubicBezTo>
                  <a:cubicBezTo>
                    <a:pt x="146" y="145"/>
                    <a:pt x="146" y="145"/>
                    <a:pt x="146" y="145"/>
                  </a:cubicBezTo>
                  <a:cubicBezTo>
                    <a:pt x="153" y="145"/>
                    <a:pt x="153" y="145"/>
                    <a:pt x="153" y="145"/>
                  </a:cubicBezTo>
                  <a:lnTo>
                    <a:pt x="153" y="138"/>
                  </a:lnTo>
                  <a:close/>
                  <a:moveTo>
                    <a:pt x="164" y="138"/>
                  </a:moveTo>
                  <a:cubicBezTo>
                    <a:pt x="157" y="138"/>
                    <a:pt x="157" y="138"/>
                    <a:pt x="157" y="138"/>
                  </a:cubicBezTo>
                  <a:cubicBezTo>
                    <a:pt x="157" y="145"/>
                    <a:pt x="157" y="145"/>
                    <a:pt x="157" y="145"/>
                  </a:cubicBezTo>
                  <a:cubicBezTo>
                    <a:pt x="164" y="145"/>
                    <a:pt x="164" y="145"/>
                    <a:pt x="164" y="145"/>
                  </a:cubicBezTo>
                  <a:lnTo>
                    <a:pt x="164" y="138"/>
                  </a:lnTo>
                  <a:close/>
                  <a:moveTo>
                    <a:pt x="235" y="147"/>
                  </a:moveTo>
                  <a:cubicBezTo>
                    <a:pt x="216" y="120"/>
                    <a:pt x="216" y="120"/>
                    <a:pt x="216" y="120"/>
                  </a:cubicBezTo>
                  <a:cubicBezTo>
                    <a:pt x="216" y="87"/>
                    <a:pt x="216" y="87"/>
                    <a:pt x="216" y="87"/>
                  </a:cubicBezTo>
                  <a:cubicBezTo>
                    <a:pt x="240" y="87"/>
                    <a:pt x="240" y="87"/>
                    <a:pt x="240" y="87"/>
                  </a:cubicBezTo>
                  <a:cubicBezTo>
                    <a:pt x="239" y="84"/>
                    <a:pt x="228" y="66"/>
                    <a:pt x="228" y="66"/>
                  </a:cubicBezTo>
                  <a:cubicBezTo>
                    <a:pt x="236" y="66"/>
                    <a:pt x="236" y="66"/>
                    <a:pt x="236" y="66"/>
                  </a:cubicBezTo>
                  <a:cubicBezTo>
                    <a:pt x="234" y="63"/>
                    <a:pt x="225" y="47"/>
                    <a:pt x="225" y="47"/>
                  </a:cubicBezTo>
                  <a:cubicBezTo>
                    <a:pt x="231" y="47"/>
                    <a:pt x="231" y="47"/>
                    <a:pt x="231" y="47"/>
                  </a:cubicBezTo>
                  <a:cubicBezTo>
                    <a:pt x="229" y="44"/>
                    <a:pt x="214" y="19"/>
                    <a:pt x="214" y="19"/>
                  </a:cubicBezTo>
                  <a:cubicBezTo>
                    <a:pt x="213" y="17"/>
                    <a:pt x="211" y="17"/>
                    <a:pt x="210" y="19"/>
                  </a:cubicBezTo>
                  <a:cubicBezTo>
                    <a:pt x="210" y="19"/>
                    <a:pt x="195" y="45"/>
                    <a:pt x="194" y="47"/>
                  </a:cubicBezTo>
                  <a:cubicBezTo>
                    <a:pt x="199" y="47"/>
                    <a:pt x="199" y="47"/>
                    <a:pt x="199" y="47"/>
                  </a:cubicBezTo>
                  <a:cubicBezTo>
                    <a:pt x="199" y="47"/>
                    <a:pt x="190" y="63"/>
                    <a:pt x="188" y="66"/>
                  </a:cubicBezTo>
                  <a:cubicBezTo>
                    <a:pt x="196" y="66"/>
                    <a:pt x="196" y="66"/>
                    <a:pt x="196" y="66"/>
                  </a:cubicBezTo>
                  <a:cubicBezTo>
                    <a:pt x="196" y="66"/>
                    <a:pt x="191" y="74"/>
                    <a:pt x="187" y="80"/>
                  </a:cubicBezTo>
                  <a:cubicBezTo>
                    <a:pt x="161" y="43"/>
                    <a:pt x="161" y="43"/>
                    <a:pt x="161" y="43"/>
                  </a:cubicBezTo>
                  <a:cubicBezTo>
                    <a:pt x="161" y="42"/>
                    <a:pt x="161" y="42"/>
                    <a:pt x="161" y="42"/>
                  </a:cubicBezTo>
                  <a:cubicBezTo>
                    <a:pt x="161" y="42"/>
                    <a:pt x="161" y="43"/>
                    <a:pt x="160" y="43"/>
                  </a:cubicBezTo>
                  <a:cubicBezTo>
                    <a:pt x="136" y="8"/>
                    <a:pt x="136" y="8"/>
                    <a:pt x="136" y="8"/>
                  </a:cubicBezTo>
                  <a:cubicBezTo>
                    <a:pt x="132" y="3"/>
                    <a:pt x="127" y="0"/>
                    <a:pt x="121" y="0"/>
                  </a:cubicBezTo>
                  <a:cubicBezTo>
                    <a:pt x="116" y="0"/>
                    <a:pt x="112" y="3"/>
                    <a:pt x="108" y="6"/>
                  </a:cubicBezTo>
                  <a:cubicBezTo>
                    <a:pt x="9" y="145"/>
                    <a:pt x="9" y="145"/>
                    <a:pt x="9" y="145"/>
                  </a:cubicBezTo>
                  <a:cubicBezTo>
                    <a:pt x="3" y="153"/>
                    <a:pt x="0" y="158"/>
                    <a:pt x="2" y="162"/>
                  </a:cubicBezTo>
                  <a:cubicBezTo>
                    <a:pt x="3" y="163"/>
                    <a:pt x="4" y="165"/>
                    <a:pt x="7" y="165"/>
                  </a:cubicBezTo>
                  <a:cubicBezTo>
                    <a:pt x="100" y="165"/>
                    <a:pt x="100" y="165"/>
                    <a:pt x="100" y="165"/>
                  </a:cubicBezTo>
                  <a:cubicBezTo>
                    <a:pt x="100" y="174"/>
                    <a:pt x="104" y="181"/>
                    <a:pt x="112" y="185"/>
                  </a:cubicBezTo>
                  <a:cubicBezTo>
                    <a:pt x="112" y="186"/>
                    <a:pt x="112" y="186"/>
                    <a:pt x="112" y="186"/>
                  </a:cubicBezTo>
                  <a:cubicBezTo>
                    <a:pt x="113" y="186"/>
                    <a:pt x="113" y="186"/>
                    <a:pt x="113" y="186"/>
                  </a:cubicBezTo>
                  <a:cubicBezTo>
                    <a:pt x="115" y="186"/>
                    <a:pt x="116" y="185"/>
                    <a:pt x="118" y="184"/>
                  </a:cubicBezTo>
                  <a:cubicBezTo>
                    <a:pt x="121" y="183"/>
                    <a:pt x="124" y="183"/>
                    <a:pt x="127" y="184"/>
                  </a:cubicBezTo>
                  <a:cubicBezTo>
                    <a:pt x="131" y="186"/>
                    <a:pt x="136" y="186"/>
                    <a:pt x="140" y="184"/>
                  </a:cubicBezTo>
                  <a:cubicBezTo>
                    <a:pt x="143" y="183"/>
                    <a:pt x="147" y="183"/>
                    <a:pt x="150" y="184"/>
                  </a:cubicBezTo>
                  <a:cubicBezTo>
                    <a:pt x="154" y="186"/>
                    <a:pt x="158" y="186"/>
                    <a:pt x="162" y="184"/>
                  </a:cubicBezTo>
                  <a:cubicBezTo>
                    <a:pt x="165" y="183"/>
                    <a:pt x="169" y="183"/>
                    <a:pt x="172" y="184"/>
                  </a:cubicBezTo>
                  <a:cubicBezTo>
                    <a:pt x="174" y="185"/>
                    <a:pt x="176" y="186"/>
                    <a:pt x="178" y="186"/>
                  </a:cubicBezTo>
                  <a:cubicBezTo>
                    <a:pt x="180" y="186"/>
                    <a:pt x="183" y="185"/>
                    <a:pt x="185" y="184"/>
                  </a:cubicBezTo>
                  <a:cubicBezTo>
                    <a:pt x="188" y="183"/>
                    <a:pt x="191" y="183"/>
                    <a:pt x="194" y="184"/>
                  </a:cubicBezTo>
                  <a:cubicBezTo>
                    <a:pt x="196" y="185"/>
                    <a:pt x="198" y="186"/>
                    <a:pt x="200" y="186"/>
                  </a:cubicBezTo>
                  <a:cubicBezTo>
                    <a:pt x="201" y="186"/>
                    <a:pt x="201" y="186"/>
                    <a:pt x="201" y="186"/>
                  </a:cubicBezTo>
                  <a:cubicBezTo>
                    <a:pt x="210" y="165"/>
                    <a:pt x="210" y="165"/>
                    <a:pt x="210" y="165"/>
                  </a:cubicBezTo>
                  <a:cubicBezTo>
                    <a:pt x="236" y="165"/>
                    <a:pt x="236" y="165"/>
                    <a:pt x="236" y="165"/>
                  </a:cubicBezTo>
                  <a:cubicBezTo>
                    <a:pt x="236" y="165"/>
                    <a:pt x="236" y="165"/>
                    <a:pt x="236" y="165"/>
                  </a:cubicBezTo>
                  <a:cubicBezTo>
                    <a:pt x="238" y="165"/>
                    <a:pt x="240" y="164"/>
                    <a:pt x="241" y="162"/>
                  </a:cubicBezTo>
                  <a:cubicBezTo>
                    <a:pt x="242" y="161"/>
                    <a:pt x="243" y="157"/>
                    <a:pt x="235" y="147"/>
                  </a:cubicBezTo>
                  <a:close/>
                  <a:moveTo>
                    <a:pt x="208" y="87"/>
                  </a:moveTo>
                  <a:cubicBezTo>
                    <a:pt x="208" y="109"/>
                    <a:pt x="208" y="109"/>
                    <a:pt x="208" y="109"/>
                  </a:cubicBezTo>
                  <a:cubicBezTo>
                    <a:pt x="192" y="87"/>
                    <a:pt x="192" y="87"/>
                    <a:pt x="192" y="87"/>
                  </a:cubicBezTo>
                  <a:lnTo>
                    <a:pt x="208" y="87"/>
                  </a:lnTo>
                  <a:close/>
                  <a:moveTo>
                    <a:pt x="114" y="11"/>
                  </a:moveTo>
                  <a:cubicBezTo>
                    <a:pt x="118" y="6"/>
                    <a:pt x="126" y="7"/>
                    <a:pt x="130" y="13"/>
                  </a:cubicBezTo>
                  <a:cubicBezTo>
                    <a:pt x="153" y="45"/>
                    <a:pt x="153" y="45"/>
                    <a:pt x="153" y="45"/>
                  </a:cubicBezTo>
                  <a:cubicBezTo>
                    <a:pt x="150" y="47"/>
                    <a:pt x="148" y="51"/>
                    <a:pt x="146" y="56"/>
                  </a:cubicBezTo>
                  <a:cubicBezTo>
                    <a:pt x="143" y="62"/>
                    <a:pt x="138" y="66"/>
                    <a:pt x="133" y="67"/>
                  </a:cubicBezTo>
                  <a:cubicBezTo>
                    <a:pt x="130" y="67"/>
                    <a:pt x="128" y="65"/>
                    <a:pt x="126" y="62"/>
                  </a:cubicBezTo>
                  <a:cubicBezTo>
                    <a:pt x="121" y="54"/>
                    <a:pt x="115" y="49"/>
                    <a:pt x="109" y="49"/>
                  </a:cubicBezTo>
                  <a:cubicBezTo>
                    <a:pt x="102" y="48"/>
                    <a:pt x="96" y="52"/>
                    <a:pt x="90" y="59"/>
                  </a:cubicBezTo>
                  <a:cubicBezTo>
                    <a:pt x="87" y="62"/>
                    <a:pt x="85" y="63"/>
                    <a:pt x="83" y="62"/>
                  </a:cubicBezTo>
                  <a:cubicBezTo>
                    <a:pt x="81" y="62"/>
                    <a:pt x="80" y="61"/>
                    <a:pt x="79" y="59"/>
                  </a:cubicBezTo>
                  <a:lnTo>
                    <a:pt x="114" y="11"/>
                  </a:lnTo>
                  <a:close/>
                  <a:moveTo>
                    <a:pt x="209" y="155"/>
                  </a:moveTo>
                  <a:cubicBezTo>
                    <a:pt x="198" y="181"/>
                    <a:pt x="198" y="181"/>
                    <a:pt x="198" y="181"/>
                  </a:cubicBezTo>
                  <a:cubicBezTo>
                    <a:pt x="198" y="181"/>
                    <a:pt x="197" y="181"/>
                    <a:pt x="196" y="180"/>
                  </a:cubicBezTo>
                  <a:cubicBezTo>
                    <a:pt x="192" y="179"/>
                    <a:pt x="187" y="179"/>
                    <a:pt x="183" y="180"/>
                  </a:cubicBezTo>
                  <a:cubicBezTo>
                    <a:pt x="180" y="182"/>
                    <a:pt x="176" y="182"/>
                    <a:pt x="174" y="180"/>
                  </a:cubicBezTo>
                  <a:cubicBezTo>
                    <a:pt x="172" y="179"/>
                    <a:pt x="169" y="179"/>
                    <a:pt x="167" y="179"/>
                  </a:cubicBezTo>
                  <a:cubicBezTo>
                    <a:pt x="165" y="179"/>
                    <a:pt x="163" y="180"/>
                    <a:pt x="161" y="180"/>
                  </a:cubicBezTo>
                  <a:cubicBezTo>
                    <a:pt x="158" y="182"/>
                    <a:pt x="154" y="182"/>
                    <a:pt x="151" y="180"/>
                  </a:cubicBezTo>
                  <a:cubicBezTo>
                    <a:pt x="147" y="179"/>
                    <a:pt x="142" y="179"/>
                    <a:pt x="138" y="180"/>
                  </a:cubicBezTo>
                  <a:cubicBezTo>
                    <a:pt x="135" y="182"/>
                    <a:pt x="132" y="182"/>
                    <a:pt x="129" y="180"/>
                  </a:cubicBezTo>
                  <a:cubicBezTo>
                    <a:pt x="125" y="178"/>
                    <a:pt x="120" y="179"/>
                    <a:pt x="116" y="180"/>
                  </a:cubicBezTo>
                  <a:cubicBezTo>
                    <a:pt x="115" y="181"/>
                    <a:pt x="114" y="181"/>
                    <a:pt x="113" y="181"/>
                  </a:cubicBezTo>
                  <a:cubicBezTo>
                    <a:pt x="107" y="178"/>
                    <a:pt x="104" y="172"/>
                    <a:pt x="104" y="165"/>
                  </a:cubicBezTo>
                  <a:cubicBezTo>
                    <a:pt x="104" y="155"/>
                    <a:pt x="104" y="155"/>
                    <a:pt x="104" y="155"/>
                  </a:cubicBezTo>
                  <a:cubicBezTo>
                    <a:pt x="104" y="152"/>
                    <a:pt x="105" y="152"/>
                    <a:pt x="108" y="152"/>
                  </a:cubicBezTo>
                  <a:cubicBezTo>
                    <a:pt x="207" y="152"/>
                    <a:pt x="207" y="152"/>
                    <a:pt x="207" y="152"/>
                  </a:cubicBezTo>
                  <a:cubicBezTo>
                    <a:pt x="210" y="152"/>
                    <a:pt x="210" y="152"/>
                    <a:pt x="210" y="153"/>
                  </a:cubicBezTo>
                  <a:cubicBezTo>
                    <a:pt x="210" y="153"/>
                    <a:pt x="210" y="153"/>
                    <a:pt x="209" y="155"/>
                  </a:cubicBezTo>
                  <a:close/>
                  <a:moveTo>
                    <a:pt x="184" y="133"/>
                  </a:moveTo>
                  <a:cubicBezTo>
                    <a:pt x="185" y="133"/>
                    <a:pt x="188" y="133"/>
                    <a:pt x="188" y="137"/>
                  </a:cubicBezTo>
                  <a:cubicBezTo>
                    <a:pt x="188" y="147"/>
                    <a:pt x="188" y="147"/>
                    <a:pt x="188" y="147"/>
                  </a:cubicBezTo>
                  <a:cubicBezTo>
                    <a:pt x="123" y="147"/>
                    <a:pt x="123" y="147"/>
                    <a:pt x="123" y="147"/>
                  </a:cubicBezTo>
                  <a:cubicBezTo>
                    <a:pt x="123" y="137"/>
                    <a:pt x="123" y="137"/>
                    <a:pt x="123" y="137"/>
                  </a:cubicBezTo>
                  <a:cubicBezTo>
                    <a:pt x="123" y="136"/>
                    <a:pt x="123" y="133"/>
                    <a:pt x="127" y="133"/>
                  </a:cubicBezTo>
                  <a:lnTo>
                    <a:pt x="184" y="133"/>
                  </a:lnTo>
                  <a:close/>
                  <a:moveTo>
                    <a:pt x="143" y="120"/>
                  </a:moveTo>
                  <a:cubicBezTo>
                    <a:pt x="143" y="120"/>
                    <a:pt x="143" y="120"/>
                    <a:pt x="143" y="120"/>
                  </a:cubicBezTo>
                  <a:cubicBezTo>
                    <a:pt x="144" y="120"/>
                    <a:pt x="144" y="119"/>
                    <a:pt x="147" y="119"/>
                  </a:cubicBezTo>
                  <a:cubicBezTo>
                    <a:pt x="154" y="119"/>
                    <a:pt x="154" y="119"/>
                    <a:pt x="154" y="119"/>
                  </a:cubicBezTo>
                  <a:cubicBezTo>
                    <a:pt x="158" y="119"/>
                    <a:pt x="158" y="119"/>
                    <a:pt x="159" y="122"/>
                  </a:cubicBezTo>
                  <a:cubicBezTo>
                    <a:pt x="161" y="128"/>
                    <a:pt x="161" y="128"/>
                    <a:pt x="161" y="128"/>
                  </a:cubicBezTo>
                  <a:cubicBezTo>
                    <a:pt x="147" y="128"/>
                    <a:pt x="147" y="128"/>
                    <a:pt x="147" y="128"/>
                  </a:cubicBezTo>
                  <a:lnTo>
                    <a:pt x="143" y="120"/>
                  </a:lnTo>
                  <a:close/>
                  <a:moveTo>
                    <a:pt x="213" y="158"/>
                  </a:moveTo>
                  <a:cubicBezTo>
                    <a:pt x="213" y="157"/>
                    <a:pt x="213" y="157"/>
                    <a:pt x="213" y="157"/>
                  </a:cubicBezTo>
                  <a:cubicBezTo>
                    <a:pt x="214" y="155"/>
                    <a:pt x="215" y="154"/>
                    <a:pt x="215" y="153"/>
                  </a:cubicBezTo>
                  <a:cubicBezTo>
                    <a:pt x="215" y="147"/>
                    <a:pt x="209" y="147"/>
                    <a:pt x="207" y="147"/>
                  </a:cubicBezTo>
                  <a:cubicBezTo>
                    <a:pt x="192" y="147"/>
                    <a:pt x="192" y="147"/>
                    <a:pt x="192" y="147"/>
                  </a:cubicBezTo>
                  <a:cubicBezTo>
                    <a:pt x="192" y="137"/>
                    <a:pt x="192" y="137"/>
                    <a:pt x="192" y="137"/>
                  </a:cubicBezTo>
                  <a:cubicBezTo>
                    <a:pt x="192" y="131"/>
                    <a:pt x="188" y="128"/>
                    <a:pt x="184" y="128"/>
                  </a:cubicBezTo>
                  <a:cubicBezTo>
                    <a:pt x="165" y="128"/>
                    <a:pt x="165" y="128"/>
                    <a:pt x="165" y="128"/>
                  </a:cubicBezTo>
                  <a:cubicBezTo>
                    <a:pt x="163" y="121"/>
                    <a:pt x="163" y="121"/>
                    <a:pt x="163" y="121"/>
                  </a:cubicBezTo>
                  <a:cubicBezTo>
                    <a:pt x="162" y="115"/>
                    <a:pt x="159" y="115"/>
                    <a:pt x="154" y="115"/>
                  </a:cubicBezTo>
                  <a:cubicBezTo>
                    <a:pt x="147" y="115"/>
                    <a:pt x="147" y="115"/>
                    <a:pt x="147" y="115"/>
                  </a:cubicBezTo>
                  <a:cubicBezTo>
                    <a:pt x="145" y="115"/>
                    <a:pt x="139" y="115"/>
                    <a:pt x="139" y="120"/>
                  </a:cubicBezTo>
                  <a:cubicBezTo>
                    <a:pt x="142" y="128"/>
                    <a:pt x="142" y="128"/>
                    <a:pt x="142" y="128"/>
                  </a:cubicBezTo>
                  <a:cubicBezTo>
                    <a:pt x="127" y="128"/>
                    <a:pt x="127" y="128"/>
                    <a:pt x="127" y="128"/>
                  </a:cubicBezTo>
                  <a:cubicBezTo>
                    <a:pt x="121" y="128"/>
                    <a:pt x="118" y="133"/>
                    <a:pt x="118" y="137"/>
                  </a:cubicBezTo>
                  <a:cubicBezTo>
                    <a:pt x="118" y="147"/>
                    <a:pt x="118" y="147"/>
                    <a:pt x="118" y="147"/>
                  </a:cubicBezTo>
                  <a:cubicBezTo>
                    <a:pt x="108" y="147"/>
                    <a:pt x="108" y="147"/>
                    <a:pt x="108" y="147"/>
                  </a:cubicBezTo>
                  <a:cubicBezTo>
                    <a:pt x="105" y="147"/>
                    <a:pt x="100" y="147"/>
                    <a:pt x="100" y="155"/>
                  </a:cubicBezTo>
                  <a:cubicBezTo>
                    <a:pt x="100" y="158"/>
                    <a:pt x="100" y="158"/>
                    <a:pt x="100" y="158"/>
                  </a:cubicBezTo>
                  <a:cubicBezTo>
                    <a:pt x="9" y="158"/>
                    <a:pt x="9" y="158"/>
                    <a:pt x="9" y="158"/>
                  </a:cubicBezTo>
                  <a:cubicBezTo>
                    <a:pt x="10" y="156"/>
                    <a:pt x="12" y="154"/>
                    <a:pt x="15" y="149"/>
                  </a:cubicBezTo>
                  <a:cubicBezTo>
                    <a:pt x="75" y="65"/>
                    <a:pt x="75" y="65"/>
                    <a:pt x="75" y="65"/>
                  </a:cubicBezTo>
                  <a:cubicBezTo>
                    <a:pt x="77" y="67"/>
                    <a:pt x="79" y="68"/>
                    <a:pt x="81" y="69"/>
                  </a:cubicBezTo>
                  <a:cubicBezTo>
                    <a:pt x="86" y="70"/>
                    <a:pt x="91" y="68"/>
                    <a:pt x="95" y="64"/>
                  </a:cubicBezTo>
                  <a:cubicBezTo>
                    <a:pt x="100" y="58"/>
                    <a:pt x="104" y="55"/>
                    <a:pt x="108" y="55"/>
                  </a:cubicBezTo>
                  <a:cubicBezTo>
                    <a:pt x="113" y="56"/>
                    <a:pt x="117" y="61"/>
                    <a:pt x="120" y="65"/>
                  </a:cubicBezTo>
                  <a:cubicBezTo>
                    <a:pt x="123" y="70"/>
                    <a:pt x="128" y="73"/>
                    <a:pt x="133" y="73"/>
                  </a:cubicBezTo>
                  <a:cubicBezTo>
                    <a:pt x="133" y="73"/>
                    <a:pt x="133" y="73"/>
                    <a:pt x="134" y="73"/>
                  </a:cubicBezTo>
                  <a:cubicBezTo>
                    <a:pt x="141" y="73"/>
                    <a:pt x="148" y="67"/>
                    <a:pt x="152" y="58"/>
                  </a:cubicBezTo>
                  <a:cubicBezTo>
                    <a:pt x="154" y="54"/>
                    <a:pt x="155" y="52"/>
                    <a:pt x="157" y="51"/>
                  </a:cubicBezTo>
                  <a:cubicBezTo>
                    <a:pt x="229" y="151"/>
                    <a:pt x="229" y="151"/>
                    <a:pt x="229" y="151"/>
                  </a:cubicBezTo>
                  <a:cubicBezTo>
                    <a:pt x="231" y="154"/>
                    <a:pt x="233" y="156"/>
                    <a:pt x="234" y="158"/>
                  </a:cubicBezTo>
                  <a:lnTo>
                    <a:pt x="213" y="158"/>
                  </a:lnTo>
                  <a:close/>
                  <a:moveTo>
                    <a:pt x="165" y="164"/>
                  </a:moveTo>
                  <a:cubicBezTo>
                    <a:pt x="163" y="164"/>
                    <a:pt x="160" y="166"/>
                    <a:pt x="160" y="168"/>
                  </a:cubicBezTo>
                  <a:cubicBezTo>
                    <a:pt x="160" y="171"/>
                    <a:pt x="163" y="173"/>
                    <a:pt x="165" y="173"/>
                  </a:cubicBezTo>
                  <a:cubicBezTo>
                    <a:pt x="168" y="173"/>
                    <a:pt x="170" y="171"/>
                    <a:pt x="170" y="168"/>
                  </a:cubicBezTo>
                  <a:cubicBezTo>
                    <a:pt x="170" y="166"/>
                    <a:pt x="168" y="164"/>
                    <a:pt x="165" y="164"/>
                  </a:cubicBezTo>
                  <a:close/>
                  <a:moveTo>
                    <a:pt x="175" y="138"/>
                  </a:moveTo>
                  <a:cubicBezTo>
                    <a:pt x="168" y="138"/>
                    <a:pt x="168" y="138"/>
                    <a:pt x="168" y="138"/>
                  </a:cubicBezTo>
                  <a:cubicBezTo>
                    <a:pt x="168" y="145"/>
                    <a:pt x="168" y="145"/>
                    <a:pt x="168" y="145"/>
                  </a:cubicBezTo>
                  <a:cubicBezTo>
                    <a:pt x="175" y="145"/>
                    <a:pt x="175" y="145"/>
                    <a:pt x="175" y="145"/>
                  </a:cubicBezTo>
                  <a:lnTo>
                    <a:pt x="175" y="138"/>
                  </a:lnTo>
                  <a:close/>
                  <a:moveTo>
                    <a:pt x="182" y="164"/>
                  </a:moveTo>
                  <a:cubicBezTo>
                    <a:pt x="179" y="164"/>
                    <a:pt x="177" y="166"/>
                    <a:pt x="177" y="168"/>
                  </a:cubicBezTo>
                  <a:cubicBezTo>
                    <a:pt x="177" y="171"/>
                    <a:pt x="179" y="173"/>
                    <a:pt x="182" y="173"/>
                  </a:cubicBezTo>
                  <a:cubicBezTo>
                    <a:pt x="185" y="173"/>
                    <a:pt x="187" y="171"/>
                    <a:pt x="187" y="168"/>
                  </a:cubicBezTo>
                  <a:cubicBezTo>
                    <a:pt x="187" y="166"/>
                    <a:pt x="185" y="164"/>
                    <a:pt x="182" y="164"/>
                  </a:cubicBezTo>
                  <a:close/>
                </a:path>
              </a:pathLst>
            </a:custGeom>
            <a:solidFill>
              <a:srgbClr val="6D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2" name="Line 6"/>
            <p:cNvSpPr>
              <a:spLocks noChangeShapeType="1"/>
            </p:cNvSpPr>
            <p:nvPr userDrawn="1"/>
          </p:nvSpPr>
          <p:spPr bwMode="auto">
            <a:xfrm>
              <a:off x="3371" y="2130"/>
              <a:ext cx="0" cy="0"/>
            </a:xfrm>
            <a:prstGeom prst="line">
              <a:avLst/>
            </a:prstGeom>
            <a:noFill/>
            <a:ln w="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13" name="Freeform 7"/>
            <p:cNvSpPr>
              <a:spLocks/>
            </p:cNvSpPr>
            <p:nvPr userDrawn="1"/>
          </p:nvSpPr>
          <p:spPr bwMode="auto">
            <a:xfrm>
              <a:off x="2729" y="2176"/>
              <a:ext cx="119" cy="119"/>
            </a:xfrm>
            <a:custGeom>
              <a:avLst/>
              <a:gdLst>
                <a:gd name="T0" fmla="*/ 119 w 119"/>
                <a:gd name="T1" fmla="*/ 9 h 119"/>
                <a:gd name="T2" fmla="*/ 119 w 119"/>
                <a:gd name="T3" fmla="*/ 109 h 119"/>
                <a:gd name="T4" fmla="*/ 119 w 119"/>
                <a:gd name="T5" fmla="*/ 119 h 119"/>
                <a:gd name="T6" fmla="*/ 107 w 119"/>
                <a:gd name="T7" fmla="*/ 119 h 119"/>
                <a:gd name="T8" fmla="*/ 10 w 119"/>
                <a:gd name="T9" fmla="*/ 119 h 119"/>
                <a:gd name="T10" fmla="*/ 0 w 119"/>
                <a:gd name="T11" fmla="*/ 119 h 119"/>
                <a:gd name="T12" fmla="*/ 0 w 119"/>
                <a:gd name="T13" fmla="*/ 109 h 119"/>
                <a:gd name="T14" fmla="*/ 0 w 119"/>
                <a:gd name="T15" fmla="*/ 9 h 119"/>
                <a:gd name="T16" fmla="*/ 0 w 119"/>
                <a:gd name="T17" fmla="*/ 0 h 119"/>
                <a:gd name="T18" fmla="*/ 10 w 119"/>
                <a:gd name="T19" fmla="*/ 0 h 119"/>
                <a:gd name="T20" fmla="*/ 107 w 119"/>
                <a:gd name="T21" fmla="*/ 0 h 119"/>
                <a:gd name="T22" fmla="*/ 119 w 119"/>
                <a:gd name="T23" fmla="*/ 0 h 119"/>
                <a:gd name="T24" fmla="*/ 119 w 119"/>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9" h="119">
                  <a:moveTo>
                    <a:pt x="119" y="9"/>
                  </a:moveTo>
                  <a:lnTo>
                    <a:pt x="119" y="109"/>
                  </a:lnTo>
                  <a:lnTo>
                    <a:pt x="119" y="119"/>
                  </a:lnTo>
                  <a:lnTo>
                    <a:pt x="107" y="119"/>
                  </a:lnTo>
                  <a:lnTo>
                    <a:pt x="10" y="119"/>
                  </a:lnTo>
                  <a:lnTo>
                    <a:pt x="0" y="119"/>
                  </a:lnTo>
                  <a:lnTo>
                    <a:pt x="0" y="109"/>
                  </a:lnTo>
                  <a:lnTo>
                    <a:pt x="0" y="9"/>
                  </a:lnTo>
                  <a:lnTo>
                    <a:pt x="0" y="0"/>
                  </a:lnTo>
                  <a:lnTo>
                    <a:pt x="10" y="0"/>
                  </a:lnTo>
                  <a:lnTo>
                    <a:pt x="107" y="0"/>
                  </a:lnTo>
                  <a:lnTo>
                    <a:pt x="119" y="0"/>
                  </a:lnTo>
                  <a:lnTo>
                    <a:pt x="119" y="9"/>
                  </a:lnTo>
                  <a:close/>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4" name="Freeform 8"/>
            <p:cNvSpPr>
              <a:spLocks/>
            </p:cNvSpPr>
            <p:nvPr userDrawn="1"/>
          </p:nvSpPr>
          <p:spPr bwMode="auto">
            <a:xfrm>
              <a:off x="2729" y="2176"/>
              <a:ext cx="119" cy="119"/>
            </a:xfrm>
            <a:custGeom>
              <a:avLst/>
              <a:gdLst>
                <a:gd name="T0" fmla="*/ 119 w 119"/>
                <a:gd name="T1" fmla="*/ 9 h 119"/>
                <a:gd name="T2" fmla="*/ 119 w 119"/>
                <a:gd name="T3" fmla="*/ 109 h 119"/>
                <a:gd name="T4" fmla="*/ 119 w 119"/>
                <a:gd name="T5" fmla="*/ 119 h 119"/>
                <a:gd name="T6" fmla="*/ 107 w 119"/>
                <a:gd name="T7" fmla="*/ 119 h 119"/>
                <a:gd name="T8" fmla="*/ 10 w 119"/>
                <a:gd name="T9" fmla="*/ 119 h 119"/>
                <a:gd name="T10" fmla="*/ 0 w 119"/>
                <a:gd name="T11" fmla="*/ 119 h 119"/>
                <a:gd name="T12" fmla="*/ 0 w 119"/>
                <a:gd name="T13" fmla="*/ 109 h 119"/>
                <a:gd name="T14" fmla="*/ 0 w 119"/>
                <a:gd name="T15" fmla="*/ 9 h 119"/>
                <a:gd name="T16" fmla="*/ 0 w 119"/>
                <a:gd name="T17" fmla="*/ 0 h 119"/>
                <a:gd name="T18" fmla="*/ 10 w 119"/>
                <a:gd name="T19" fmla="*/ 0 h 119"/>
                <a:gd name="T20" fmla="*/ 107 w 119"/>
                <a:gd name="T21" fmla="*/ 0 h 119"/>
                <a:gd name="T22" fmla="*/ 119 w 119"/>
                <a:gd name="T23" fmla="*/ 0 h 119"/>
                <a:gd name="T24" fmla="*/ 119 w 119"/>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9" h="119">
                  <a:moveTo>
                    <a:pt x="119" y="9"/>
                  </a:moveTo>
                  <a:lnTo>
                    <a:pt x="119" y="109"/>
                  </a:lnTo>
                  <a:lnTo>
                    <a:pt x="119" y="119"/>
                  </a:lnTo>
                  <a:lnTo>
                    <a:pt x="107" y="119"/>
                  </a:lnTo>
                  <a:lnTo>
                    <a:pt x="10" y="119"/>
                  </a:lnTo>
                  <a:lnTo>
                    <a:pt x="0" y="119"/>
                  </a:lnTo>
                  <a:lnTo>
                    <a:pt x="0" y="109"/>
                  </a:lnTo>
                  <a:lnTo>
                    <a:pt x="0" y="9"/>
                  </a:lnTo>
                  <a:lnTo>
                    <a:pt x="0" y="0"/>
                  </a:lnTo>
                  <a:lnTo>
                    <a:pt x="10" y="0"/>
                  </a:lnTo>
                  <a:lnTo>
                    <a:pt x="107" y="0"/>
                  </a:lnTo>
                  <a:lnTo>
                    <a:pt x="119" y="0"/>
                  </a:lnTo>
                  <a:lnTo>
                    <a:pt x="119" y="9"/>
                  </a:lnTo>
                  <a:close/>
                </a:path>
              </a:pathLst>
            </a:custGeom>
            <a:noFill/>
            <a:ln w="1111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15" name="Freeform 9"/>
            <p:cNvSpPr>
              <a:spLocks/>
            </p:cNvSpPr>
            <p:nvPr userDrawn="1"/>
          </p:nvSpPr>
          <p:spPr bwMode="auto">
            <a:xfrm>
              <a:off x="2611" y="2295"/>
              <a:ext cx="353" cy="355"/>
            </a:xfrm>
            <a:custGeom>
              <a:avLst/>
              <a:gdLst>
                <a:gd name="T0" fmla="*/ 353 w 353"/>
                <a:gd name="T1" fmla="*/ 9 h 355"/>
                <a:gd name="T2" fmla="*/ 353 w 353"/>
                <a:gd name="T3" fmla="*/ 343 h 355"/>
                <a:gd name="T4" fmla="*/ 353 w 353"/>
                <a:gd name="T5" fmla="*/ 355 h 355"/>
                <a:gd name="T6" fmla="*/ 343 w 353"/>
                <a:gd name="T7" fmla="*/ 355 h 355"/>
                <a:gd name="T8" fmla="*/ 9 w 353"/>
                <a:gd name="T9" fmla="*/ 355 h 355"/>
                <a:gd name="T10" fmla="*/ 0 w 353"/>
                <a:gd name="T11" fmla="*/ 355 h 355"/>
                <a:gd name="T12" fmla="*/ 0 w 353"/>
                <a:gd name="T13" fmla="*/ 343 h 355"/>
                <a:gd name="T14" fmla="*/ 0 w 353"/>
                <a:gd name="T15" fmla="*/ 9 h 355"/>
                <a:gd name="T16" fmla="*/ 0 w 353"/>
                <a:gd name="T17" fmla="*/ 0 h 355"/>
                <a:gd name="T18" fmla="*/ 9 w 353"/>
                <a:gd name="T19" fmla="*/ 0 h 355"/>
                <a:gd name="T20" fmla="*/ 343 w 353"/>
                <a:gd name="T21" fmla="*/ 0 h 355"/>
                <a:gd name="T22" fmla="*/ 353 w 353"/>
                <a:gd name="T23" fmla="*/ 0 h 355"/>
                <a:gd name="T24" fmla="*/ 353 w 353"/>
                <a:gd name="T25" fmla="*/ 9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3" h="355">
                  <a:moveTo>
                    <a:pt x="353" y="9"/>
                  </a:moveTo>
                  <a:lnTo>
                    <a:pt x="353" y="343"/>
                  </a:lnTo>
                  <a:lnTo>
                    <a:pt x="353" y="355"/>
                  </a:lnTo>
                  <a:lnTo>
                    <a:pt x="343" y="355"/>
                  </a:lnTo>
                  <a:lnTo>
                    <a:pt x="9" y="355"/>
                  </a:lnTo>
                  <a:lnTo>
                    <a:pt x="0" y="355"/>
                  </a:lnTo>
                  <a:lnTo>
                    <a:pt x="0" y="343"/>
                  </a:lnTo>
                  <a:lnTo>
                    <a:pt x="0" y="9"/>
                  </a:lnTo>
                  <a:lnTo>
                    <a:pt x="0" y="0"/>
                  </a:lnTo>
                  <a:lnTo>
                    <a:pt x="9" y="0"/>
                  </a:lnTo>
                  <a:lnTo>
                    <a:pt x="343" y="0"/>
                  </a:lnTo>
                  <a:lnTo>
                    <a:pt x="353" y="0"/>
                  </a:lnTo>
                  <a:lnTo>
                    <a:pt x="353" y="9"/>
                  </a:lnTo>
                  <a:close/>
                </a:path>
              </a:pathLst>
            </a:custGeom>
            <a:solidFill>
              <a:srgbClr val="FBD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6" name="Freeform 10"/>
            <p:cNvSpPr>
              <a:spLocks/>
            </p:cNvSpPr>
            <p:nvPr userDrawn="1"/>
          </p:nvSpPr>
          <p:spPr bwMode="auto">
            <a:xfrm>
              <a:off x="2611" y="2295"/>
              <a:ext cx="353" cy="355"/>
            </a:xfrm>
            <a:custGeom>
              <a:avLst/>
              <a:gdLst>
                <a:gd name="T0" fmla="*/ 353 w 353"/>
                <a:gd name="T1" fmla="*/ 9 h 355"/>
                <a:gd name="T2" fmla="*/ 353 w 353"/>
                <a:gd name="T3" fmla="*/ 343 h 355"/>
                <a:gd name="T4" fmla="*/ 353 w 353"/>
                <a:gd name="T5" fmla="*/ 355 h 355"/>
                <a:gd name="T6" fmla="*/ 343 w 353"/>
                <a:gd name="T7" fmla="*/ 355 h 355"/>
                <a:gd name="T8" fmla="*/ 9 w 353"/>
                <a:gd name="T9" fmla="*/ 355 h 355"/>
                <a:gd name="T10" fmla="*/ 0 w 353"/>
                <a:gd name="T11" fmla="*/ 355 h 355"/>
                <a:gd name="T12" fmla="*/ 0 w 353"/>
                <a:gd name="T13" fmla="*/ 343 h 355"/>
                <a:gd name="T14" fmla="*/ 0 w 353"/>
                <a:gd name="T15" fmla="*/ 9 h 355"/>
                <a:gd name="T16" fmla="*/ 0 w 353"/>
                <a:gd name="T17" fmla="*/ 0 h 355"/>
                <a:gd name="T18" fmla="*/ 9 w 353"/>
                <a:gd name="T19" fmla="*/ 0 h 355"/>
                <a:gd name="T20" fmla="*/ 343 w 353"/>
                <a:gd name="T21" fmla="*/ 0 h 355"/>
                <a:gd name="T22" fmla="*/ 353 w 353"/>
                <a:gd name="T23" fmla="*/ 0 h 355"/>
                <a:gd name="T24" fmla="*/ 353 w 353"/>
                <a:gd name="T25" fmla="*/ 9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3" h="355">
                  <a:moveTo>
                    <a:pt x="353" y="9"/>
                  </a:moveTo>
                  <a:lnTo>
                    <a:pt x="353" y="343"/>
                  </a:lnTo>
                  <a:lnTo>
                    <a:pt x="353" y="355"/>
                  </a:lnTo>
                  <a:lnTo>
                    <a:pt x="343" y="355"/>
                  </a:lnTo>
                  <a:lnTo>
                    <a:pt x="9" y="355"/>
                  </a:lnTo>
                  <a:lnTo>
                    <a:pt x="0" y="355"/>
                  </a:lnTo>
                  <a:lnTo>
                    <a:pt x="0" y="343"/>
                  </a:lnTo>
                  <a:lnTo>
                    <a:pt x="0" y="9"/>
                  </a:lnTo>
                  <a:lnTo>
                    <a:pt x="0" y="0"/>
                  </a:lnTo>
                  <a:lnTo>
                    <a:pt x="9" y="0"/>
                  </a:lnTo>
                  <a:lnTo>
                    <a:pt x="343" y="0"/>
                  </a:lnTo>
                  <a:lnTo>
                    <a:pt x="353" y="0"/>
                  </a:lnTo>
                  <a:lnTo>
                    <a:pt x="353" y="9"/>
                  </a:lnTo>
                  <a:close/>
                </a:path>
              </a:pathLst>
            </a:custGeom>
            <a:noFill/>
            <a:ln w="1111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17" name="Freeform 11"/>
            <p:cNvSpPr>
              <a:spLocks noEditPoints="1"/>
            </p:cNvSpPr>
            <p:nvPr userDrawn="1"/>
          </p:nvSpPr>
          <p:spPr bwMode="auto">
            <a:xfrm>
              <a:off x="2668" y="2357"/>
              <a:ext cx="208" cy="255"/>
            </a:xfrm>
            <a:custGeom>
              <a:avLst/>
              <a:gdLst>
                <a:gd name="T0" fmla="*/ 60 w 88"/>
                <a:gd name="T1" fmla="*/ 98 h 107"/>
                <a:gd name="T2" fmla="*/ 78 w 88"/>
                <a:gd name="T3" fmla="*/ 103 h 107"/>
                <a:gd name="T4" fmla="*/ 83 w 88"/>
                <a:gd name="T5" fmla="*/ 85 h 107"/>
                <a:gd name="T6" fmla="*/ 66 w 88"/>
                <a:gd name="T7" fmla="*/ 79 h 107"/>
                <a:gd name="T8" fmla="*/ 59 w 88"/>
                <a:gd name="T9" fmla="*/ 67 h 107"/>
                <a:gd name="T10" fmla="*/ 56 w 88"/>
                <a:gd name="T11" fmla="*/ 68 h 107"/>
                <a:gd name="T12" fmla="*/ 64 w 88"/>
                <a:gd name="T13" fmla="*/ 80 h 107"/>
                <a:gd name="T14" fmla="*/ 60 w 88"/>
                <a:gd name="T15" fmla="*/ 98 h 107"/>
                <a:gd name="T16" fmla="*/ 14 w 88"/>
                <a:gd name="T17" fmla="*/ 66 h 107"/>
                <a:gd name="T18" fmla="*/ 27 w 88"/>
                <a:gd name="T19" fmla="*/ 73 h 107"/>
                <a:gd name="T20" fmla="*/ 34 w 88"/>
                <a:gd name="T21" fmla="*/ 62 h 107"/>
                <a:gd name="T22" fmla="*/ 41 w 88"/>
                <a:gd name="T23" fmla="*/ 60 h 107"/>
                <a:gd name="T24" fmla="*/ 41 w 88"/>
                <a:gd name="T25" fmla="*/ 58 h 107"/>
                <a:gd name="T26" fmla="*/ 33 w 88"/>
                <a:gd name="T27" fmla="*/ 60 h 107"/>
                <a:gd name="T28" fmla="*/ 21 w 88"/>
                <a:gd name="T29" fmla="*/ 54 h 107"/>
                <a:gd name="T30" fmla="*/ 14 w 88"/>
                <a:gd name="T31" fmla="*/ 66 h 107"/>
                <a:gd name="T32" fmla="*/ 41 w 88"/>
                <a:gd name="T33" fmla="*/ 27 h 107"/>
                <a:gd name="T34" fmla="*/ 25 w 88"/>
                <a:gd name="T35" fmla="*/ 4 h 107"/>
                <a:gd name="T36" fmla="*/ 2 w 88"/>
                <a:gd name="T37" fmla="*/ 19 h 107"/>
                <a:gd name="T38" fmla="*/ 18 w 88"/>
                <a:gd name="T39" fmla="*/ 42 h 107"/>
                <a:gd name="T40" fmla="*/ 33 w 88"/>
                <a:gd name="T41" fmla="*/ 39 h 107"/>
                <a:gd name="T42" fmla="*/ 42 w 88"/>
                <a:gd name="T43" fmla="*/ 48 h 107"/>
                <a:gd name="T44" fmla="*/ 46 w 88"/>
                <a:gd name="T45" fmla="*/ 44 h 107"/>
                <a:gd name="T46" fmla="*/ 37 w 88"/>
                <a:gd name="T47" fmla="*/ 35 h 107"/>
                <a:gd name="T48" fmla="*/ 41 w 88"/>
                <a:gd name="T49" fmla="*/ 27 h 107"/>
                <a:gd name="T50" fmla="*/ 58 w 88"/>
                <a:gd name="T51" fmla="*/ 46 h 107"/>
                <a:gd name="T52" fmla="*/ 44 w 88"/>
                <a:gd name="T53" fmla="*/ 50 h 107"/>
                <a:gd name="T54" fmla="*/ 49 w 88"/>
                <a:gd name="T55" fmla="*/ 64 h 107"/>
                <a:gd name="T56" fmla="*/ 63 w 88"/>
                <a:gd name="T57" fmla="*/ 60 h 107"/>
                <a:gd name="T58" fmla="*/ 58 w 88"/>
                <a:gd name="T59" fmla="*/ 46 h 107"/>
                <a:gd name="T60" fmla="*/ 79 w 88"/>
                <a:gd name="T61" fmla="*/ 3 h 107"/>
                <a:gd name="T62" fmla="*/ 61 w 88"/>
                <a:gd name="T63" fmla="*/ 9 h 107"/>
                <a:gd name="T64" fmla="*/ 66 w 88"/>
                <a:gd name="T65" fmla="*/ 26 h 107"/>
                <a:gd name="T66" fmla="*/ 57 w 88"/>
                <a:gd name="T67" fmla="*/ 42 h 107"/>
                <a:gd name="T68" fmla="*/ 60 w 88"/>
                <a:gd name="T69" fmla="*/ 43 h 107"/>
                <a:gd name="T70" fmla="*/ 60 w 88"/>
                <a:gd name="T71" fmla="*/ 43 h 107"/>
                <a:gd name="T72" fmla="*/ 68 w 88"/>
                <a:gd name="T73" fmla="*/ 28 h 107"/>
                <a:gd name="T74" fmla="*/ 85 w 88"/>
                <a:gd name="T75" fmla="*/ 21 h 107"/>
                <a:gd name="T76" fmla="*/ 79 w 88"/>
                <a:gd name="T77" fmla="*/ 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 h="107">
                  <a:moveTo>
                    <a:pt x="60" y="98"/>
                  </a:moveTo>
                  <a:cubicBezTo>
                    <a:pt x="63" y="104"/>
                    <a:pt x="72" y="107"/>
                    <a:pt x="78" y="103"/>
                  </a:cubicBezTo>
                  <a:cubicBezTo>
                    <a:pt x="85" y="99"/>
                    <a:pt x="87" y="91"/>
                    <a:pt x="83" y="85"/>
                  </a:cubicBezTo>
                  <a:cubicBezTo>
                    <a:pt x="80" y="78"/>
                    <a:pt x="72" y="76"/>
                    <a:pt x="66" y="79"/>
                  </a:cubicBezTo>
                  <a:cubicBezTo>
                    <a:pt x="59" y="67"/>
                    <a:pt x="59" y="67"/>
                    <a:pt x="59" y="67"/>
                  </a:cubicBezTo>
                  <a:cubicBezTo>
                    <a:pt x="58" y="67"/>
                    <a:pt x="57" y="67"/>
                    <a:pt x="56" y="68"/>
                  </a:cubicBezTo>
                  <a:cubicBezTo>
                    <a:pt x="64" y="80"/>
                    <a:pt x="64" y="80"/>
                    <a:pt x="64" y="80"/>
                  </a:cubicBezTo>
                  <a:cubicBezTo>
                    <a:pt x="58" y="84"/>
                    <a:pt x="56" y="92"/>
                    <a:pt x="60" y="98"/>
                  </a:cubicBezTo>
                  <a:moveTo>
                    <a:pt x="14" y="66"/>
                  </a:moveTo>
                  <a:cubicBezTo>
                    <a:pt x="16" y="71"/>
                    <a:pt x="21" y="74"/>
                    <a:pt x="27" y="73"/>
                  </a:cubicBezTo>
                  <a:cubicBezTo>
                    <a:pt x="32" y="72"/>
                    <a:pt x="35" y="67"/>
                    <a:pt x="34" y="62"/>
                  </a:cubicBezTo>
                  <a:cubicBezTo>
                    <a:pt x="41" y="60"/>
                    <a:pt x="41" y="60"/>
                    <a:pt x="41" y="60"/>
                  </a:cubicBezTo>
                  <a:cubicBezTo>
                    <a:pt x="41" y="59"/>
                    <a:pt x="41" y="58"/>
                    <a:pt x="41" y="58"/>
                  </a:cubicBezTo>
                  <a:cubicBezTo>
                    <a:pt x="33" y="60"/>
                    <a:pt x="33" y="60"/>
                    <a:pt x="33" y="60"/>
                  </a:cubicBezTo>
                  <a:cubicBezTo>
                    <a:pt x="31" y="55"/>
                    <a:pt x="26" y="52"/>
                    <a:pt x="21" y="54"/>
                  </a:cubicBezTo>
                  <a:cubicBezTo>
                    <a:pt x="16" y="55"/>
                    <a:pt x="13" y="61"/>
                    <a:pt x="14" y="66"/>
                  </a:cubicBezTo>
                  <a:moveTo>
                    <a:pt x="41" y="27"/>
                  </a:moveTo>
                  <a:cubicBezTo>
                    <a:pt x="43" y="16"/>
                    <a:pt x="36" y="6"/>
                    <a:pt x="25" y="4"/>
                  </a:cubicBezTo>
                  <a:cubicBezTo>
                    <a:pt x="15" y="2"/>
                    <a:pt x="5" y="9"/>
                    <a:pt x="2" y="19"/>
                  </a:cubicBezTo>
                  <a:cubicBezTo>
                    <a:pt x="0" y="30"/>
                    <a:pt x="7" y="40"/>
                    <a:pt x="18" y="42"/>
                  </a:cubicBezTo>
                  <a:cubicBezTo>
                    <a:pt x="23" y="43"/>
                    <a:pt x="28" y="42"/>
                    <a:pt x="33" y="39"/>
                  </a:cubicBezTo>
                  <a:cubicBezTo>
                    <a:pt x="42" y="48"/>
                    <a:pt x="42" y="48"/>
                    <a:pt x="42" y="48"/>
                  </a:cubicBezTo>
                  <a:cubicBezTo>
                    <a:pt x="43" y="47"/>
                    <a:pt x="45" y="45"/>
                    <a:pt x="46" y="44"/>
                  </a:cubicBezTo>
                  <a:cubicBezTo>
                    <a:pt x="37" y="35"/>
                    <a:pt x="37" y="35"/>
                    <a:pt x="37" y="35"/>
                  </a:cubicBezTo>
                  <a:cubicBezTo>
                    <a:pt x="39" y="32"/>
                    <a:pt x="40" y="30"/>
                    <a:pt x="41" y="27"/>
                  </a:cubicBezTo>
                  <a:moveTo>
                    <a:pt x="58" y="46"/>
                  </a:moveTo>
                  <a:cubicBezTo>
                    <a:pt x="53" y="43"/>
                    <a:pt x="47" y="45"/>
                    <a:pt x="44" y="50"/>
                  </a:cubicBezTo>
                  <a:cubicBezTo>
                    <a:pt x="42" y="55"/>
                    <a:pt x="44" y="62"/>
                    <a:pt x="49" y="64"/>
                  </a:cubicBezTo>
                  <a:cubicBezTo>
                    <a:pt x="54" y="67"/>
                    <a:pt x="60" y="65"/>
                    <a:pt x="63" y="60"/>
                  </a:cubicBezTo>
                  <a:cubicBezTo>
                    <a:pt x="65" y="55"/>
                    <a:pt x="63" y="48"/>
                    <a:pt x="58" y="46"/>
                  </a:cubicBezTo>
                  <a:moveTo>
                    <a:pt x="79" y="3"/>
                  </a:moveTo>
                  <a:cubicBezTo>
                    <a:pt x="72" y="0"/>
                    <a:pt x="64" y="2"/>
                    <a:pt x="61" y="9"/>
                  </a:cubicBezTo>
                  <a:cubicBezTo>
                    <a:pt x="58" y="15"/>
                    <a:pt x="60" y="23"/>
                    <a:pt x="66" y="26"/>
                  </a:cubicBezTo>
                  <a:cubicBezTo>
                    <a:pt x="57" y="42"/>
                    <a:pt x="57" y="42"/>
                    <a:pt x="57" y="42"/>
                  </a:cubicBezTo>
                  <a:cubicBezTo>
                    <a:pt x="58" y="43"/>
                    <a:pt x="59" y="43"/>
                    <a:pt x="60" y="43"/>
                  </a:cubicBezTo>
                  <a:cubicBezTo>
                    <a:pt x="60" y="43"/>
                    <a:pt x="60" y="43"/>
                    <a:pt x="60" y="43"/>
                  </a:cubicBezTo>
                  <a:cubicBezTo>
                    <a:pt x="68" y="28"/>
                    <a:pt x="68" y="28"/>
                    <a:pt x="68" y="28"/>
                  </a:cubicBezTo>
                  <a:cubicBezTo>
                    <a:pt x="74" y="30"/>
                    <a:pt x="82" y="27"/>
                    <a:pt x="85" y="21"/>
                  </a:cubicBezTo>
                  <a:cubicBezTo>
                    <a:pt x="88" y="14"/>
                    <a:pt x="86" y="6"/>
                    <a:pt x="79"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8" name="Freeform 12"/>
            <p:cNvSpPr>
              <a:spLocks/>
            </p:cNvSpPr>
            <p:nvPr userDrawn="1"/>
          </p:nvSpPr>
          <p:spPr bwMode="auto">
            <a:xfrm>
              <a:off x="2964" y="2295"/>
              <a:ext cx="246" cy="248"/>
            </a:xfrm>
            <a:custGeom>
              <a:avLst/>
              <a:gdLst>
                <a:gd name="T0" fmla="*/ 246 w 246"/>
                <a:gd name="T1" fmla="*/ 9 h 248"/>
                <a:gd name="T2" fmla="*/ 246 w 246"/>
                <a:gd name="T3" fmla="*/ 238 h 248"/>
                <a:gd name="T4" fmla="*/ 246 w 246"/>
                <a:gd name="T5" fmla="*/ 248 h 248"/>
                <a:gd name="T6" fmla="*/ 237 w 246"/>
                <a:gd name="T7" fmla="*/ 248 h 248"/>
                <a:gd name="T8" fmla="*/ 9 w 246"/>
                <a:gd name="T9" fmla="*/ 248 h 248"/>
                <a:gd name="T10" fmla="*/ 0 w 246"/>
                <a:gd name="T11" fmla="*/ 248 h 248"/>
                <a:gd name="T12" fmla="*/ 0 w 246"/>
                <a:gd name="T13" fmla="*/ 238 h 248"/>
                <a:gd name="T14" fmla="*/ 0 w 246"/>
                <a:gd name="T15" fmla="*/ 9 h 248"/>
                <a:gd name="T16" fmla="*/ 0 w 246"/>
                <a:gd name="T17" fmla="*/ 0 h 248"/>
                <a:gd name="T18" fmla="*/ 9 w 246"/>
                <a:gd name="T19" fmla="*/ 0 h 248"/>
                <a:gd name="T20" fmla="*/ 237 w 246"/>
                <a:gd name="T21" fmla="*/ 0 h 248"/>
                <a:gd name="T22" fmla="*/ 246 w 246"/>
                <a:gd name="T23" fmla="*/ 0 h 248"/>
                <a:gd name="T24" fmla="*/ 246 w 246"/>
                <a:gd name="T25" fmla="*/ 9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6" h="248">
                  <a:moveTo>
                    <a:pt x="246" y="9"/>
                  </a:moveTo>
                  <a:lnTo>
                    <a:pt x="246" y="238"/>
                  </a:lnTo>
                  <a:lnTo>
                    <a:pt x="246" y="248"/>
                  </a:lnTo>
                  <a:lnTo>
                    <a:pt x="237" y="248"/>
                  </a:lnTo>
                  <a:lnTo>
                    <a:pt x="9" y="248"/>
                  </a:lnTo>
                  <a:lnTo>
                    <a:pt x="0" y="248"/>
                  </a:lnTo>
                  <a:lnTo>
                    <a:pt x="0" y="238"/>
                  </a:lnTo>
                  <a:lnTo>
                    <a:pt x="0" y="9"/>
                  </a:lnTo>
                  <a:lnTo>
                    <a:pt x="0" y="0"/>
                  </a:lnTo>
                  <a:lnTo>
                    <a:pt x="9" y="0"/>
                  </a:lnTo>
                  <a:lnTo>
                    <a:pt x="237" y="0"/>
                  </a:lnTo>
                  <a:lnTo>
                    <a:pt x="246" y="0"/>
                  </a:lnTo>
                  <a:lnTo>
                    <a:pt x="246" y="9"/>
                  </a:ln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9" name="Freeform 13"/>
            <p:cNvSpPr>
              <a:spLocks/>
            </p:cNvSpPr>
            <p:nvPr userDrawn="1"/>
          </p:nvSpPr>
          <p:spPr bwMode="auto">
            <a:xfrm>
              <a:off x="2964" y="2295"/>
              <a:ext cx="246" cy="248"/>
            </a:xfrm>
            <a:custGeom>
              <a:avLst/>
              <a:gdLst>
                <a:gd name="T0" fmla="*/ 246 w 246"/>
                <a:gd name="T1" fmla="*/ 9 h 248"/>
                <a:gd name="T2" fmla="*/ 246 w 246"/>
                <a:gd name="T3" fmla="*/ 238 h 248"/>
                <a:gd name="T4" fmla="*/ 246 w 246"/>
                <a:gd name="T5" fmla="*/ 248 h 248"/>
                <a:gd name="T6" fmla="*/ 237 w 246"/>
                <a:gd name="T7" fmla="*/ 248 h 248"/>
                <a:gd name="T8" fmla="*/ 9 w 246"/>
                <a:gd name="T9" fmla="*/ 248 h 248"/>
                <a:gd name="T10" fmla="*/ 0 w 246"/>
                <a:gd name="T11" fmla="*/ 248 h 248"/>
                <a:gd name="T12" fmla="*/ 0 w 246"/>
                <a:gd name="T13" fmla="*/ 238 h 248"/>
                <a:gd name="T14" fmla="*/ 0 w 246"/>
                <a:gd name="T15" fmla="*/ 9 h 248"/>
                <a:gd name="T16" fmla="*/ 0 w 246"/>
                <a:gd name="T17" fmla="*/ 0 h 248"/>
                <a:gd name="T18" fmla="*/ 9 w 246"/>
                <a:gd name="T19" fmla="*/ 0 h 248"/>
                <a:gd name="T20" fmla="*/ 237 w 246"/>
                <a:gd name="T21" fmla="*/ 0 h 248"/>
                <a:gd name="T22" fmla="*/ 246 w 246"/>
                <a:gd name="T23" fmla="*/ 0 h 248"/>
                <a:gd name="T24" fmla="*/ 246 w 246"/>
                <a:gd name="T25" fmla="*/ 9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6" h="248">
                  <a:moveTo>
                    <a:pt x="246" y="9"/>
                  </a:moveTo>
                  <a:lnTo>
                    <a:pt x="246" y="238"/>
                  </a:lnTo>
                  <a:lnTo>
                    <a:pt x="246" y="248"/>
                  </a:lnTo>
                  <a:lnTo>
                    <a:pt x="237" y="248"/>
                  </a:lnTo>
                  <a:lnTo>
                    <a:pt x="9" y="248"/>
                  </a:lnTo>
                  <a:lnTo>
                    <a:pt x="0" y="248"/>
                  </a:lnTo>
                  <a:lnTo>
                    <a:pt x="0" y="238"/>
                  </a:lnTo>
                  <a:lnTo>
                    <a:pt x="0" y="9"/>
                  </a:lnTo>
                  <a:lnTo>
                    <a:pt x="0" y="0"/>
                  </a:lnTo>
                  <a:lnTo>
                    <a:pt x="9" y="0"/>
                  </a:lnTo>
                  <a:lnTo>
                    <a:pt x="237" y="0"/>
                  </a:lnTo>
                  <a:lnTo>
                    <a:pt x="246" y="0"/>
                  </a:lnTo>
                  <a:lnTo>
                    <a:pt x="246" y="9"/>
                  </a:lnTo>
                  <a:close/>
                </a:path>
              </a:pathLst>
            </a:custGeom>
            <a:noFill/>
            <a:ln w="1111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0" name="Freeform 14"/>
            <p:cNvSpPr>
              <a:spLocks/>
            </p:cNvSpPr>
            <p:nvPr userDrawn="1"/>
          </p:nvSpPr>
          <p:spPr bwMode="auto">
            <a:xfrm>
              <a:off x="3002" y="2378"/>
              <a:ext cx="170" cy="84"/>
            </a:xfrm>
            <a:custGeom>
              <a:avLst/>
              <a:gdLst>
                <a:gd name="T0" fmla="*/ 59 w 72"/>
                <a:gd name="T1" fmla="*/ 9 h 35"/>
                <a:gd name="T2" fmla="*/ 52 w 72"/>
                <a:gd name="T3" fmla="*/ 11 h 35"/>
                <a:gd name="T4" fmla="*/ 34 w 72"/>
                <a:gd name="T5" fmla="*/ 0 h 35"/>
                <a:gd name="T6" fmla="*/ 14 w 72"/>
                <a:gd name="T7" fmla="*/ 15 h 35"/>
                <a:gd name="T8" fmla="*/ 10 w 72"/>
                <a:gd name="T9" fmla="*/ 14 h 35"/>
                <a:gd name="T10" fmla="*/ 0 w 72"/>
                <a:gd name="T11" fmla="*/ 24 h 35"/>
                <a:gd name="T12" fmla="*/ 10 w 72"/>
                <a:gd name="T13" fmla="*/ 35 h 35"/>
                <a:gd name="T14" fmla="*/ 59 w 72"/>
                <a:gd name="T15" fmla="*/ 35 h 35"/>
                <a:gd name="T16" fmla="*/ 72 w 72"/>
                <a:gd name="T17" fmla="*/ 22 h 35"/>
                <a:gd name="T18" fmla="*/ 59 w 72"/>
                <a:gd name="T1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35">
                  <a:moveTo>
                    <a:pt x="59" y="9"/>
                  </a:moveTo>
                  <a:cubicBezTo>
                    <a:pt x="56" y="9"/>
                    <a:pt x="54" y="10"/>
                    <a:pt x="52" y="11"/>
                  </a:cubicBezTo>
                  <a:cubicBezTo>
                    <a:pt x="49" y="4"/>
                    <a:pt x="42" y="0"/>
                    <a:pt x="34" y="0"/>
                  </a:cubicBezTo>
                  <a:cubicBezTo>
                    <a:pt x="24" y="0"/>
                    <a:pt x="16" y="6"/>
                    <a:pt x="14" y="15"/>
                  </a:cubicBezTo>
                  <a:cubicBezTo>
                    <a:pt x="13" y="15"/>
                    <a:pt x="11" y="14"/>
                    <a:pt x="10" y="14"/>
                  </a:cubicBezTo>
                  <a:cubicBezTo>
                    <a:pt x="4" y="14"/>
                    <a:pt x="0" y="19"/>
                    <a:pt x="0" y="24"/>
                  </a:cubicBezTo>
                  <a:cubicBezTo>
                    <a:pt x="0" y="30"/>
                    <a:pt x="4" y="35"/>
                    <a:pt x="10" y="35"/>
                  </a:cubicBezTo>
                  <a:cubicBezTo>
                    <a:pt x="59" y="35"/>
                    <a:pt x="59" y="35"/>
                    <a:pt x="59" y="35"/>
                  </a:cubicBezTo>
                  <a:cubicBezTo>
                    <a:pt x="66" y="35"/>
                    <a:pt x="72" y="29"/>
                    <a:pt x="72" y="22"/>
                  </a:cubicBezTo>
                  <a:cubicBezTo>
                    <a:pt x="72" y="15"/>
                    <a:pt x="66" y="9"/>
                    <a:pt x="59"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1" name="Rectangle 15"/>
            <p:cNvSpPr>
              <a:spLocks noChangeArrowheads="1"/>
            </p:cNvSpPr>
            <p:nvPr userDrawn="1"/>
          </p:nvSpPr>
          <p:spPr bwMode="auto">
            <a:xfrm>
              <a:off x="2857" y="2021"/>
              <a:ext cx="263" cy="264"/>
            </a:xfrm>
            <a:prstGeom prst="rect">
              <a:avLst/>
            </a:prstGeom>
            <a:solidFill>
              <a:srgbClr val="662D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2" name="Freeform 16"/>
            <p:cNvSpPr>
              <a:spLocks/>
            </p:cNvSpPr>
            <p:nvPr userDrawn="1"/>
          </p:nvSpPr>
          <p:spPr bwMode="auto">
            <a:xfrm>
              <a:off x="2907" y="2080"/>
              <a:ext cx="163" cy="162"/>
            </a:xfrm>
            <a:custGeom>
              <a:avLst/>
              <a:gdLst>
                <a:gd name="T0" fmla="*/ 60 w 69"/>
                <a:gd name="T1" fmla="*/ 0 h 68"/>
                <a:gd name="T2" fmla="*/ 9 w 69"/>
                <a:gd name="T3" fmla="*/ 0 h 68"/>
                <a:gd name="T4" fmla="*/ 0 w 69"/>
                <a:gd name="T5" fmla="*/ 9 h 68"/>
                <a:gd name="T6" fmla="*/ 0 w 69"/>
                <a:gd name="T7" fmla="*/ 42 h 68"/>
                <a:gd name="T8" fmla="*/ 9 w 69"/>
                <a:gd name="T9" fmla="*/ 51 h 68"/>
                <a:gd name="T10" fmla="*/ 22 w 69"/>
                <a:gd name="T11" fmla="*/ 51 h 68"/>
                <a:gd name="T12" fmla="*/ 48 w 69"/>
                <a:gd name="T13" fmla="*/ 68 h 68"/>
                <a:gd name="T14" fmla="*/ 42 w 69"/>
                <a:gd name="T15" fmla="*/ 51 h 68"/>
                <a:gd name="T16" fmla="*/ 60 w 69"/>
                <a:gd name="T17" fmla="*/ 51 h 68"/>
                <a:gd name="T18" fmla="*/ 69 w 69"/>
                <a:gd name="T19" fmla="*/ 42 h 68"/>
                <a:gd name="T20" fmla="*/ 69 w 69"/>
                <a:gd name="T21" fmla="*/ 9 h 68"/>
                <a:gd name="T22" fmla="*/ 60 w 69"/>
                <a:gd name="T2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68">
                  <a:moveTo>
                    <a:pt x="60" y="0"/>
                  </a:moveTo>
                  <a:cubicBezTo>
                    <a:pt x="9" y="0"/>
                    <a:pt x="9" y="0"/>
                    <a:pt x="9" y="0"/>
                  </a:cubicBezTo>
                  <a:cubicBezTo>
                    <a:pt x="4" y="0"/>
                    <a:pt x="0" y="4"/>
                    <a:pt x="0" y="9"/>
                  </a:cubicBezTo>
                  <a:cubicBezTo>
                    <a:pt x="0" y="42"/>
                    <a:pt x="0" y="42"/>
                    <a:pt x="0" y="42"/>
                  </a:cubicBezTo>
                  <a:cubicBezTo>
                    <a:pt x="0" y="47"/>
                    <a:pt x="4" y="51"/>
                    <a:pt x="9" y="51"/>
                  </a:cubicBezTo>
                  <a:cubicBezTo>
                    <a:pt x="22" y="51"/>
                    <a:pt x="22" y="51"/>
                    <a:pt x="22" y="51"/>
                  </a:cubicBezTo>
                  <a:cubicBezTo>
                    <a:pt x="48" y="68"/>
                    <a:pt x="48" y="68"/>
                    <a:pt x="48" y="68"/>
                  </a:cubicBezTo>
                  <a:cubicBezTo>
                    <a:pt x="42" y="51"/>
                    <a:pt x="42" y="51"/>
                    <a:pt x="42" y="51"/>
                  </a:cubicBezTo>
                  <a:cubicBezTo>
                    <a:pt x="60" y="51"/>
                    <a:pt x="60" y="51"/>
                    <a:pt x="60" y="51"/>
                  </a:cubicBezTo>
                  <a:cubicBezTo>
                    <a:pt x="64" y="51"/>
                    <a:pt x="69" y="47"/>
                    <a:pt x="69" y="42"/>
                  </a:cubicBezTo>
                  <a:cubicBezTo>
                    <a:pt x="69" y="9"/>
                    <a:pt x="69" y="9"/>
                    <a:pt x="69" y="9"/>
                  </a:cubicBezTo>
                  <a:cubicBezTo>
                    <a:pt x="69" y="4"/>
                    <a:pt x="64" y="0"/>
                    <a:pt x="6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3" name="Rectangle 17"/>
            <p:cNvSpPr>
              <a:spLocks noChangeArrowheads="1"/>
            </p:cNvSpPr>
            <p:nvPr userDrawn="1"/>
          </p:nvSpPr>
          <p:spPr bwMode="auto">
            <a:xfrm>
              <a:off x="2857" y="2021"/>
              <a:ext cx="263" cy="264"/>
            </a:xfrm>
            <a:prstGeom prst="rect">
              <a:avLst/>
            </a:prstGeom>
            <a:solidFill>
              <a:srgbClr val="E90C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4" name="Freeform 18"/>
            <p:cNvSpPr>
              <a:spLocks/>
            </p:cNvSpPr>
            <p:nvPr userDrawn="1"/>
          </p:nvSpPr>
          <p:spPr bwMode="auto">
            <a:xfrm>
              <a:off x="2907" y="2080"/>
              <a:ext cx="163" cy="162"/>
            </a:xfrm>
            <a:custGeom>
              <a:avLst/>
              <a:gdLst>
                <a:gd name="T0" fmla="*/ 60 w 69"/>
                <a:gd name="T1" fmla="*/ 0 h 68"/>
                <a:gd name="T2" fmla="*/ 9 w 69"/>
                <a:gd name="T3" fmla="*/ 0 h 68"/>
                <a:gd name="T4" fmla="*/ 0 w 69"/>
                <a:gd name="T5" fmla="*/ 9 h 68"/>
                <a:gd name="T6" fmla="*/ 0 w 69"/>
                <a:gd name="T7" fmla="*/ 42 h 68"/>
                <a:gd name="T8" fmla="*/ 9 w 69"/>
                <a:gd name="T9" fmla="*/ 51 h 68"/>
                <a:gd name="T10" fmla="*/ 22 w 69"/>
                <a:gd name="T11" fmla="*/ 51 h 68"/>
                <a:gd name="T12" fmla="*/ 48 w 69"/>
                <a:gd name="T13" fmla="*/ 68 h 68"/>
                <a:gd name="T14" fmla="*/ 42 w 69"/>
                <a:gd name="T15" fmla="*/ 51 h 68"/>
                <a:gd name="T16" fmla="*/ 60 w 69"/>
                <a:gd name="T17" fmla="*/ 51 h 68"/>
                <a:gd name="T18" fmla="*/ 69 w 69"/>
                <a:gd name="T19" fmla="*/ 42 h 68"/>
                <a:gd name="T20" fmla="*/ 69 w 69"/>
                <a:gd name="T21" fmla="*/ 9 h 68"/>
                <a:gd name="T22" fmla="*/ 60 w 69"/>
                <a:gd name="T2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68">
                  <a:moveTo>
                    <a:pt x="60" y="0"/>
                  </a:moveTo>
                  <a:cubicBezTo>
                    <a:pt x="9" y="0"/>
                    <a:pt x="9" y="0"/>
                    <a:pt x="9" y="0"/>
                  </a:cubicBezTo>
                  <a:cubicBezTo>
                    <a:pt x="4" y="0"/>
                    <a:pt x="0" y="4"/>
                    <a:pt x="0" y="9"/>
                  </a:cubicBezTo>
                  <a:cubicBezTo>
                    <a:pt x="0" y="42"/>
                    <a:pt x="0" y="42"/>
                    <a:pt x="0" y="42"/>
                  </a:cubicBezTo>
                  <a:cubicBezTo>
                    <a:pt x="0" y="47"/>
                    <a:pt x="4" y="51"/>
                    <a:pt x="9" y="51"/>
                  </a:cubicBezTo>
                  <a:cubicBezTo>
                    <a:pt x="22" y="51"/>
                    <a:pt x="22" y="51"/>
                    <a:pt x="22" y="51"/>
                  </a:cubicBezTo>
                  <a:cubicBezTo>
                    <a:pt x="48" y="68"/>
                    <a:pt x="48" y="68"/>
                    <a:pt x="48" y="68"/>
                  </a:cubicBezTo>
                  <a:cubicBezTo>
                    <a:pt x="42" y="51"/>
                    <a:pt x="42" y="51"/>
                    <a:pt x="42" y="51"/>
                  </a:cubicBezTo>
                  <a:cubicBezTo>
                    <a:pt x="60" y="51"/>
                    <a:pt x="60" y="51"/>
                    <a:pt x="60" y="51"/>
                  </a:cubicBezTo>
                  <a:cubicBezTo>
                    <a:pt x="64" y="51"/>
                    <a:pt x="69" y="47"/>
                    <a:pt x="69" y="42"/>
                  </a:cubicBezTo>
                  <a:cubicBezTo>
                    <a:pt x="69" y="9"/>
                    <a:pt x="69" y="9"/>
                    <a:pt x="69" y="9"/>
                  </a:cubicBezTo>
                  <a:cubicBezTo>
                    <a:pt x="69" y="4"/>
                    <a:pt x="64" y="0"/>
                    <a:pt x="6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grpSp>
      <p:grpSp>
        <p:nvGrpSpPr>
          <p:cNvPr id="27" name="Group 22"/>
          <p:cNvGrpSpPr>
            <a:grpSpLocks noChangeAspect="1"/>
          </p:cNvGrpSpPr>
          <p:nvPr userDrawn="1"/>
        </p:nvGrpSpPr>
        <p:grpSpPr bwMode="auto">
          <a:xfrm>
            <a:off x="6667272" y="5953615"/>
            <a:ext cx="2102980" cy="724981"/>
            <a:chOff x="3332" y="2051"/>
            <a:chExt cx="1172" cy="303"/>
          </a:xfrm>
        </p:grpSpPr>
        <p:sp>
          <p:nvSpPr>
            <p:cNvPr id="29" name="Freeform 23"/>
            <p:cNvSpPr>
              <a:spLocks noEditPoints="1"/>
            </p:cNvSpPr>
            <p:nvPr userDrawn="1"/>
          </p:nvSpPr>
          <p:spPr bwMode="auto">
            <a:xfrm>
              <a:off x="3332" y="2141"/>
              <a:ext cx="1170" cy="213"/>
            </a:xfrm>
            <a:custGeom>
              <a:avLst/>
              <a:gdLst>
                <a:gd name="T0" fmla="*/ 480 w 492"/>
                <a:gd name="T1" fmla="*/ 55 h 88"/>
                <a:gd name="T2" fmla="*/ 480 w 492"/>
                <a:gd name="T3" fmla="*/ 21 h 88"/>
                <a:gd name="T4" fmla="*/ 476 w 492"/>
                <a:gd name="T5" fmla="*/ 21 h 88"/>
                <a:gd name="T6" fmla="*/ 476 w 492"/>
                <a:gd name="T7" fmla="*/ 56 h 88"/>
                <a:gd name="T8" fmla="*/ 463 w 492"/>
                <a:gd name="T9" fmla="*/ 21 h 88"/>
                <a:gd name="T10" fmla="*/ 463 w 492"/>
                <a:gd name="T11" fmla="*/ 21 h 88"/>
                <a:gd name="T12" fmla="*/ 461 w 492"/>
                <a:gd name="T13" fmla="*/ 3 h 88"/>
                <a:gd name="T14" fmla="*/ 461 w 492"/>
                <a:gd name="T15" fmla="*/ 10 h 88"/>
                <a:gd name="T16" fmla="*/ 436 w 492"/>
                <a:gd name="T17" fmla="*/ 20 h 88"/>
                <a:gd name="T18" fmla="*/ 408 w 492"/>
                <a:gd name="T19" fmla="*/ 20 h 88"/>
                <a:gd name="T20" fmla="*/ 390 w 492"/>
                <a:gd name="T21" fmla="*/ 21 h 88"/>
                <a:gd name="T22" fmla="*/ 397 w 492"/>
                <a:gd name="T23" fmla="*/ 29 h 88"/>
                <a:gd name="T24" fmla="*/ 422 w 492"/>
                <a:gd name="T25" fmla="*/ 67 h 88"/>
                <a:gd name="T26" fmla="*/ 444 w 492"/>
                <a:gd name="T27" fmla="*/ 27 h 88"/>
                <a:gd name="T28" fmla="*/ 381 w 492"/>
                <a:gd name="T29" fmla="*/ 67 h 88"/>
                <a:gd name="T30" fmla="*/ 352 w 492"/>
                <a:gd name="T31" fmla="*/ 31 h 88"/>
                <a:gd name="T32" fmla="*/ 325 w 492"/>
                <a:gd name="T33" fmla="*/ 29 h 88"/>
                <a:gd name="T34" fmla="*/ 325 w 492"/>
                <a:gd name="T35" fmla="*/ 67 h 88"/>
                <a:gd name="T36" fmla="*/ 349 w 492"/>
                <a:gd name="T37" fmla="*/ 39 h 88"/>
                <a:gd name="T38" fmla="*/ 357 w 492"/>
                <a:gd name="T39" fmla="*/ 29 h 88"/>
                <a:gd name="T40" fmla="*/ 377 w 492"/>
                <a:gd name="T41" fmla="*/ 67 h 88"/>
                <a:gd name="T42" fmla="*/ 307 w 492"/>
                <a:gd name="T43" fmla="*/ 21 h 88"/>
                <a:gd name="T44" fmla="*/ 284 w 492"/>
                <a:gd name="T45" fmla="*/ 60 h 88"/>
                <a:gd name="T46" fmla="*/ 276 w 492"/>
                <a:gd name="T47" fmla="*/ 48 h 88"/>
                <a:gd name="T48" fmla="*/ 307 w 492"/>
                <a:gd name="T49" fmla="*/ 67 h 88"/>
                <a:gd name="T50" fmla="*/ 265 w 492"/>
                <a:gd name="T51" fmla="*/ 63 h 88"/>
                <a:gd name="T52" fmla="*/ 244 w 492"/>
                <a:gd name="T53" fmla="*/ 25 h 88"/>
                <a:gd name="T54" fmla="*/ 267 w 492"/>
                <a:gd name="T55" fmla="*/ 9 h 88"/>
                <a:gd name="T56" fmla="*/ 237 w 492"/>
                <a:gd name="T57" fmla="*/ 18 h 88"/>
                <a:gd name="T58" fmla="*/ 266 w 492"/>
                <a:gd name="T59" fmla="*/ 52 h 88"/>
                <a:gd name="T60" fmla="*/ 237 w 492"/>
                <a:gd name="T61" fmla="*/ 64 h 88"/>
                <a:gd name="T62" fmla="*/ 197 w 492"/>
                <a:gd name="T63" fmla="*/ 59 h 88"/>
                <a:gd name="T64" fmla="*/ 195 w 492"/>
                <a:gd name="T65" fmla="*/ 58 h 88"/>
                <a:gd name="T66" fmla="*/ 189 w 492"/>
                <a:gd name="T67" fmla="*/ 76 h 88"/>
                <a:gd name="T68" fmla="*/ 181 w 492"/>
                <a:gd name="T69" fmla="*/ 88 h 88"/>
                <a:gd name="T70" fmla="*/ 179 w 492"/>
                <a:gd name="T71" fmla="*/ 62 h 88"/>
                <a:gd name="T72" fmla="*/ 167 w 492"/>
                <a:gd name="T73" fmla="*/ 25 h 88"/>
                <a:gd name="T74" fmla="*/ 167 w 492"/>
                <a:gd name="T75" fmla="*/ 8 h 88"/>
                <a:gd name="T76" fmla="*/ 155 w 492"/>
                <a:gd name="T77" fmla="*/ 21 h 88"/>
                <a:gd name="T78" fmla="*/ 173 w 492"/>
                <a:gd name="T79" fmla="*/ 68 h 88"/>
                <a:gd name="T80" fmla="*/ 148 w 492"/>
                <a:gd name="T81" fmla="*/ 0 h 88"/>
                <a:gd name="T82" fmla="*/ 139 w 492"/>
                <a:gd name="T83" fmla="*/ 67 h 88"/>
                <a:gd name="T84" fmla="*/ 131 w 492"/>
                <a:gd name="T85" fmla="*/ 59 h 88"/>
                <a:gd name="T86" fmla="*/ 108 w 492"/>
                <a:gd name="T87" fmla="*/ 21 h 88"/>
                <a:gd name="T88" fmla="*/ 135 w 492"/>
                <a:gd name="T89" fmla="*/ 58 h 88"/>
                <a:gd name="T90" fmla="*/ 99 w 492"/>
                <a:gd name="T91" fmla="*/ 60 h 88"/>
                <a:gd name="T92" fmla="*/ 76 w 492"/>
                <a:gd name="T93" fmla="*/ 30 h 88"/>
                <a:gd name="T94" fmla="*/ 90 w 492"/>
                <a:gd name="T95" fmla="*/ 20 h 88"/>
                <a:gd name="T96" fmla="*/ 87 w 492"/>
                <a:gd name="T97" fmla="*/ 68 h 88"/>
                <a:gd name="T98" fmla="*/ 58 w 492"/>
                <a:gd name="T99" fmla="*/ 47 h 88"/>
                <a:gd name="T100" fmla="*/ 32 w 492"/>
                <a:gd name="T101" fmla="*/ 55 h 88"/>
                <a:gd name="T102" fmla="*/ 62 w 492"/>
                <a:gd name="T103" fmla="*/ 67 h 88"/>
                <a:gd name="T104" fmla="*/ 39 w 492"/>
                <a:gd name="T105" fmla="*/ 22 h 88"/>
                <a:gd name="T106" fmla="*/ 58 w 492"/>
                <a:gd name="T107" fmla="*/ 39 h 88"/>
                <a:gd name="T108" fmla="*/ 42 w 492"/>
                <a:gd name="T109" fmla="*/ 68 h 88"/>
                <a:gd name="T110" fmla="*/ 58 w 492"/>
                <a:gd name="T111" fmla="*/ 67 h 88"/>
                <a:gd name="T112" fmla="*/ 0 w 492"/>
                <a:gd name="T113" fmla="*/ 3 h 88"/>
                <a:gd name="T114" fmla="*/ 28 w 492"/>
                <a:gd name="T115" fmla="*/ 37 h 88"/>
                <a:gd name="T116" fmla="*/ 30 w 492"/>
                <a:gd name="T117" fmla="*/ 7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2" h="88">
                  <a:moveTo>
                    <a:pt x="492" y="62"/>
                  </a:moveTo>
                  <a:cubicBezTo>
                    <a:pt x="490" y="63"/>
                    <a:pt x="488" y="64"/>
                    <a:pt x="486" y="64"/>
                  </a:cubicBezTo>
                  <a:cubicBezTo>
                    <a:pt x="484" y="64"/>
                    <a:pt x="482" y="63"/>
                    <a:pt x="481" y="62"/>
                  </a:cubicBezTo>
                  <a:cubicBezTo>
                    <a:pt x="480" y="60"/>
                    <a:pt x="480" y="58"/>
                    <a:pt x="480" y="55"/>
                  </a:cubicBezTo>
                  <a:cubicBezTo>
                    <a:pt x="480" y="25"/>
                    <a:pt x="480" y="25"/>
                    <a:pt x="480" y="25"/>
                  </a:cubicBezTo>
                  <a:cubicBezTo>
                    <a:pt x="492" y="25"/>
                    <a:pt x="492" y="25"/>
                    <a:pt x="492" y="25"/>
                  </a:cubicBezTo>
                  <a:cubicBezTo>
                    <a:pt x="492" y="21"/>
                    <a:pt x="492" y="21"/>
                    <a:pt x="492" y="21"/>
                  </a:cubicBezTo>
                  <a:cubicBezTo>
                    <a:pt x="480" y="21"/>
                    <a:pt x="480" y="21"/>
                    <a:pt x="480" y="21"/>
                  </a:cubicBezTo>
                  <a:cubicBezTo>
                    <a:pt x="480" y="8"/>
                    <a:pt x="480" y="8"/>
                    <a:pt x="480" y="8"/>
                  </a:cubicBezTo>
                  <a:cubicBezTo>
                    <a:pt x="479" y="8"/>
                    <a:pt x="478" y="9"/>
                    <a:pt x="478" y="9"/>
                  </a:cubicBezTo>
                  <a:cubicBezTo>
                    <a:pt x="477" y="9"/>
                    <a:pt x="476" y="9"/>
                    <a:pt x="476" y="10"/>
                  </a:cubicBezTo>
                  <a:cubicBezTo>
                    <a:pt x="476" y="21"/>
                    <a:pt x="476" y="21"/>
                    <a:pt x="476" y="21"/>
                  </a:cubicBezTo>
                  <a:cubicBezTo>
                    <a:pt x="467" y="21"/>
                    <a:pt x="467" y="21"/>
                    <a:pt x="467" y="21"/>
                  </a:cubicBezTo>
                  <a:cubicBezTo>
                    <a:pt x="467" y="25"/>
                    <a:pt x="467" y="25"/>
                    <a:pt x="467" y="25"/>
                  </a:cubicBezTo>
                  <a:cubicBezTo>
                    <a:pt x="476" y="25"/>
                    <a:pt x="476" y="25"/>
                    <a:pt x="476" y="25"/>
                  </a:cubicBezTo>
                  <a:cubicBezTo>
                    <a:pt x="476" y="56"/>
                    <a:pt x="476" y="56"/>
                    <a:pt x="476" y="56"/>
                  </a:cubicBezTo>
                  <a:cubicBezTo>
                    <a:pt x="476" y="64"/>
                    <a:pt x="479" y="68"/>
                    <a:pt x="486" y="68"/>
                  </a:cubicBezTo>
                  <a:cubicBezTo>
                    <a:pt x="487" y="68"/>
                    <a:pt x="489" y="67"/>
                    <a:pt x="492" y="66"/>
                  </a:cubicBezTo>
                  <a:lnTo>
                    <a:pt x="492" y="62"/>
                  </a:lnTo>
                  <a:close/>
                  <a:moveTo>
                    <a:pt x="463" y="21"/>
                  </a:moveTo>
                  <a:cubicBezTo>
                    <a:pt x="459" y="21"/>
                    <a:pt x="459" y="21"/>
                    <a:pt x="459" y="21"/>
                  </a:cubicBezTo>
                  <a:cubicBezTo>
                    <a:pt x="459" y="67"/>
                    <a:pt x="459" y="67"/>
                    <a:pt x="459" y="67"/>
                  </a:cubicBezTo>
                  <a:cubicBezTo>
                    <a:pt x="463" y="67"/>
                    <a:pt x="463" y="67"/>
                    <a:pt x="463" y="67"/>
                  </a:cubicBezTo>
                  <a:lnTo>
                    <a:pt x="463" y="21"/>
                  </a:lnTo>
                  <a:close/>
                  <a:moveTo>
                    <a:pt x="463" y="9"/>
                  </a:moveTo>
                  <a:cubicBezTo>
                    <a:pt x="464" y="8"/>
                    <a:pt x="464" y="7"/>
                    <a:pt x="464" y="6"/>
                  </a:cubicBezTo>
                  <a:cubicBezTo>
                    <a:pt x="464" y="5"/>
                    <a:pt x="464" y="5"/>
                    <a:pt x="463" y="4"/>
                  </a:cubicBezTo>
                  <a:cubicBezTo>
                    <a:pt x="462" y="3"/>
                    <a:pt x="462" y="3"/>
                    <a:pt x="461" y="3"/>
                  </a:cubicBezTo>
                  <a:cubicBezTo>
                    <a:pt x="460" y="3"/>
                    <a:pt x="459" y="3"/>
                    <a:pt x="458" y="4"/>
                  </a:cubicBezTo>
                  <a:cubicBezTo>
                    <a:pt x="458" y="5"/>
                    <a:pt x="457" y="5"/>
                    <a:pt x="457" y="6"/>
                  </a:cubicBezTo>
                  <a:cubicBezTo>
                    <a:pt x="457" y="7"/>
                    <a:pt x="458" y="8"/>
                    <a:pt x="458" y="9"/>
                  </a:cubicBezTo>
                  <a:cubicBezTo>
                    <a:pt x="459" y="10"/>
                    <a:pt x="460" y="10"/>
                    <a:pt x="461" y="10"/>
                  </a:cubicBezTo>
                  <a:cubicBezTo>
                    <a:pt x="462" y="10"/>
                    <a:pt x="462" y="10"/>
                    <a:pt x="463" y="9"/>
                  </a:cubicBezTo>
                  <a:moveTo>
                    <a:pt x="450" y="67"/>
                  </a:moveTo>
                  <a:cubicBezTo>
                    <a:pt x="450" y="39"/>
                    <a:pt x="450" y="39"/>
                    <a:pt x="450" y="39"/>
                  </a:cubicBezTo>
                  <a:cubicBezTo>
                    <a:pt x="450" y="26"/>
                    <a:pt x="446" y="20"/>
                    <a:pt x="436" y="20"/>
                  </a:cubicBezTo>
                  <a:cubicBezTo>
                    <a:pt x="432" y="20"/>
                    <a:pt x="430" y="21"/>
                    <a:pt x="427" y="23"/>
                  </a:cubicBezTo>
                  <a:cubicBezTo>
                    <a:pt x="424" y="25"/>
                    <a:pt x="422" y="27"/>
                    <a:pt x="421" y="31"/>
                  </a:cubicBezTo>
                  <a:cubicBezTo>
                    <a:pt x="420" y="27"/>
                    <a:pt x="418" y="25"/>
                    <a:pt x="416" y="23"/>
                  </a:cubicBezTo>
                  <a:cubicBezTo>
                    <a:pt x="414" y="21"/>
                    <a:pt x="411" y="20"/>
                    <a:pt x="408" y="20"/>
                  </a:cubicBezTo>
                  <a:cubicBezTo>
                    <a:pt x="402" y="20"/>
                    <a:pt x="397" y="23"/>
                    <a:pt x="394" y="29"/>
                  </a:cubicBezTo>
                  <a:cubicBezTo>
                    <a:pt x="394" y="29"/>
                    <a:pt x="394" y="29"/>
                    <a:pt x="394" y="29"/>
                  </a:cubicBezTo>
                  <a:cubicBezTo>
                    <a:pt x="394" y="21"/>
                    <a:pt x="394" y="21"/>
                    <a:pt x="394" y="21"/>
                  </a:cubicBezTo>
                  <a:cubicBezTo>
                    <a:pt x="390" y="21"/>
                    <a:pt x="390" y="21"/>
                    <a:pt x="390" y="21"/>
                  </a:cubicBezTo>
                  <a:cubicBezTo>
                    <a:pt x="390" y="67"/>
                    <a:pt x="390" y="67"/>
                    <a:pt x="390" y="67"/>
                  </a:cubicBezTo>
                  <a:cubicBezTo>
                    <a:pt x="394" y="67"/>
                    <a:pt x="394" y="67"/>
                    <a:pt x="394" y="67"/>
                  </a:cubicBezTo>
                  <a:cubicBezTo>
                    <a:pt x="394" y="41"/>
                    <a:pt x="394" y="41"/>
                    <a:pt x="394" y="41"/>
                  </a:cubicBezTo>
                  <a:cubicBezTo>
                    <a:pt x="394" y="36"/>
                    <a:pt x="395" y="32"/>
                    <a:pt x="397" y="29"/>
                  </a:cubicBezTo>
                  <a:cubicBezTo>
                    <a:pt x="400" y="25"/>
                    <a:pt x="403" y="24"/>
                    <a:pt x="407" y="24"/>
                  </a:cubicBezTo>
                  <a:cubicBezTo>
                    <a:pt x="414" y="24"/>
                    <a:pt x="418" y="29"/>
                    <a:pt x="418" y="39"/>
                  </a:cubicBezTo>
                  <a:cubicBezTo>
                    <a:pt x="418" y="67"/>
                    <a:pt x="418" y="67"/>
                    <a:pt x="418" y="67"/>
                  </a:cubicBezTo>
                  <a:cubicBezTo>
                    <a:pt x="422" y="67"/>
                    <a:pt x="422" y="67"/>
                    <a:pt x="422" y="67"/>
                  </a:cubicBezTo>
                  <a:cubicBezTo>
                    <a:pt x="422" y="40"/>
                    <a:pt x="422" y="40"/>
                    <a:pt x="422" y="40"/>
                  </a:cubicBezTo>
                  <a:cubicBezTo>
                    <a:pt x="422" y="35"/>
                    <a:pt x="423" y="32"/>
                    <a:pt x="426" y="29"/>
                  </a:cubicBezTo>
                  <a:cubicBezTo>
                    <a:pt x="429" y="25"/>
                    <a:pt x="432" y="24"/>
                    <a:pt x="435" y="24"/>
                  </a:cubicBezTo>
                  <a:cubicBezTo>
                    <a:pt x="439" y="24"/>
                    <a:pt x="442" y="25"/>
                    <a:pt x="444" y="27"/>
                  </a:cubicBezTo>
                  <a:cubicBezTo>
                    <a:pt x="446" y="30"/>
                    <a:pt x="446" y="34"/>
                    <a:pt x="446" y="39"/>
                  </a:cubicBezTo>
                  <a:cubicBezTo>
                    <a:pt x="446" y="67"/>
                    <a:pt x="446" y="67"/>
                    <a:pt x="446" y="67"/>
                  </a:cubicBezTo>
                  <a:lnTo>
                    <a:pt x="450" y="67"/>
                  </a:lnTo>
                  <a:close/>
                  <a:moveTo>
                    <a:pt x="381" y="67"/>
                  </a:moveTo>
                  <a:cubicBezTo>
                    <a:pt x="381" y="39"/>
                    <a:pt x="381" y="39"/>
                    <a:pt x="381" y="39"/>
                  </a:cubicBezTo>
                  <a:cubicBezTo>
                    <a:pt x="381" y="26"/>
                    <a:pt x="376" y="20"/>
                    <a:pt x="367" y="20"/>
                  </a:cubicBezTo>
                  <a:cubicBezTo>
                    <a:pt x="363" y="20"/>
                    <a:pt x="361" y="21"/>
                    <a:pt x="358" y="23"/>
                  </a:cubicBezTo>
                  <a:cubicBezTo>
                    <a:pt x="355" y="25"/>
                    <a:pt x="353" y="27"/>
                    <a:pt x="352" y="31"/>
                  </a:cubicBezTo>
                  <a:cubicBezTo>
                    <a:pt x="351" y="27"/>
                    <a:pt x="349" y="25"/>
                    <a:pt x="347" y="23"/>
                  </a:cubicBezTo>
                  <a:cubicBezTo>
                    <a:pt x="345" y="21"/>
                    <a:pt x="342" y="20"/>
                    <a:pt x="339" y="20"/>
                  </a:cubicBezTo>
                  <a:cubicBezTo>
                    <a:pt x="332" y="20"/>
                    <a:pt x="328" y="23"/>
                    <a:pt x="325" y="29"/>
                  </a:cubicBezTo>
                  <a:cubicBezTo>
                    <a:pt x="325" y="29"/>
                    <a:pt x="325" y="29"/>
                    <a:pt x="325" y="29"/>
                  </a:cubicBezTo>
                  <a:cubicBezTo>
                    <a:pt x="325" y="21"/>
                    <a:pt x="325" y="21"/>
                    <a:pt x="325" y="21"/>
                  </a:cubicBezTo>
                  <a:cubicBezTo>
                    <a:pt x="320" y="21"/>
                    <a:pt x="320" y="21"/>
                    <a:pt x="320" y="21"/>
                  </a:cubicBezTo>
                  <a:cubicBezTo>
                    <a:pt x="320" y="67"/>
                    <a:pt x="320" y="67"/>
                    <a:pt x="320" y="67"/>
                  </a:cubicBezTo>
                  <a:cubicBezTo>
                    <a:pt x="325" y="67"/>
                    <a:pt x="325" y="67"/>
                    <a:pt x="325" y="67"/>
                  </a:cubicBezTo>
                  <a:cubicBezTo>
                    <a:pt x="325" y="41"/>
                    <a:pt x="325" y="41"/>
                    <a:pt x="325" y="41"/>
                  </a:cubicBezTo>
                  <a:cubicBezTo>
                    <a:pt x="325" y="36"/>
                    <a:pt x="326" y="32"/>
                    <a:pt x="328" y="29"/>
                  </a:cubicBezTo>
                  <a:cubicBezTo>
                    <a:pt x="331" y="25"/>
                    <a:pt x="334" y="24"/>
                    <a:pt x="337" y="24"/>
                  </a:cubicBezTo>
                  <a:cubicBezTo>
                    <a:pt x="345" y="24"/>
                    <a:pt x="349" y="29"/>
                    <a:pt x="349" y="39"/>
                  </a:cubicBezTo>
                  <a:cubicBezTo>
                    <a:pt x="349" y="67"/>
                    <a:pt x="349" y="67"/>
                    <a:pt x="349" y="67"/>
                  </a:cubicBezTo>
                  <a:cubicBezTo>
                    <a:pt x="353" y="67"/>
                    <a:pt x="353" y="67"/>
                    <a:pt x="353" y="67"/>
                  </a:cubicBezTo>
                  <a:cubicBezTo>
                    <a:pt x="353" y="40"/>
                    <a:pt x="353" y="40"/>
                    <a:pt x="353" y="40"/>
                  </a:cubicBezTo>
                  <a:cubicBezTo>
                    <a:pt x="353" y="35"/>
                    <a:pt x="354" y="32"/>
                    <a:pt x="357" y="29"/>
                  </a:cubicBezTo>
                  <a:cubicBezTo>
                    <a:pt x="360" y="25"/>
                    <a:pt x="363" y="24"/>
                    <a:pt x="366" y="24"/>
                  </a:cubicBezTo>
                  <a:cubicBezTo>
                    <a:pt x="370" y="24"/>
                    <a:pt x="373" y="25"/>
                    <a:pt x="375" y="27"/>
                  </a:cubicBezTo>
                  <a:cubicBezTo>
                    <a:pt x="376" y="30"/>
                    <a:pt x="377" y="34"/>
                    <a:pt x="377" y="39"/>
                  </a:cubicBezTo>
                  <a:cubicBezTo>
                    <a:pt x="377" y="67"/>
                    <a:pt x="377" y="67"/>
                    <a:pt x="377" y="67"/>
                  </a:cubicBezTo>
                  <a:lnTo>
                    <a:pt x="381" y="67"/>
                  </a:lnTo>
                  <a:close/>
                  <a:moveTo>
                    <a:pt x="311" y="67"/>
                  </a:moveTo>
                  <a:cubicBezTo>
                    <a:pt x="311" y="21"/>
                    <a:pt x="311" y="21"/>
                    <a:pt x="311" y="21"/>
                  </a:cubicBezTo>
                  <a:cubicBezTo>
                    <a:pt x="307" y="21"/>
                    <a:pt x="307" y="21"/>
                    <a:pt x="307" y="21"/>
                  </a:cubicBezTo>
                  <a:cubicBezTo>
                    <a:pt x="307" y="47"/>
                    <a:pt x="307" y="47"/>
                    <a:pt x="307" y="47"/>
                  </a:cubicBezTo>
                  <a:cubicBezTo>
                    <a:pt x="307" y="52"/>
                    <a:pt x="306" y="56"/>
                    <a:pt x="303" y="59"/>
                  </a:cubicBezTo>
                  <a:cubicBezTo>
                    <a:pt x="301" y="63"/>
                    <a:pt x="297" y="64"/>
                    <a:pt x="293" y="64"/>
                  </a:cubicBezTo>
                  <a:cubicBezTo>
                    <a:pt x="289" y="64"/>
                    <a:pt x="286" y="63"/>
                    <a:pt x="284" y="60"/>
                  </a:cubicBezTo>
                  <a:cubicBezTo>
                    <a:pt x="282" y="57"/>
                    <a:pt x="281" y="53"/>
                    <a:pt x="281" y="47"/>
                  </a:cubicBezTo>
                  <a:cubicBezTo>
                    <a:pt x="281" y="21"/>
                    <a:pt x="281" y="21"/>
                    <a:pt x="281" y="21"/>
                  </a:cubicBezTo>
                  <a:cubicBezTo>
                    <a:pt x="276" y="21"/>
                    <a:pt x="276" y="21"/>
                    <a:pt x="276" y="21"/>
                  </a:cubicBezTo>
                  <a:cubicBezTo>
                    <a:pt x="276" y="48"/>
                    <a:pt x="276" y="48"/>
                    <a:pt x="276" y="48"/>
                  </a:cubicBezTo>
                  <a:cubicBezTo>
                    <a:pt x="276" y="61"/>
                    <a:pt x="282" y="68"/>
                    <a:pt x="293" y="68"/>
                  </a:cubicBezTo>
                  <a:cubicBezTo>
                    <a:pt x="299" y="68"/>
                    <a:pt x="304" y="65"/>
                    <a:pt x="307" y="58"/>
                  </a:cubicBezTo>
                  <a:cubicBezTo>
                    <a:pt x="307" y="58"/>
                    <a:pt x="307" y="58"/>
                    <a:pt x="307" y="58"/>
                  </a:cubicBezTo>
                  <a:cubicBezTo>
                    <a:pt x="307" y="67"/>
                    <a:pt x="307" y="67"/>
                    <a:pt x="307" y="67"/>
                  </a:cubicBezTo>
                  <a:lnTo>
                    <a:pt x="311" y="67"/>
                  </a:lnTo>
                  <a:close/>
                  <a:moveTo>
                    <a:pt x="243" y="67"/>
                  </a:moveTo>
                  <a:cubicBezTo>
                    <a:pt x="246" y="67"/>
                    <a:pt x="249" y="68"/>
                    <a:pt x="251" y="68"/>
                  </a:cubicBezTo>
                  <a:cubicBezTo>
                    <a:pt x="257" y="68"/>
                    <a:pt x="262" y="66"/>
                    <a:pt x="265" y="63"/>
                  </a:cubicBezTo>
                  <a:cubicBezTo>
                    <a:pt x="268" y="60"/>
                    <a:pt x="270" y="56"/>
                    <a:pt x="270" y="51"/>
                  </a:cubicBezTo>
                  <a:cubicBezTo>
                    <a:pt x="270" y="48"/>
                    <a:pt x="269" y="45"/>
                    <a:pt x="267" y="42"/>
                  </a:cubicBezTo>
                  <a:cubicBezTo>
                    <a:pt x="265" y="40"/>
                    <a:pt x="261" y="37"/>
                    <a:pt x="255" y="33"/>
                  </a:cubicBezTo>
                  <a:cubicBezTo>
                    <a:pt x="250" y="30"/>
                    <a:pt x="246" y="27"/>
                    <a:pt x="244" y="25"/>
                  </a:cubicBezTo>
                  <a:cubicBezTo>
                    <a:pt x="242" y="24"/>
                    <a:pt x="242" y="21"/>
                    <a:pt x="242" y="18"/>
                  </a:cubicBezTo>
                  <a:cubicBezTo>
                    <a:pt x="242" y="14"/>
                    <a:pt x="243" y="12"/>
                    <a:pt x="245" y="9"/>
                  </a:cubicBezTo>
                  <a:cubicBezTo>
                    <a:pt x="248" y="7"/>
                    <a:pt x="251" y="6"/>
                    <a:pt x="256" y="6"/>
                  </a:cubicBezTo>
                  <a:cubicBezTo>
                    <a:pt x="260" y="6"/>
                    <a:pt x="264" y="7"/>
                    <a:pt x="267" y="9"/>
                  </a:cubicBezTo>
                  <a:cubicBezTo>
                    <a:pt x="267" y="4"/>
                    <a:pt x="267" y="4"/>
                    <a:pt x="267" y="4"/>
                  </a:cubicBezTo>
                  <a:cubicBezTo>
                    <a:pt x="264" y="3"/>
                    <a:pt x="260" y="2"/>
                    <a:pt x="256" y="2"/>
                  </a:cubicBezTo>
                  <a:cubicBezTo>
                    <a:pt x="250" y="2"/>
                    <a:pt x="246" y="4"/>
                    <a:pt x="242" y="7"/>
                  </a:cubicBezTo>
                  <a:cubicBezTo>
                    <a:pt x="239" y="10"/>
                    <a:pt x="237" y="14"/>
                    <a:pt x="237" y="18"/>
                  </a:cubicBezTo>
                  <a:cubicBezTo>
                    <a:pt x="237" y="22"/>
                    <a:pt x="238" y="24"/>
                    <a:pt x="240" y="27"/>
                  </a:cubicBezTo>
                  <a:cubicBezTo>
                    <a:pt x="241" y="30"/>
                    <a:pt x="245" y="33"/>
                    <a:pt x="252" y="36"/>
                  </a:cubicBezTo>
                  <a:cubicBezTo>
                    <a:pt x="258" y="40"/>
                    <a:pt x="261" y="42"/>
                    <a:pt x="263" y="44"/>
                  </a:cubicBezTo>
                  <a:cubicBezTo>
                    <a:pt x="265" y="46"/>
                    <a:pt x="266" y="49"/>
                    <a:pt x="266" y="52"/>
                  </a:cubicBezTo>
                  <a:cubicBezTo>
                    <a:pt x="266" y="56"/>
                    <a:pt x="264" y="59"/>
                    <a:pt x="262" y="61"/>
                  </a:cubicBezTo>
                  <a:cubicBezTo>
                    <a:pt x="259" y="63"/>
                    <a:pt x="255" y="64"/>
                    <a:pt x="250" y="64"/>
                  </a:cubicBezTo>
                  <a:cubicBezTo>
                    <a:pt x="246" y="64"/>
                    <a:pt x="241" y="62"/>
                    <a:pt x="237" y="59"/>
                  </a:cubicBezTo>
                  <a:cubicBezTo>
                    <a:pt x="237" y="64"/>
                    <a:pt x="237" y="64"/>
                    <a:pt x="237" y="64"/>
                  </a:cubicBezTo>
                  <a:cubicBezTo>
                    <a:pt x="238" y="65"/>
                    <a:pt x="240" y="66"/>
                    <a:pt x="243" y="67"/>
                  </a:cubicBezTo>
                  <a:moveTo>
                    <a:pt x="216" y="21"/>
                  </a:moveTo>
                  <a:cubicBezTo>
                    <a:pt x="211" y="21"/>
                    <a:pt x="211" y="21"/>
                    <a:pt x="211" y="21"/>
                  </a:cubicBezTo>
                  <a:cubicBezTo>
                    <a:pt x="197" y="59"/>
                    <a:pt x="197" y="59"/>
                    <a:pt x="197" y="59"/>
                  </a:cubicBezTo>
                  <a:cubicBezTo>
                    <a:pt x="196" y="62"/>
                    <a:pt x="196" y="62"/>
                    <a:pt x="196" y="62"/>
                  </a:cubicBezTo>
                  <a:cubicBezTo>
                    <a:pt x="196" y="62"/>
                    <a:pt x="196" y="62"/>
                    <a:pt x="196" y="62"/>
                  </a:cubicBezTo>
                  <a:cubicBezTo>
                    <a:pt x="195" y="61"/>
                    <a:pt x="195" y="61"/>
                    <a:pt x="195" y="60"/>
                  </a:cubicBezTo>
                  <a:cubicBezTo>
                    <a:pt x="195" y="60"/>
                    <a:pt x="195" y="59"/>
                    <a:pt x="195" y="58"/>
                  </a:cubicBezTo>
                  <a:cubicBezTo>
                    <a:pt x="181" y="21"/>
                    <a:pt x="181" y="21"/>
                    <a:pt x="181" y="21"/>
                  </a:cubicBezTo>
                  <a:cubicBezTo>
                    <a:pt x="176" y="21"/>
                    <a:pt x="176" y="21"/>
                    <a:pt x="176" y="21"/>
                  </a:cubicBezTo>
                  <a:cubicBezTo>
                    <a:pt x="193" y="66"/>
                    <a:pt x="193" y="66"/>
                    <a:pt x="193" y="66"/>
                  </a:cubicBezTo>
                  <a:cubicBezTo>
                    <a:pt x="189" y="76"/>
                    <a:pt x="189" y="76"/>
                    <a:pt x="189" y="76"/>
                  </a:cubicBezTo>
                  <a:cubicBezTo>
                    <a:pt x="187" y="81"/>
                    <a:pt x="184" y="84"/>
                    <a:pt x="181" y="84"/>
                  </a:cubicBezTo>
                  <a:cubicBezTo>
                    <a:pt x="179" y="84"/>
                    <a:pt x="178" y="84"/>
                    <a:pt x="177" y="83"/>
                  </a:cubicBezTo>
                  <a:cubicBezTo>
                    <a:pt x="177" y="87"/>
                    <a:pt x="177" y="87"/>
                    <a:pt x="177" y="87"/>
                  </a:cubicBezTo>
                  <a:cubicBezTo>
                    <a:pt x="178" y="88"/>
                    <a:pt x="179" y="88"/>
                    <a:pt x="181" y="88"/>
                  </a:cubicBezTo>
                  <a:cubicBezTo>
                    <a:pt x="184" y="88"/>
                    <a:pt x="186" y="87"/>
                    <a:pt x="188" y="85"/>
                  </a:cubicBezTo>
                  <a:cubicBezTo>
                    <a:pt x="190" y="83"/>
                    <a:pt x="192" y="80"/>
                    <a:pt x="194" y="76"/>
                  </a:cubicBezTo>
                  <a:lnTo>
                    <a:pt x="216" y="21"/>
                  </a:lnTo>
                  <a:close/>
                  <a:moveTo>
                    <a:pt x="179" y="62"/>
                  </a:moveTo>
                  <a:cubicBezTo>
                    <a:pt x="177" y="63"/>
                    <a:pt x="175" y="64"/>
                    <a:pt x="174" y="64"/>
                  </a:cubicBezTo>
                  <a:cubicBezTo>
                    <a:pt x="171" y="64"/>
                    <a:pt x="170" y="63"/>
                    <a:pt x="169" y="62"/>
                  </a:cubicBezTo>
                  <a:cubicBezTo>
                    <a:pt x="168" y="60"/>
                    <a:pt x="167" y="58"/>
                    <a:pt x="167" y="55"/>
                  </a:cubicBezTo>
                  <a:cubicBezTo>
                    <a:pt x="167" y="25"/>
                    <a:pt x="167" y="25"/>
                    <a:pt x="167" y="25"/>
                  </a:cubicBezTo>
                  <a:cubicBezTo>
                    <a:pt x="179" y="25"/>
                    <a:pt x="179" y="25"/>
                    <a:pt x="179" y="25"/>
                  </a:cubicBezTo>
                  <a:cubicBezTo>
                    <a:pt x="179" y="21"/>
                    <a:pt x="179" y="21"/>
                    <a:pt x="179" y="21"/>
                  </a:cubicBezTo>
                  <a:cubicBezTo>
                    <a:pt x="167" y="21"/>
                    <a:pt x="167" y="21"/>
                    <a:pt x="167" y="21"/>
                  </a:cubicBezTo>
                  <a:cubicBezTo>
                    <a:pt x="167" y="8"/>
                    <a:pt x="167" y="8"/>
                    <a:pt x="167" y="8"/>
                  </a:cubicBezTo>
                  <a:cubicBezTo>
                    <a:pt x="167" y="8"/>
                    <a:pt x="166" y="9"/>
                    <a:pt x="165" y="9"/>
                  </a:cubicBezTo>
                  <a:cubicBezTo>
                    <a:pt x="164" y="9"/>
                    <a:pt x="164" y="9"/>
                    <a:pt x="163" y="10"/>
                  </a:cubicBezTo>
                  <a:cubicBezTo>
                    <a:pt x="163" y="21"/>
                    <a:pt x="163" y="21"/>
                    <a:pt x="163" y="21"/>
                  </a:cubicBezTo>
                  <a:cubicBezTo>
                    <a:pt x="155" y="21"/>
                    <a:pt x="155" y="21"/>
                    <a:pt x="155" y="21"/>
                  </a:cubicBezTo>
                  <a:cubicBezTo>
                    <a:pt x="155" y="25"/>
                    <a:pt x="155" y="25"/>
                    <a:pt x="155" y="25"/>
                  </a:cubicBezTo>
                  <a:cubicBezTo>
                    <a:pt x="163" y="25"/>
                    <a:pt x="163" y="25"/>
                    <a:pt x="163" y="25"/>
                  </a:cubicBezTo>
                  <a:cubicBezTo>
                    <a:pt x="163" y="56"/>
                    <a:pt x="163" y="56"/>
                    <a:pt x="163" y="56"/>
                  </a:cubicBezTo>
                  <a:cubicBezTo>
                    <a:pt x="163" y="64"/>
                    <a:pt x="166" y="68"/>
                    <a:pt x="173" y="68"/>
                  </a:cubicBezTo>
                  <a:cubicBezTo>
                    <a:pt x="175" y="68"/>
                    <a:pt x="177" y="67"/>
                    <a:pt x="179" y="66"/>
                  </a:cubicBezTo>
                  <a:lnTo>
                    <a:pt x="179" y="62"/>
                  </a:lnTo>
                  <a:close/>
                  <a:moveTo>
                    <a:pt x="152" y="0"/>
                  </a:moveTo>
                  <a:cubicBezTo>
                    <a:pt x="148" y="0"/>
                    <a:pt x="148" y="0"/>
                    <a:pt x="148" y="0"/>
                  </a:cubicBezTo>
                  <a:cubicBezTo>
                    <a:pt x="148" y="67"/>
                    <a:pt x="148" y="67"/>
                    <a:pt x="148" y="67"/>
                  </a:cubicBezTo>
                  <a:cubicBezTo>
                    <a:pt x="152" y="67"/>
                    <a:pt x="152" y="67"/>
                    <a:pt x="152" y="67"/>
                  </a:cubicBezTo>
                  <a:lnTo>
                    <a:pt x="152" y="0"/>
                  </a:lnTo>
                  <a:close/>
                  <a:moveTo>
                    <a:pt x="139" y="67"/>
                  </a:moveTo>
                  <a:cubicBezTo>
                    <a:pt x="139" y="21"/>
                    <a:pt x="139" y="21"/>
                    <a:pt x="139" y="21"/>
                  </a:cubicBezTo>
                  <a:cubicBezTo>
                    <a:pt x="135" y="21"/>
                    <a:pt x="135" y="21"/>
                    <a:pt x="135" y="21"/>
                  </a:cubicBezTo>
                  <a:cubicBezTo>
                    <a:pt x="135" y="47"/>
                    <a:pt x="135" y="47"/>
                    <a:pt x="135" y="47"/>
                  </a:cubicBezTo>
                  <a:cubicBezTo>
                    <a:pt x="135" y="52"/>
                    <a:pt x="134" y="56"/>
                    <a:pt x="131" y="59"/>
                  </a:cubicBezTo>
                  <a:cubicBezTo>
                    <a:pt x="128" y="63"/>
                    <a:pt x="125" y="64"/>
                    <a:pt x="121" y="64"/>
                  </a:cubicBezTo>
                  <a:cubicBezTo>
                    <a:pt x="116" y="64"/>
                    <a:pt x="113" y="63"/>
                    <a:pt x="111" y="60"/>
                  </a:cubicBezTo>
                  <a:cubicBezTo>
                    <a:pt x="109" y="57"/>
                    <a:pt x="108" y="53"/>
                    <a:pt x="108" y="47"/>
                  </a:cubicBezTo>
                  <a:cubicBezTo>
                    <a:pt x="108" y="21"/>
                    <a:pt x="108" y="21"/>
                    <a:pt x="108" y="21"/>
                  </a:cubicBezTo>
                  <a:cubicBezTo>
                    <a:pt x="104" y="21"/>
                    <a:pt x="104" y="21"/>
                    <a:pt x="104" y="21"/>
                  </a:cubicBezTo>
                  <a:cubicBezTo>
                    <a:pt x="104" y="48"/>
                    <a:pt x="104" y="48"/>
                    <a:pt x="104" y="48"/>
                  </a:cubicBezTo>
                  <a:cubicBezTo>
                    <a:pt x="104" y="61"/>
                    <a:pt x="109" y="68"/>
                    <a:pt x="120" y="68"/>
                  </a:cubicBezTo>
                  <a:cubicBezTo>
                    <a:pt x="127" y="68"/>
                    <a:pt x="132" y="65"/>
                    <a:pt x="135" y="58"/>
                  </a:cubicBezTo>
                  <a:cubicBezTo>
                    <a:pt x="135" y="58"/>
                    <a:pt x="135" y="58"/>
                    <a:pt x="135" y="58"/>
                  </a:cubicBezTo>
                  <a:cubicBezTo>
                    <a:pt x="135" y="67"/>
                    <a:pt x="135" y="67"/>
                    <a:pt x="135" y="67"/>
                  </a:cubicBezTo>
                  <a:lnTo>
                    <a:pt x="139" y="67"/>
                  </a:lnTo>
                  <a:close/>
                  <a:moveTo>
                    <a:pt x="99" y="60"/>
                  </a:moveTo>
                  <a:cubicBezTo>
                    <a:pt x="96" y="63"/>
                    <a:pt x="92" y="64"/>
                    <a:pt x="88" y="64"/>
                  </a:cubicBezTo>
                  <a:cubicBezTo>
                    <a:pt x="83" y="64"/>
                    <a:pt x="79" y="62"/>
                    <a:pt x="76" y="59"/>
                  </a:cubicBezTo>
                  <a:cubicBezTo>
                    <a:pt x="73" y="55"/>
                    <a:pt x="71" y="50"/>
                    <a:pt x="71" y="45"/>
                  </a:cubicBezTo>
                  <a:cubicBezTo>
                    <a:pt x="71" y="38"/>
                    <a:pt x="73" y="34"/>
                    <a:pt x="76" y="30"/>
                  </a:cubicBezTo>
                  <a:cubicBezTo>
                    <a:pt x="79" y="26"/>
                    <a:pt x="84" y="24"/>
                    <a:pt x="89" y="24"/>
                  </a:cubicBezTo>
                  <a:cubicBezTo>
                    <a:pt x="93" y="24"/>
                    <a:pt x="96" y="25"/>
                    <a:pt x="100" y="27"/>
                  </a:cubicBezTo>
                  <a:cubicBezTo>
                    <a:pt x="100" y="22"/>
                    <a:pt x="100" y="22"/>
                    <a:pt x="100" y="22"/>
                  </a:cubicBezTo>
                  <a:cubicBezTo>
                    <a:pt x="96" y="21"/>
                    <a:pt x="93" y="20"/>
                    <a:pt x="90" y="20"/>
                  </a:cubicBezTo>
                  <a:cubicBezTo>
                    <a:pt x="83" y="20"/>
                    <a:pt x="77" y="23"/>
                    <a:pt x="73" y="27"/>
                  </a:cubicBezTo>
                  <a:cubicBezTo>
                    <a:pt x="69" y="32"/>
                    <a:pt x="67" y="38"/>
                    <a:pt x="67" y="45"/>
                  </a:cubicBezTo>
                  <a:cubicBezTo>
                    <a:pt x="67" y="52"/>
                    <a:pt x="69" y="57"/>
                    <a:pt x="73" y="61"/>
                  </a:cubicBezTo>
                  <a:cubicBezTo>
                    <a:pt x="76" y="66"/>
                    <a:pt x="81" y="68"/>
                    <a:pt x="87" y="68"/>
                  </a:cubicBezTo>
                  <a:cubicBezTo>
                    <a:pt x="92" y="68"/>
                    <a:pt x="96" y="67"/>
                    <a:pt x="99" y="65"/>
                  </a:cubicBezTo>
                  <a:lnTo>
                    <a:pt x="99" y="60"/>
                  </a:lnTo>
                  <a:close/>
                  <a:moveTo>
                    <a:pt x="58" y="42"/>
                  </a:moveTo>
                  <a:cubicBezTo>
                    <a:pt x="58" y="47"/>
                    <a:pt x="58" y="47"/>
                    <a:pt x="58" y="47"/>
                  </a:cubicBezTo>
                  <a:cubicBezTo>
                    <a:pt x="58" y="52"/>
                    <a:pt x="56" y="56"/>
                    <a:pt x="54" y="59"/>
                  </a:cubicBezTo>
                  <a:cubicBezTo>
                    <a:pt x="51" y="62"/>
                    <a:pt x="47" y="64"/>
                    <a:pt x="43" y="64"/>
                  </a:cubicBezTo>
                  <a:cubicBezTo>
                    <a:pt x="39" y="64"/>
                    <a:pt x="37" y="63"/>
                    <a:pt x="35" y="61"/>
                  </a:cubicBezTo>
                  <a:cubicBezTo>
                    <a:pt x="33" y="60"/>
                    <a:pt x="32" y="58"/>
                    <a:pt x="32" y="55"/>
                  </a:cubicBezTo>
                  <a:cubicBezTo>
                    <a:pt x="32" y="51"/>
                    <a:pt x="33" y="49"/>
                    <a:pt x="35" y="47"/>
                  </a:cubicBezTo>
                  <a:cubicBezTo>
                    <a:pt x="37" y="46"/>
                    <a:pt x="41" y="45"/>
                    <a:pt x="45" y="44"/>
                  </a:cubicBezTo>
                  <a:lnTo>
                    <a:pt x="58" y="42"/>
                  </a:lnTo>
                  <a:close/>
                  <a:moveTo>
                    <a:pt x="62" y="67"/>
                  </a:moveTo>
                  <a:cubicBezTo>
                    <a:pt x="62" y="37"/>
                    <a:pt x="62" y="37"/>
                    <a:pt x="62" y="37"/>
                  </a:cubicBezTo>
                  <a:cubicBezTo>
                    <a:pt x="62" y="32"/>
                    <a:pt x="61" y="27"/>
                    <a:pt x="58" y="25"/>
                  </a:cubicBezTo>
                  <a:cubicBezTo>
                    <a:pt x="56" y="22"/>
                    <a:pt x="52" y="20"/>
                    <a:pt x="47" y="20"/>
                  </a:cubicBezTo>
                  <a:cubicBezTo>
                    <a:pt x="45" y="20"/>
                    <a:pt x="42" y="21"/>
                    <a:pt x="39" y="22"/>
                  </a:cubicBezTo>
                  <a:cubicBezTo>
                    <a:pt x="36" y="23"/>
                    <a:pt x="34" y="24"/>
                    <a:pt x="32" y="25"/>
                  </a:cubicBezTo>
                  <a:cubicBezTo>
                    <a:pt x="32" y="30"/>
                    <a:pt x="32" y="30"/>
                    <a:pt x="32" y="30"/>
                  </a:cubicBezTo>
                  <a:cubicBezTo>
                    <a:pt x="37" y="26"/>
                    <a:pt x="42" y="24"/>
                    <a:pt x="47" y="24"/>
                  </a:cubicBezTo>
                  <a:cubicBezTo>
                    <a:pt x="54" y="24"/>
                    <a:pt x="58" y="29"/>
                    <a:pt x="58" y="39"/>
                  </a:cubicBezTo>
                  <a:cubicBezTo>
                    <a:pt x="44" y="41"/>
                    <a:pt x="44" y="41"/>
                    <a:pt x="44" y="41"/>
                  </a:cubicBezTo>
                  <a:cubicBezTo>
                    <a:pt x="33" y="42"/>
                    <a:pt x="28" y="47"/>
                    <a:pt x="28" y="55"/>
                  </a:cubicBezTo>
                  <a:cubicBezTo>
                    <a:pt x="28" y="59"/>
                    <a:pt x="29" y="62"/>
                    <a:pt x="32" y="64"/>
                  </a:cubicBezTo>
                  <a:cubicBezTo>
                    <a:pt x="34" y="67"/>
                    <a:pt x="38" y="68"/>
                    <a:pt x="42" y="68"/>
                  </a:cubicBezTo>
                  <a:cubicBezTo>
                    <a:pt x="46" y="68"/>
                    <a:pt x="49" y="67"/>
                    <a:pt x="51" y="65"/>
                  </a:cubicBezTo>
                  <a:cubicBezTo>
                    <a:pt x="54" y="63"/>
                    <a:pt x="56" y="61"/>
                    <a:pt x="58" y="58"/>
                  </a:cubicBezTo>
                  <a:cubicBezTo>
                    <a:pt x="58" y="58"/>
                    <a:pt x="58" y="58"/>
                    <a:pt x="58" y="58"/>
                  </a:cubicBezTo>
                  <a:cubicBezTo>
                    <a:pt x="58" y="67"/>
                    <a:pt x="58" y="67"/>
                    <a:pt x="58" y="67"/>
                  </a:cubicBezTo>
                  <a:lnTo>
                    <a:pt x="62" y="67"/>
                  </a:lnTo>
                  <a:close/>
                  <a:moveTo>
                    <a:pt x="30" y="7"/>
                  </a:moveTo>
                  <a:cubicBezTo>
                    <a:pt x="30" y="3"/>
                    <a:pt x="30" y="3"/>
                    <a:pt x="30" y="3"/>
                  </a:cubicBezTo>
                  <a:cubicBezTo>
                    <a:pt x="0" y="3"/>
                    <a:pt x="0" y="3"/>
                    <a:pt x="0" y="3"/>
                  </a:cubicBezTo>
                  <a:cubicBezTo>
                    <a:pt x="0" y="67"/>
                    <a:pt x="0" y="67"/>
                    <a:pt x="0" y="67"/>
                  </a:cubicBezTo>
                  <a:cubicBezTo>
                    <a:pt x="4" y="67"/>
                    <a:pt x="4" y="67"/>
                    <a:pt x="4" y="67"/>
                  </a:cubicBezTo>
                  <a:cubicBezTo>
                    <a:pt x="4" y="37"/>
                    <a:pt x="4" y="37"/>
                    <a:pt x="4" y="37"/>
                  </a:cubicBezTo>
                  <a:cubicBezTo>
                    <a:pt x="28" y="37"/>
                    <a:pt x="28" y="37"/>
                    <a:pt x="28" y="37"/>
                  </a:cubicBezTo>
                  <a:cubicBezTo>
                    <a:pt x="28" y="33"/>
                    <a:pt x="28" y="33"/>
                    <a:pt x="28" y="33"/>
                  </a:cubicBezTo>
                  <a:cubicBezTo>
                    <a:pt x="4" y="33"/>
                    <a:pt x="4" y="33"/>
                    <a:pt x="4" y="33"/>
                  </a:cubicBezTo>
                  <a:cubicBezTo>
                    <a:pt x="4" y="7"/>
                    <a:pt x="4" y="7"/>
                    <a:pt x="4" y="7"/>
                  </a:cubicBezTo>
                  <a:lnTo>
                    <a:pt x="3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0" name="Freeform 24"/>
            <p:cNvSpPr>
              <a:spLocks noEditPoints="1"/>
            </p:cNvSpPr>
            <p:nvPr userDrawn="1"/>
          </p:nvSpPr>
          <p:spPr bwMode="auto">
            <a:xfrm>
              <a:off x="3815" y="2051"/>
              <a:ext cx="689" cy="68"/>
            </a:xfrm>
            <a:custGeom>
              <a:avLst/>
              <a:gdLst>
                <a:gd name="T0" fmla="*/ 12 w 290"/>
                <a:gd name="T1" fmla="*/ 23 h 28"/>
                <a:gd name="T2" fmla="*/ 2 w 290"/>
                <a:gd name="T3" fmla="*/ 27 h 28"/>
                <a:gd name="T4" fmla="*/ 12 w 290"/>
                <a:gd name="T5" fmla="*/ 27 h 28"/>
                <a:gd name="T6" fmla="*/ 23 w 290"/>
                <a:gd name="T7" fmla="*/ 10 h 28"/>
                <a:gd name="T8" fmla="*/ 33 w 290"/>
                <a:gd name="T9" fmla="*/ 1 h 28"/>
                <a:gd name="T10" fmla="*/ 34 w 290"/>
                <a:gd name="T11" fmla="*/ 4 h 28"/>
                <a:gd name="T12" fmla="*/ 32 w 290"/>
                <a:gd name="T13" fmla="*/ 27 h 28"/>
                <a:gd name="T14" fmla="*/ 43 w 290"/>
                <a:gd name="T15" fmla="*/ 24 h 28"/>
                <a:gd name="T16" fmla="*/ 52 w 290"/>
                <a:gd name="T17" fmla="*/ 10 h 28"/>
                <a:gd name="T18" fmla="*/ 47 w 290"/>
                <a:gd name="T19" fmla="*/ 28 h 28"/>
                <a:gd name="T20" fmla="*/ 62 w 290"/>
                <a:gd name="T21" fmla="*/ 10 h 28"/>
                <a:gd name="T22" fmla="*/ 57 w 290"/>
                <a:gd name="T23" fmla="*/ 27 h 28"/>
                <a:gd name="T24" fmla="*/ 66 w 290"/>
                <a:gd name="T25" fmla="*/ 12 h 28"/>
                <a:gd name="T26" fmla="*/ 67 w 290"/>
                <a:gd name="T27" fmla="*/ 19 h 28"/>
                <a:gd name="T28" fmla="*/ 83 w 290"/>
                <a:gd name="T29" fmla="*/ 11 h 28"/>
                <a:gd name="T30" fmla="*/ 72 w 290"/>
                <a:gd name="T31" fmla="*/ 13 h 28"/>
                <a:gd name="T32" fmla="*/ 98 w 290"/>
                <a:gd name="T33" fmla="*/ 19 h 28"/>
                <a:gd name="T34" fmla="*/ 94 w 290"/>
                <a:gd name="T35" fmla="*/ 11 h 28"/>
                <a:gd name="T36" fmla="*/ 88 w 290"/>
                <a:gd name="T37" fmla="*/ 14 h 28"/>
                <a:gd name="T38" fmla="*/ 93 w 290"/>
                <a:gd name="T39" fmla="*/ 25 h 28"/>
                <a:gd name="T40" fmla="*/ 99 w 290"/>
                <a:gd name="T41" fmla="*/ 23 h 28"/>
                <a:gd name="T42" fmla="*/ 102 w 290"/>
                <a:gd name="T43" fmla="*/ 19 h 28"/>
                <a:gd name="T44" fmla="*/ 117 w 290"/>
                <a:gd name="T45" fmla="*/ 11 h 28"/>
                <a:gd name="T46" fmla="*/ 107 w 290"/>
                <a:gd name="T47" fmla="*/ 13 h 28"/>
                <a:gd name="T48" fmla="*/ 132 w 290"/>
                <a:gd name="T49" fmla="*/ 0 h 28"/>
                <a:gd name="T50" fmla="*/ 121 w 290"/>
                <a:gd name="T51" fmla="*/ 9 h 28"/>
                <a:gd name="T52" fmla="*/ 127 w 290"/>
                <a:gd name="T53" fmla="*/ 12 h 28"/>
                <a:gd name="T54" fmla="*/ 130 w 290"/>
                <a:gd name="T55" fmla="*/ 3 h 28"/>
                <a:gd name="T56" fmla="*/ 140 w 290"/>
                <a:gd name="T57" fmla="*/ 25 h 28"/>
                <a:gd name="T58" fmla="*/ 139 w 290"/>
                <a:gd name="T59" fmla="*/ 9 h 28"/>
                <a:gd name="T60" fmla="*/ 133 w 290"/>
                <a:gd name="T61" fmla="*/ 12 h 28"/>
                <a:gd name="T62" fmla="*/ 144 w 290"/>
                <a:gd name="T63" fmla="*/ 25 h 28"/>
                <a:gd name="T64" fmla="*/ 173 w 290"/>
                <a:gd name="T65" fmla="*/ 9 h 28"/>
                <a:gd name="T66" fmla="*/ 160 w 290"/>
                <a:gd name="T67" fmla="*/ 27 h 28"/>
                <a:gd name="T68" fmla="*/ 174 w 290"/>
                <a:gd name="T69" fmla="*/ 27 h 28"/>
                <a:gd name="T70" fmla="*/ 160 w 290"/>
                <a:gd name="T71" fmla="*/ 5 h 28"/>
                <a:gd name="T72" fmla="*/ 192 w 290"/>
                <a:gd name="T73" fmla="*/ 18 h 28"/>
                <a:gd name="T74" fmla="*/ 179 w 290"/>
                <a:gd name="T75" fmla="*/ 25 h 28"/>
                <a:gd name="T76" fmla="*/ 181 w 290"/>
                <a:gd name="T77" fmla="*/ 24 h 28"/>
                <a:gd name="T78" fmla="*/ 181 w 290"/>
                <a:gd name="T79" fmla="*/ 13 h 28"/>
                <a:gd name="T80" fmla="*/ 205 w 290"/>
                <a:gd name="T81" fmla="*/ 19 h 28"/>
                <a:gd name="T82" fmla="*/ 201 w 290"/>
                <a:gd name="T83" fmla="*/ 11 h 28"/>
                <a:gd name="T84" fmla="*/ 195 w 290"/>
                <a:gd name="T85" fmla="*/ 14 h 28"/>
                <a:gd name="T86" fmla="*/ 200 w 290"/>
                <a:gd name="T87" fmla="*/ 25 h 28"/>
                <a:gd name="T88" fmla="*/ 206 w 290"/>
                <a:gd name="T89" fmla="*/ 23 h 28"/>
                <a:gd name="T90" fmla="*/ 211 w 290"/>
                <a:gd name="T91" fmla="*/ 11 h 28"/>
                <a:gd name="T92" fmla="*/ 223 w 290"/>
                <a:gd name="T93" fmla="*/ 23 h 28"/>
                <a:gd name="T94" fmla="*/ 225 w 290"/>
                <a:gd name="T95" fmla="*/ 18 h 28"/>
                <a:gd name="T96" fmla="*/ 222 w 290"/>
                <a:gd name="T97" fmla="*/ 17 h 28"/>
                <a:gd name="T98" fmla="*/ 229 w 290"/>
                <a:gd name="T99" fmla="*/ 11 h 28"/>
                <a:gd name="T100" fmla="*/ 227 w 290"/>
                <a:gd name="T101" fmla="*/ 23 h 28"/>
                <a:gd name="T102" fmla="*/ 239 w 290"/>
                <a:gd name="T103" fmla="*/ 27 h 28"/>
                <a:gd name="T104" fmla="*/ 234 w 290"/>
                <a:gd name="T105" fmla="*/ 25 h 28"/>
                <a:gd name="T106" fmla="*/ 239 w 290"/>
                <a:gd name="T107" fmla="*/ 18 h 28"/>
                <a:gd name="T108" fmla="*/ 250 w 290"/>
                <a:gd name="T109" fmla="*/ 13 h 28"/>
                <a:gd name="T110" fmla="*/ 250 w 290"/>
                <a:gd name="T111" fmla="*/ 27 h 28"/>
                <a:gd name="T112" fmla="*/ 256 w 290"/>
                <a:gd name="T113" fmla="*/ 9 h 28"/>
                <a:gd name="T114" fmla="*/ 262 w 290"/>
                <a:gd name="T115" fmla="*/ 13 h 28"/>
                <a:gd name="T116" fmla="*/ 260 w 290"/>
                <a:gd name="T117" fmla="*/ 12 h 28"/>
                <a:gd name="T118" fmla="*/ 271 w 290"/>
                <a:gd name="T119" fmla="*/ 24 h 28"/>
                <a:gd name="T120" fmla="*/ 278 w 290"/>
                <a:gd name="T121" fmla="*/ 1 h 28"/>
                <a:gd name="T122" fmla="*/ 280 w 290"/>
                <a:gd name="T123" fmla="*/ 13 h 28"/>
                <a:gd name="T124" fmla="*/ 290 w 290"/>
                <a:gd name="T125"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0" h="28">
                  <a:moveTo>
                    <a:pt x="26" y="2"/>
                  </a:moveTo>
                  <a:cubicBezTo>
                    <a:pt x="22" y="2"/>
                    <a:pt x="22" y="2"/>
                    <a:pt x="22" y="2"/>
                  </a:cubicBezTo>
                  <a:cubicBezTo>
                    <a:pt x="14" y="20"/>
                    <a:pt x="14" y="20"/>
                    <a:pt x="14" y="20"/>
                  </a:cubicBezTo>
                  <a:cubicBezTo>
                    <a:pt x="14" y="20"/>
                    <a:pt x="13" y="21"/>
                    <a:pt x="13" y="23"/>
                  </a:cubicBezTo>
                  <a:cubicBezTo>
                    <a:pt x="12" y="23"/>
                    <a:pt x="12" y="23"/>
                    <a:pt x="12" y="23"/>
                  </a:cubicBezTo>
                  <a:cubicBezTo>
                    <a:pt x="12" y="22"/>
                    <a:pt x="12" y="21"/>
                    <a:pt x="11" y="20"/>
                  </a:cubicBezTo>
                  <a:cubicBezTo>
                    <a:pt x="4" y="2"/>
                    <a:pt x="4" y="2"/>
                    <a:pt x="4" y="2"/>
                  </a:cubicBezTo>
                  <a:cubicBezTo>
                    <a:pt x="0" y="2"/>
                    <a:pt x="0" y="2"/>
                    <a:pt x="0" y="2"/>
                  </a:cubicBezTo>
                  <a:cubicBezTo>
                    <a:pt x="0" y="27"/>
                    <a:pt x="0" y="27"/>
                    <a:pt x="0" y="27"/>
                  </a:cubicBezTo>
                  <a:cubicBezTo>
                    <a:pt x="2" y="27"/>
                    <a:pt x="2" y="27"/>
                    <a:pt x="2" y="27"/>
                  </a:cubicBezTo>
                  <a:cubicBezTo>
                    <a:pt x="2" y="10"/>
                    <a:pt x="2" y="10"/>
                    <a:pt x="2" y="10"/>
                  </a:cubicBezTo>
                  <a:cubicBezTo>
                    <a:pt x="2" y="8"/>
                    <a:pt x="2" y="6"/>
                    <a:pt x="2" y="5"/>
                  </a:cubicBezTo>
                  <a:cubicBezTo>
                    <a:pt x="2" y="5"/>
                    <a:pt x="2" y="5"/>
                    <a:pt x="2" y="5"/>
                  </a:cubicBezTo>
                  <a:cubicBezTo>
                    <a:pt x="3" y="7"/>
                    <a:pt x="3" y="7"/>
                    <a:pt x="3" y="8"/>
                  </a:cubicBezTo>
                  <a:cubicBezTo>
                    <a:pt x="12" y="27"/>
                    <a:pt x="12" y="27"/>
                    <a:pt x="12" y="27"/>
                  </a:cubicBezTo>
                  <a:cubicBezTo>
                    <a:pt x="13" y="27"/>
                    <a:pt x="13" y="27"/>
                    <a:pt x="13" y="27"/>
                  </a:cubicBezTo>
                  <a:cubicBezTo>
                    <a:pt x="22" y="8"/>
                    <a:pt x="22" y="8"/>
                    <a:pt x="22" y="8"/>
                  </a:cubicBezTo>
                  <a:cubicBezTo>
                    <a:pt x="22" y="7"/>
                    <a:pt x="22" y="7"/>
                    <a:pt x="23" y="5"/>
                  </a:cubicBezTo>
                  <a:cubicBezTo>
                    <a:pt x="23" y="5"/>
                    <a:pt x="23" y="5"/>
                    <a:pt x="23" y="5"/>
                  </a:cubicBezTo>
                  <a:cubicBezTo>
                    <a:pt x="23" y="7"/>
                    <a:pt x="23" y="9"/>
                    <a:pt x="23" y="10"/>
                  </a:cubicBezTo>
                  <a:cubicBezTo>
                    <a:pt x="23" y="27"/>
                    <a:pt x="23" y="27"/>
                    <a:pt x="23" y="27"/>
                  </a:cubicBezTo>
                  <a:cubicBezTo>
                    <a:pt x="26" y="27"/>
                    <a:pt x="26" y="27"/>
                    <a:pt x="26" y="27"/>
                  </a:cubicBezTo>
                  <a:lnTo>
                    <a:pt x="26" y="2"/>
                  </a:lnTo>
                  <a:close/>
                  <a:moveTo>
                    <a:pt x="34" y="1"/>
                  </a:moveTo>
                  <a:cubicBezTo>
                    <a:pt x="34" y="1"/>
                    <a:pt x="34" y="1"/>
                    <a:pt x="33" y="1"/>
                  </a:cubicBezTo>
                  <a:cubicBezTo>
                    <a:pt x="33" y="1"/>
                    <a:pt x="32" y="1"/>
                    <a:pt x="32" y="1"/>
                  </a:cubicBezTo>
                  <a:cubicBezTo>
                    <a:pt x="31" y="2"/>
                    <a:pt x="31" y="2"/>
                    <a:pt x="31" y="3"/>
                  </a:cubicBezTo>
                  <a:cubicBezTo>
                    <a:pt x="31" y="3"/>
                    <a:pt x="31" y="4"/>
                    <a:pt x="32" y="4"/>
                  </a:cubicBezTo>
                  <a:cubicBezTo>
                    <a:pt x="32" y="4"/>
                    <a:pt x="33" y="5"/>
                    <a:pt x="33" y="5"/>
                  </a:cubicBezTo>
                  <a:cubicBezTo>
                    <a:pt x="34" y="5"/>
                    <a:pt x="34" y="4"/>
                    <a:pt x="34" y="4"/>
                  </a:cubicBezTo>
                  <a:cubicBezTo>
                    <a:pt x="35" y="4"/>
                    <a:pt x="35" y="3"/>
                    <a:pt x="35" y="3"/>
                  </a:cubicBezTo>
                  <a:cubicBezTo>
                    <a:pt x="35" y="2"/>
                    <a:pt x="35" y="2"/>
                    <a:pt x="34" y="1"/>
                  </a:cubicBezTo>
                  <a:moveTo>
                    <a:pt x="34" y="9"/>
                  </a:moveTo>
                  <a:cubicBezTo>
                    <a:pt x="32" y="9"/>
                    <a:pt x="32" y="9"/>
                    <a:pt x="32" y="9"/>
                  </a:cubicBezTo>
                  <a:cubicBezTo>
                    <a:pt x="32" y="27"/>
                    <a:pt x="32" y="27"/>
                    <a:pt x="32" y="27"/>
                  </a:cubicBezTo>
                  <a:cubicBezTo>
                    <a:pt x="34" y="27"/>
                    <a:pt x="34" y="27"/>
                    <a:pt x="34" y="27"/>
                  </a:cubicBezTo>
                  <a:lnTo>
                    <a:pt x="34" y="9"/>
                  </a:lnTo>
                  <a:close/>
                  <a:moveTo>
                    <a:pt x="52" y="24"/>
                  </a:moveTo>
                  <a:cubicBezTo>
                    <a:pt x="51" y="25"/>
                    <a:pt x="50" y="25"/>
                    <a:pt x="48" y="25"/>
                  </a:cubicBezTo>
                  <a:cubicBezTo>
                    <a:pt x="46" y="25"/>
                    <a:pt x="45" y="25"/>
                    <a:pt x="43" y="24"/>
                  </a:cubicBezTo>
                  <a:cubicBezTo>
                    <a:pt x="42" y="22"/>
                    <a:pt x="42" y="21"/>
                    <a:pt x="42" y="19"/>
                  </a:cubicBezTo>
                  <a:cubicBezTo>
                    <a:pt x="42" y="16"/>
                    <a:pt x="42" y="15"/>
                    <a:pt x="44" y="13"/>
                  </a:cubicBezTo>
                  <a:cubicBezTo>
                    <a:pt x="45" y="12"/>
                    <a:pt x="46" y="11"/>
                    <a:pt x="48" y="11"/>
                  </a:cubicBezTo>
                  <a:cubicBezTo>
                    <a:pt x="50" y="11"/>
                    <a:pt x="51" y="12"/>
                    <a:pt x="52" y="13"/>
                  </a:cubicBezTo>
                  <a:cubicBezTo>
                    <a:pt x="52" y="10"/>
                    <a:pt x="52" y="10"/>
                    <a:pt x="52" y="10"/>
                  </a:cubicBezTo>
                  <a:cubicBezTo>
                    <a:pt x="51" y="9"/>
                    <a:pt x="50" y="9"/>
                    <a:pt x="48" y="9"/>
                  </a:cubicBezTo>
                  <a:cubicBezTo>
                    <a:pt x="45" y="9"/>
                    <a:pt x="43" y="10"/>
                    <a:pt x="41" y="12"/>
                  </a:cubicBezTo>
                  <a:cubicBezTo>
                    <a:pt x="40" y="13"/>
                    <a:pt x="39" y="16"/>
                    <a:pt x="39" y="19"/>
                  </a:cubicBezTo>
                  <a:cubicBezTo>
                    <a:pt x="39" y="21"/>
                    <a:pt x="40" y="24"/>
                    <a:pt x="41" y="25"/>
                  </a:cubicBezTo>
                  <a:cubicBezTo>
                    <a:pt x="43" y="27"/>
                    <a:pt x="45" y="28"/>
                    <a:pt x="47" y="28"/>
                  </a:cubicBezTo>
                  <a:cubicBezTo>
                    <a:pt x="49" y="28"/>
                    <a:pt x="51" y="27"/>
                    <a:pt x="52" y="27"/>
                  </a:cubicBezTo>
                  <a:lnTo>
                    <a:pt x="52" y="24"/>
                  </a:lnTo>
                  <a:close/>
                  <a:moveTo>
                    <a:pt x="66" y="9"/>
                  </a:moveTo>
                  <a:cubicBezTo>
                    <a:pt x="66" y="9"/>
                    <a:pt x="65" y="9"/>
                    <a:pt x="64" y="9"/>
                  </a:cubicBezTo>
                  <a:cubicBezTo>
                    <a:pt x="63" y="9"/>
                    <a:pt x="62" y="9"/>
                    <a:pt x="62" y="10"/>
                  </a:cubicBezTo>
                  <a:cubicBezTo>
                    <a:pt x="61" y="11"/>
                    <a:pt x="60" y="12"/>
                    <a:pt x="60" y="13"/>
                  </a:cubicBezTo>
                  <a:cubicBezTo>
                    <a:pt x="60" y="13"/>
                    <a:pt x="60" y="13"/>
                    <a:pt x="60" y="13"/>
                  </a:cubicBezTo>
                  <a:cubicBezTo>
                    <a:pt x="60" y="9"/>
                    <a:pt x="60" y="9"/>
                    <a:pt x="60" y="9"/>
                  </a:cubicBezTo>
                  <a:cubicBezTo>
                    <a:pt x="57" y="9"/>
                    <a:pt x="57" y="9"/>
                    <a:pt x="57" y="9"/>
                  </a:cubicBezTo>
                  <a:cubicBezTo>
                    <a:pt x="57" y="27"/>
                    <a:pt x="57" y="27"/>
                    <a:pt x="57" y="27"/>
                  </a:cubicBezTo>
                  <a:cubicBezTo>
                    <a:pt x="60" y="27"/>
                    <a:pt x="60" y="27"/>
                    <a:pt x="60" y="27"/>
                  </a:cubicBezTo>
                  <a:cubicBezTo>
                    <a:pt x="60" y="18"/>
                    <a:pt x="60" y="18"/>
                    <a:pt x="60" y="18"/>
                  </a:cubicBezTo>
                  <a:cubicBezTo>
                    <a:pt x="60" y="16"/>
                    <a:pt x="60" y="14"/>
                    <a:pt x="61" y="13"/>
                  </a:cubicBezTo>
                  <a:cubicBezTo>
                    <a:pt x="62" y="12"/>
                    <a:pt x="63" y="12"/>
                    <a:pt x="64" y="12"/>
                  </a:cubicBezTo>
                  <a:cubicBezTo>
                    <a:pt x="65" y="12"/>
                    <a:pt x="66" y="12"/>
                    <a:pt x="66" y="12"/>
                  </a:cubicBezTo>
                  <a:lnTo>
                    <a:pt x="66" y="9"/>
                  </a:lnTo>
                  <a:close/>
                  <a:moveTo>
                    <a:pt x="83" y="11"/>
                  </a:moveTo>
                  <a:cubicBezTo>
                    <a:pt x="81" y="10"/>
                    <a:pt x="79" y="9"/>
                    <a:pt x="76" y="9"/>
                  </a:cubicBezTo>
                  <a:cubicBezTo>
                    <a:pt x="74" y="9"/>
                    <a:pt x="71" y="10"/>
                    <a:pt x="70" y="11"/>
                  </a:cubicBezTo>
                  <a:cubicBezTo>
                    <a:pt x="68" y="13"/>
                    <a:pt x="67" y="15"/>
                    <a:pt x="67" y="19"/>
                  </a:cubicBezTo>
                  <a:cubicBezTo>
                    <a:pt x="67" y="21"/>
                    <a:pt x="68" y="24"/>
                    <a:pt x="70" y="25"/>
                  </a:cubicBezTo>
                  <a:cubicBezTo>
                    <a:pt x="71" y="27"/>
                    <a:pt x="73" y="28"/>
                    <a:pt x="76" y="28"/>
                  </a:cubicBezTo>
                  <a:cubicBezTo>
                    <a:pt x="79" y="28"/>
                    <a:pt x="81" y="27"/>
                    <a:pt x="83" y="25"/>
                  </a:cubicBezTo>
                  <a:cubicBezTo>
                    <a:pt x="84" y="23"/>
                    <a:pt x="85" y="21"/>
                    <a:pt x="85" y="18"/>
                  </a:cubicBezTo>
                  <a:cubicBezTo>
                    <a:pt x="85" y="15"/>
                    <a:pt x="84" y="13"/>
                    <a:pt x="83" y="11"/>
                  </a:cubicBezTo>
                  <a:moveTo>
                    <a:pt x="81" y="23"/>
                  </a:moveTo>
                  <a:cubicBezTo>
                    <a:pt x="80" y="25"/>
                    <a:pt x="78" y="25"/>
                    <a:pt x="76" y="25"/>
                  </a:cubicBezTo>
                  <a:cubicBezTo>
                    <a:pt x="74" y="25"/>
                    <a:pt x="73" y="25"/>
                    <a:pt x="72" y="24"/>
                  </a:cubicBezTo>
                  <a:cubicBezTo>
                    <a:pt x="71" y="22"/>
                    <a:pt x="70" y="21"/>
                    <a:pt x="70" y="18"/>
                  </a:cubicBezTo>
                  <a:cubicBezTo>
                    <a:pt x="70" y="16"/>
                    <a:pt x="71" y="14"/>
                    <a:pt x="72" y="13"/>
                  </a:cubicBezTo>
                  <a:cubicBezTo>
                    <a:pt x="73" y="12"/>
                    <a:pt x="74" y="11"/>
                    <a:pt x="76" y="11"/>
                  </a:cubicBezTo>
                  <a:cubicBezTo>
                    <a:pt x="78" y="11"/>
                    <a:pt x="79" y="12"/>
                    <a:pt x="80" y="13"/>
                  </a:cubicBezTo>
                  <a:cubicBezTo>
                    <a:pt x="82" y="14"/>
                    <a:pt x="82" y="16"/>
                    <a:pt x="82" y="18"/>
                  </a:cubicBezTo>
                  <a:cubicBezTo>
                    <a:pt x="82" y="21"/>
                    <a:pt x="82" y="22"/>
                    <a:pt x="81" y="23"/>
                  </a:cubicBezTo>
                  <a:moveTo>
                    <a:pt x="98" y="19"/>
                  </a:moveTo>
                  <a:cubicBezTo>
                    <a:pt x="97" y="19"/>
                    <a:pt x="96" y="18"/>
                    <a:pt x="95" y="17"/>
                  </a:cubicBezTo>
                  <a:cubicBezTo>
                    <a:pt x="93" y="17"/>
                    <a:pt x="92" y="16"/>
                    <a:pt x="92" y="16"/>
                  </a:cubicBezTo>
                  <a:cubicBezTo>
                    <a:pt x="91" y="15"/>
                    <a:pt x="91" y="15"/>
                    <a:pt x="91" y="14"/>
                  </a:cubicBezTo>
                  <a:cubicBezTo>
                    <a:pt x="91" y="13"/>
                    <a:pt x="91" y="12"/>
                    <a:pt x="92" y="12"/>
                  </a:cubicBezTo>
                  <a:cubicBezTo>
                    <a:pt x="93" y="12"/>
                    <a:pt x="93" y="11"/>
                    <a:pt x="94" y="11"/>
                  </a:cubicBezTo>
                  <a:cubicBezTo>
                    <a:pt x="96" y="11"/>
                    <a:pt x="97" y="12"/>
                    <a:pt x="98" y="13"/>
                  </a:cubicBezTo>
                  <a:cubicBezTo>
                    <a:pt x="98" y="10"/>
                    <a:pt x="98" y="10"/>
                    <a:pt x="98" y="10"/>
                  </a:cubicBezTo>
                  <a:cubicBezTo>
                    <a:pt x="97" y="9"/>
                    <a:pt x="96" y="9"/>
                    <a:pt x="95" y="9"/>
                  </a:cubicBezTo>
                  <a:cubicBezTo>
                    <a:pt x="93" y="9"/>
                    <a:pt x="91" y="9"/>
                    <a:pt x="90" y="10"/>
                  </a:cubicBezTo>
                  <a:cubicBezTo>
                    <a:pt x="89" y="11"/>
                    <a:pt x="88" y="13"/>
                    <a:pt x="88" y="14"/>
                  </a:cubicBezTo>
                  <a:cubicBezTo>
                    <a:pt x="88" y="15"/>
                    <a:pt x="89" y="17"/>
                    <a:pt x="89" y="17"/>
                  </a:cubicBezTo>
                  <a:cubicBezTo>
                    <a:pt x="90" y="18"/>
                    <a:pt x="91" y="19"/>
                    <a:pt x="93" y="19"/>
                  </a:cubicBezTo>
                  <a:cubicBezTo>
                    <a:pt x="94" y="20"/>
                    <a:pt x="95" y="21"/>
                    <a:pt x="96" y="21"/>
                  </a:cubicBezTo>
                  <a:cubicBezTo>
                    <a:pt x="96" y="22"/>
                    <a:pt x="96" y="22"/>
                    <a:pt x="96" y="23"/>
                  </a:cubicBezTo>
                  <a:cubicBezTo>
                    <a:pt x="96" y="25"/>
                    <a:pt x="95" y="25"/>
                    <a:pt x="93" y="25"/>
                  </a:cubicBezTo>
                  <a:cubicBezTo>
                    <a:pt x="91" y="25"/>
                    <a:pt x="90" y="25"/>
                    <a:pt x="88" y="24"/>
                  </a:cubicBezTo>
                  <a:cubicBezTo>
                    <a:pt x="88" y="27"/>
                    <a:pt x="88" y="27"/>
                    <a:pt x="88" y="27"/>
                  </a:cubicBezTo>
                  <a:cubicBezTo>
                    <a:pt x="89" y="27"/>
                    <a:pt x="91" y="28"/>
                    <a:pt x="93" y="28"/>
                  </a:cubicBezTo>
                  <a:cubicBezTo>
                    <a:pt x="95" y="28"/>
                    <a:pt x="96" y="27"/>
                    <a:pt x="98" y="26"/>
                  </a:cubicBezTo>
                  <a:cubicBezTo>
                    <a:pt x="99" y="25"/>
                    <a:pt x="99" y="24"/>
                    <a:pt x="99" y="23"/>
                  </a:cubicBezTo>
                  <a:cubicBezTo>
                    <a:pt x="99" y="21"/>
                    <a:pt x="99" y="20"/>
                    <a:pt x="98" y="19"/>
                  </a:cubicBezTo>
                  <a:moveTo>
                    <a:pt x="117" y="11"/>
                  </a:moveTo>
                  <a:cubicBezTo>
                    <a:pt x="116" y="10"/>
                    <a:pt x="114" y="9"/>
                    <a:pt x="111" y="9"/>
                  </a:cubicBezTo>
                  <a:cubicBezTo>
                    <a:pt x="108" y="9"/>
                    <a:pt x="106" y="10"/>
                    <a:pt x="105" y="11"/>
                  </a:cubicBezTo>
                  <a:cubicBezTo>
                    <a:pt x="103" y="13"/>
                    <a:pt x="102" y="15"/>
                    <a:pt x="102" y="19"/>
                  </a:cubicBezTo>
                  <a:cubicBezTo>
                    <a:pt x="102" y="21"/>
                    <a:pt x="103" y="24"/>
                    <a:pt x="104" y="25"/>
                  </a:cubicBezTo>
                  <a:cubicBezTo>
                    <a:pt x="106" y="27"/>
                    <a:pt x="108" y="28"/>
                    <a:pt x="111" y="28"/>
                  </a:cubicBezTo>
                  <a:cubicBezTo>
                    <a:pt x="114" y="28"/>
                    <a:pt x="116" y="27"/>
                    <a:pt x="117" y="25"/>
                  </a:cubicBezTo>
                  <a:cubicBezTo>
                    <a:pt x="119" y="23"/>
                    <a:pt x="120" y="21"/>
                    <a:pt x="120" y="18"/>
                  </a:cubicBezTo>
                  <a:cubicBezTo>
                    <a:pt x="120" y="15"/>
                    <a:pt x="119" y="13"/>
                    <a:pt x="117" y="11"/>
                  </a:cubicBezTo>
                  <a:moveTo>
                    <a:pt x="115" y="23"/>
                  </a:moveTo>
                  <a:cubicBezTo>
                    <a:pt x="114" y="25"/>
                    <a:pt x="113" y="25"/>
                    <a:pt x="111" y="25"/>
                  </a:cubicBezTo>
                  <a:cubicBezTo>
                    <a:pt x="109" y="25"/>
                    <a:pt x="108" y="25"/>
                    <a:pt x="107" y="24"/>
                  </a:cubicBezTo>
                  <a:cubicBezTo>
                    <a:pt x="105" y="22"/>
                    <a:pt x="105" y="21"/>
                    <a:pt x="105" y="18"/>
                  </a:cubicBezTo>
                  <a:cubicBezTo>
                    <a:pt x="105" y="16"/>
                    <a:pt x="105" y="14"/>
                    <a:pt x="107" y="13"/>
                  </a:cubicBezTo>
                  <a:cubicBezTo>
                    <a:pt x="108" y="12"/>
                    <a:pt x="109" y="11"/>
                    <a:pt x="111" y="11"/>
                  </a:cubicBezTo>
                  <a:cubicBezTo>
                    <a:pt x="113" y="11"/>
                    <a:pt x="114" y="12"/>
                    <a:pt x="115" y="13"/>
                  </a:cubicBezTo>
                  <a:cubicBezTo>
                    <a:pt x="116" y="14"/>
                    <a:pt x="117" y="16"/>
                    <a:pt x="117" y="18"/>
                  </a:cubicBezTo>
                  <a:cubicBezTo>
                    <a:pt x="117" y="21"/>
                    <a:pt x="116" y="22"/>
                    <a:pt x="115" y="23"/>
                  </a:cubicBezTo>
                  <a:moveTo>
                    <a:pt x="132" y="0"/>
                  </a:moveTo>
                  <a:cubicBezTo>
                    <a:pt x="132" y="0"/>
                    <a:pt x="131" y="0"/>
                    <a:pt x="130" y="0"/>
                  </a:cubicBezTo>
                  <a:cubicBezTo>
                    <a:pt x="129" y="0"/>
                    <a:pt x="127" y="1"/>
                    <a:pt x="126" y="2"/>
                  </a:cubicBezTo>
                  <a:cubicBezTo>
                    <a:pt x="125" y="3"/>
                    <a:pt x="125" y="4"/>
                    <a:pt x="125" y="6"/>
                  </a:cubicBezTo>
                  <a:cubicBezTo>
                    <a:pt x="125" y="9"/>
                    <a:pt x="125" y="9"/>
                    <a:pt x="125" y="9"/>
                  </a:cubicBezTo>
                  <a:cubicBezTo>
                    <a:pt x="121" y="9"/>
                    <a:pt x="121" y="9"/>
                    <a:pt x="121" y="9"/>
                  </a:cubicBezTo>
                  <a:cubicBezTo>
                    <a:pt x="121" y="12"/>
                    <a:pt x="121" y="12"/>
                    <a:pt x="121" y="12"/>
                  </a:cubicBezTo>
                  <a:cubicBezTo>
                    <a:pt x="125" y="12"/>
                    <a:pt x="125" y="12"/>
                    <a:pt x="125" y="12"/>
                  </a:cubicBezTo>
                  <a:cubicBezTo>
                    <a:pt x="125" y="27"/>
                    <a:pt x="125" y="27"/>
                    <a:pt x="125" y="27"/>
                  </a:cubicBezTo>
                  <a:cubicBezTo>
                    <a:pt x="127" y="27"/>
                    <a:pt x="127" y="27"/>
                    <a:pt x="127" y="27"/>
                  </a:cubicBezTo>
                  <a:cubicBezTo>
                    <a:pt x="127" y="12"/>
                    <a:pt x="127" y="12"/>
                    <a:pt x="127" y="12"/>
                  </a:cubicBezTo>
                  <a:cubicBezTo>
                    <a:pt x="132" y="12"/>
                    <a:pt x="132" y="12"/>
                    <a:pt x="132" y="12"/>
                  </a:cubicBezTo>
                  <a:cubicBezTo>
                    <a:pt x="132" y="9"/>
                    <a:pt x="132" y="9"/>
                    <a:pt x="132" y="9"/>
                  </a:cubicBezTo>
                  <a:cubicBezTo>
                    <a:pt x="127" y="9"/>
                    <a:pt x="127" y="9"/>
                    <a:pt x="127" y="9"/>
                  </a:cubicBezTo>
                  <a:cubicBezTo>
                    <a:pt x="127" y="6"/>
                    <a:pt x="127" y="6"/>
                    <a:pt x="127" y="6"/>
                  </a:cubicBezTo>
                  <a:cubicBezTo>
                    <a:pt x="127" y="4"/>
                    <a:pt x="128" y="3"/>
                    <a:pt x="130" y="3"/>
                  </a:cubicBezTo>
                  <a:cubicBezTo>
                    <a:pt x="131" y="3"/>
                    <a:pt x="132" y="3"/>
                    <a:pt x="132" y="3"/>
                  </a:cubicBezTo>
                  <a:lnTo>
                    <a:pt x="132" y="0"/>
                  </a:lnTo>
                  <a:close/>
                  <a:moveTo>
                    <a:pt x="144" y="25"/>
                  </a:moveTo>
                  <a:cubicBezTo>
                    <a:pt x="143" y="25"/>
                    <a:pt x="142" y="25"/>
                    <a:pt x="142" y="25"/>
                  </a:cubicBezTo>
                  <a:cubicBezTo>
                    <a:pt x="141" y="25"/>
                    <a:pt x="140" y="25"/>
                    <a:pt x="140" y="25"/>
                  </a:cubicBezTo>
                  <a:cubicBezTo>
                    <a:pt x="139" y="24"/>
                    <a:pt x="139" y="23"/>
                    <a:pt x="139" y="22"/>
                  </a:cubicBezTo>
                  <a:cubicBezTo>
                    <a:pt x="139" y="12"/>
                    <a:pt x="139" y="12"/>
                    <a:pt x="139" y="12"/>
                  </a:cubicBezTo>
                  <a:cubicBezTo>
                    <a:pt x="144" y="12"/>
                    <a:pt x="144" y="12"/>
                    <a:pt x="144" y="12"/>
                  </a:cubicBezTo>
                  <a:cubicBezTo>
                    <a:pt x="144" y="9"/>
                    <a:pt x="144" y="9"/>
                    <a:pt x="144" y="9"/>
                  </a:cubicBezTo>
                  <a:cubicBezTo>
                    <a:pt x="139" y="9"/>
                    <a:pt x="139" y="9"/>
                    <a:pt x="139" y="9"/>
                  </a:cubicBezTo>
                  <a:cubicBezTo>
                    <a:pt x="139" y="4"/>
                    <a:pt x="139" y="4"/>
                    <a:pt x="139" y="4"/>
                  </a:cubicBezTo>
                  <a:cubicBezTo>
                    <a:pt x="138" y="4"/>
                    <a:pt x="137" y="5"/>
                    <a:pt x="136" y="5"/>
                  </a:cubicBezTo>
                  <a:cubicBezTo>
                    <a:pt x="136" y="9"/>
                    <a:pt x="136" y="9"/>
                    <a:pt x="136" y="9"/>
                  </a:cubicBezTo>
                  <a:cubicBezTo>
                    <a:pt x="133" y="9"/>
                    <a:pt x="133" y="9"/>
                    <a:pt x="133" y="9"/>
                  </a:cubicBezTo>
                  <a:cubicBezTo>
                    <a:pt x="133" y="12"/>
                    <a:pt x="133" y="12"/>
                    <a:pt x="133" y="12"/>
                  </a:cubicBezTo>
                  <a:cubicBezTo>
                    <a:pt x="136" y="12"/>
                    <a:pt x="136" y="12"/>
                    <a:pt x="136" y="12"/>
                  </a:cubicBezTo>
                  <a:cubicBezTo>
                    <a:pt x="136" y="22"/>
                    <a:pt x="136" y="22"/>
                    <a:pt x="136" y="22"/>
                  </a:cubicBezTo>
                  <a:cubicBezTo>
                    <a:pt x="136" y="26"/>
                    <a:pt x="138" y="28"/>
                    <a:pt x="141" y="28"/>
                  </a:cubicBezTo>
                  <a:cubicBezTo>
                    <a:pt x="142" y="28"/>
                    <a:pt x="143" y="28"/>
                    <a:pt x="144" y="27"/>
                  </a:cubicBezTo>
                  <a:lnTo>
                    <a:pt x="144" y="25"/>
                  </a:lnTo>
                  <a:close/>
                  <a:moveTo>
                    <a:pt x="170" y="19"/>
                  </a:moveTo>
                  <a:cubicBezTo>
                    <a:pt x="169" y="17"/>
                    <a:pt x="168" y="16"/>
                    <a:pt x="167" y="16"/>
                  </a:cubicBezTo>
                  <a:cubicBezTo>
                    <a:pt x="167" y="16"/>
                    <a:pt x="167" y="16"/>
                    <a:pt x="167" y="16"/>
                  </a:cubicBezTo>
                  <a:cubicBezTo>
                    <a:pt x="169" y="15"/>
                    <a:pt x="170" y="15"/>
                    <a:pt x="171" y="13"/>
                  </a:cubicBezTo>
                  <a:cubicBezTo>
                    <a:pt x="172" y="12"/>
                    <a:pt x="173" y="11"/>
                    <a:pt x="173" y="9"/>
                  </a:cubicBezTo>
                  <a:cubicBezTo>
                    <a:pt x="173" y="7"/>
                    <a:pt x="172" y="5"/>
                    <a:pt x="171" y="4"/>
                  </a:cubicBezTo>
                  <a:cubicBezTo>
                    <a:pt x="169" y="3"/>
                    <a:pt x="168" y="2"/>
                    <a:pt x="165" y="2"/>
                  </a:cubicBezTo>
                  <a:cubicBezTo>
                    <a:pt x="157" y="2"/>
                    <a:pt x="157" y="2"/>
                    <a:pt x="157" y="2"/>
                  </a:cubicBezTo>
                  <a:cubicBezTo>
                    <a:pt x="157" y="27"/>
                    <a:pt x="157" y="27"/>
                    <a:pt x="157" y="27"/>
                  </a:cubicBezTo>
                  <a:cubicBezTo>
                    <a:pt x="160" y="27"/>
                    <a:pt x="160" y="27"/>
                    <a:pt x="160" y="27"/>
                  </a:cubicBezTo>
                  <a:cubicBezTo>
                    <a:pt x="160" y="17"/>
                    <a:pt x="160" y="17"/>
                    <a:pt x="160" y="17"/>
                  </a:cubicBezTo>
                  <a:cubicBezTo>
                    <a:pt x="163" y="17"/>
                    <a:pt x="163" y="17"/>
                    <a:pt x="163" y="17"/>
                  </a:cubicBezTo>
                  <a:cubicBezTo>
                    <a:pt x="165" y="17"/>
                    <a:pt x="166" y="18"/>
                    <a:pt x="167" y="20"/>
                  </a:cubicBezTo>
                  <a:cubicBezTo>
                    <a:pt x="170" y="27"/>
                    <a:pt x="170" y="27"/>
                    <a:pt x="170" y="27"/>
                  </a:cubicBezTo>
                  <a:cubicBezTo>
                    <a:pt x="174" y="27"/>
                    <a:pt x="174" y="27"/>
                    <a:pt x="174" y="27"/>
                  </a:cubicBezTo>
                  <a:lnTo>
                    <a:pt x="170" y="19"/>
                  </a:lnTo>
                  <a:close/>
                  <a:moveTo>
                    <a:pt x="168" y="13"/>
                  </a:moveTo>
                  <a:cubicBezTo>
                    <a:pt x="167" y="13"/>
                    <a:pt x="166" y="14"/>
                    <a:pt x="164" y="14"/>
                  </a:cubicBezTo>
                  <a:cubicBezTo>
                    <a:pt x="160" y="14"/>
                    <a:pt x="160" y="14"/>
                    <a:pt x="160" y="14"/>
                  </a:cubicBezTo>
                  <a:cubicBezTo>
                    <a:pt x="160" y="5"/>
                    <a:pt x="160" y="5"/>
                    <a:pt x="160" y="5"/>
                  </a:cubicBezTo>
                  <a:cubicBezTo>
                    <a:pt x="165" y="5"/>
                    <a:pt x="165" y="5"/>
                    <a:pt x="165" y="5"/>
                  </a:cubicBezTo>
                  <a:cubicBezTo>
                    <a:pt x="166" y="5"/>
                    <a:pt x="167" y="5"/>
                    <a:pt x="168" y="6"/>
                  </a:cubicBezTo>
                  <a:cubicBezTo>
                    <a:pt x="169" y="7"/>
                    <a:pt x="170" y="8"/>
                    <a:pt x="170" y="9"/>
                  </a:cubicBezTo>
                  <a:cubicBezTo>
                    <a:pt x="170" y="10"/>
                    <a:pt x="169" y="12"/>
                    <a:pt x="168" y="13"/>
                  </a:cubicBezTo>
                  <a:moveTo>
                    <a:pt x="192" y="18"/>
                  </a:moveTo>
                  <a:cubicBezTo>
                    <a:pt x="192" y="15"/>
                    <a:pt x="192" y="13"/>
                    <a:pt x="190" y="11"/>
                  </a:cubicBezTo>
                  <a:cubicBezTo>
                    <a:pt x="189" y="10"/>
                    <a:pt x="187" y="9"/>
                    <a:pt x="185" y="9"/>
                  </a:cubicBezTo>
                  <a:cubicBezTo>
                    <a:pt x="182" y="9"/>
                    <a:pt x="180" y="10"/>
                    <a:pt x="179" y="11"/>
                  </a:cubicBezTo>
                  <a:cubicBezTo>
                    <a:pt x="177" y="13"/>
                    <a:pt x="176" y="15"/>
                    <a:pt x="176" y="18"/>
                  </a:cubicBezTo>
                  <a:cubicBezTo>
                    <a:pt x="176" y="21"/>
                    <a:pt x="177" y="24"/>
                    <a:pt x="179" y="25"/>
                  </a:cubicBezTo>
                  <a:cubicBezTo>
                    <a:pt x="180" y="27"/>
                    <a:pt x="182" y="28"/>
                    <a:pt x="185" y="28"/>
                  </a:cubicBezTo>
                  <a:cubicBezTo>
                    <a:pt x="187" y="28"/>
                    <a:pt x="189" y="27"/>
                    <a:pt x="191" y="26"/>
                  </a:cubicBezTo>
                  <a:cubicBezTo>
                    <a:pt x="191" y="23"/>
                    <a:pt x="191" y="23"/>
                    <a:pt x="191" y="23"/>
                  </a:cubicBezTo>
                  <a:cubicBezTo>
                    <a:pt x="189" y="25"/>
                    <a:pt x="187" y="25"/>
                    <a:pt x="185" y="25"/>
                  </a:cubicBezTo>
                  <a:cubicBezTo>
                    <a:pt x="183" y="25"/>
                    <a:pt x="182" y="25"/>
                    <a:pt x="181" y="24"/>
                  </a:cubicBezTo>
                  <a:cubicBezTo>
                    <a:pt x="180" y="23"/>
                    <a:pt x="179" y="21"/>
                    <a:pt x="179" y="19"/>
                  </a:cubicBezTo>
                  <a:cubicBezTo>
                    <a:pt x="192" y="19"/>
                    <a:pt x="192" y="19"/>
                    <a:pt x="192" y="19"/>
                  </a:cubicBezTo>
                  <a:lnTo>
                    <a:pt x="192" y="18"/>
                  </a:lnTo>
                  <a:close/>
                  <a:moveTo>
                    <a:pt x="179" y="17"/>
                  </a:moveTo>
                  <a:cubicBezTo>
                    <a:pt x="180" y="15"/>
                    <a:pt x="180" y="14"/>
                    <a:pt x="181" y="13"/>
                  </a:cubicBezTo>
                  <a:cubicBezTo>
                    <a:pt x="182" y="12"/>
                    <a:pt x="183" y="11"/>
                    <a:pt x="185" y="11"/>
                  </a:cubicBezTo>
                  <a:cubicBezTo>
                    <a:pt x="186" y="11"/>
                    <a:pt x="187" y="12"/>
                    <a:pt x="188" y="13"/>
                  </a:cubicBezTo>
                  <a:cubicBezTo>
                    <a:pt x="189" y="14"/>
                    <a:pt x="189" y="15"/>
                    <a:pt x="189" y="17"/>
                  </a:cubicBezTo>
                  <a:lnTo>
                    <a:pt x="179" y="17"/>
                  </a:lnTo>
                  <a:close/>
                  <a:moveTo>
                    <a:pt x="205" y="19"/>
                  </a:moveTo>
                  <a:cubicBezTo>
                    <a:pt x="204" y="19"/>
                    <a:pt x="203" y="18"/>
                    <a:pt x="201" y="17"/>
                  </a:cubicBezTo>
                  <a:cubicBezTo>
                    <a:pt x="200" y="17"/>
                    <a:pt x="199" y="16"/>
                    <a:pt x="199" y="16"/>
                  </a:cubicBezTo>
                  <a:cubicBezTo>
                    <a:pt x="198" y="15"/>
                    <a:pt x="198" y="15"/>
                    <a:pt x="198" y="14"/>
                  </a:cubicBezTo>
                  <a:cubicBezTo>
                    <a:pt x="198" y="13"/>
                    <a:pt x="198" y="12"/>
                    <a:pt x="199" y="12"/>
                  </a:cubicBezTo>
                  <a:cubicBezTo>
                    <a:pt x="199" y="12"/>
                    <a:pt x="200" y="11"/>
                    <a:pt x="201" y="11"/>
                  </a:cubicBezTo>
                  <a:cubicBezTo>
                    <a:pt x="203" y="11"/>
                    <a:pt x="204" y="12"/>
                    <a:pt x="205" y="13"/>
                  </a:cubicBezTo>
                  <a:cubicBezTo>
                    <a:pt x="205" y="10"/>
                    <a:pt x="205" y="10"/>
                    <a:pt x="205" y="10"/>
                  </a:cubicBezTo>
                  <a:cubicBezTo>
                    <a:pt x="204" y="9"/>
                    <a:pt x="203" y="9"/>
                    <a:pt x="201" y="9"/>
                  </a:cubicBezTo>
                  <a:cubicBezTo>
                    <a:pt x="200" y="9"/>
                    <a:pt x="198" y="9"/>
                    <a:pt x="197" y="10"/>
                  </a:cubicBezTo>
                  <a:cubicBezTo>
                    <a:pt x="196" y="11"/>
                    <a:pt x="195" y="13"/>
                    <a:pt x="195" y="14"/>
                  </a:cubicBezTo>
                  <a:cubicBezTo>
                    <a:pt x="195" y="15"/>
                    <a:pt x="195" y="17"/>
                    <a:pt x="196" y="17"/>
                  </a:cubicBezTo>
                  <a:cubicBezTo>
                    <a:pt x="197" y="18"/>
                    <a:pt x="198" y="19"/>
                    <a:pt x="199" y="19"/>
                  </a:cubicBezTo>
                  <a:cubicBezTo>
                    <a:pt x="201" y="20"/>
                    <a:pt x="202" y="21"/>
                    <a:pt x="202" y="21"/>
                  </a:cubicBezTo>
                  <a:cubicBezTo>
                    <a:pt x="203" y="22"/>
                    <a:pt x="203" y="22"/>
                    <a:pt x="203" y="23"/>
                  </a:cubicBezTo>
                  <a:cubicBezTo>
                    <a:pt x="203" y="25"/>
                    <a:pt x="202" y="25"/>
                    <a:pt x="200" y="25"/>
                  </a:cubicBezTo>
                  <a:cubicBezTo>
                    <a:pt x="198" y="25"/>
                    <a:pt x="196" y="25"/>
                    <a:pt x="195" y="24"/>
                  </a:cubicBezTo>
                  <a:cubicBezTo>
                    <a:pt x="195" y="27"/>
                    <a:pt x="195" y="27"/>
                    <a:pt x="195" y="27"/>
                  </a:cubicBezTo>
                  <a:cubicBezTo>
                    <a:pt x="196" y="27"/>
                    <a:pt x="198" y="28"/>
                    <a:pt x="200" y="28"/>
                  </a:cubicBezTo>
                  <a:cubicBezTo>
                    <a:pt x="202" y="28"/>
                    <a:pt x="203" y="27"/>
                    <a:pt x="204" y="26"/>
                  </a:cubicBezTo>
                  <a:cubicBezTo>
                    <a:pt x="206" y="25"/>
                    <a:pt x="206" y="24"/>
                    <a:pt x="206" y="23"/>
                  </a:cubicBezTo>
                  <a:cubicBezTo>
                    <a:pt x="206" y="21"/>
                    <a:pt x="206" y="20"/>
                    <a:pt x="205" y="19"/>
                  </a:cubicBezTo>
                  <a:moveTo>
                    <a:pt x="225" y="18"/>
                  </a:moveTo>
                  <a:cubicBezTo>
                    <a:pt x="225" y="15"/>
                    <a:pt x="224" y="13"/>
                    <a:pt x="223" y="11"/>
                  </a:cubicBezTo>
                  <a:cubicBezTo>
                    <a:pt x="222" y="10"/>
                    <a:pt x="220" y="9"/>
                    <a:pt x="217" y="9"/>
                  </a:cubicBezTo>
                  <a:cubicBezTo>
                    <a:pt x="215" y="9"/>
                    <a:pt x="213" y="10"/>
                    <a:pt x="211" y="11"/>
                  </a:cubicBezTo>
                  <a:cubicBezTo>
                    <a:pt x="210" y="13"/>
                    <a:pt x="209" y="15"/>
                    <a:pt x="209" y="18"/>
                  </a:cubicBezTo>
                  <a:cubicBezTo>
                    <a:pt x="209" y="21"/>
                    <a:pt x="210" y="24"/>
                    <a:pt x="211" y="25"/>
                  </a:cubicBezTo>
                  <a:cubicBezTo>
                    <a:pt x="213" y="27"/>
                    <a:pt x="215" y="28"/>
                    <a:pt x="217" y="28"/>
                  </a:cubicBezTo>
                  <a:cubicBezTo>
                    <a:pt x="220" y="28"/>
                    <a:pt x="222" y="27"/>
                    <a:pt x="223" y="26"/>
                  </a:cubicBezTo>
                  <a:cubicBezTo>
                    <a:pt x="223" y="23"/>
                    <a:pt x="223" y="23"/>
                    <a:pt x="223" y="23"/>
                  </a:cubicBezTo>
                  <a:cubicBezTo>
                    <a:pt x="222" y="25"/>
                    <a:pt x="220" y="25"/>
                    <a:pt x="218" y="25"/>
                  </a:cubicBezTo>
                  <a:cubicBezTo>
                    <a:pt x="216" y="25"/>
                    <a:pt x="215" y="25"/>
                    <a:pt x="213" y="24"/>
                  </a:cubicBezTo>
                  <a:cubicBezTo>
                    <a:pt x="212" y="23"/>
                    <a:pt x="212" y="21"/>
                    <a:pt x="212" y="19"/>
                  </a:cubicBezTo>
                  <a:cubicBezTo>
                    <a:pt x="225" y="19"/>
                    <a:pt x="225" y="19"/>
                    <a:pt x="225" y="19"/>
                  </a:cubicBezTo>
                  <a:lnTo>
                    <a:pt x="225" y="18"/>
                  </a:lnTo>
                  <a:close/>
                  <a:moveTo>
                    <a:pt x="212" y="17"/>
                  </a:moveTo>
                  <a:cubicBezTo>
                    <a:pt x="212" y="15"/>
                    <a:pt x="213" y="14"/>
                    <a:pt x="214" y="13"/>
                  </a:cubicBezTo>
                  <a:cubicBezTo>
                    <a:pt x="215" y="12"/>
                    <a:pt x="216" y="11"/>
                    <a:pt x="217" y="11"/>
                  </a:cubicBezTo>
                  <a:cubicBezTo>
                    <a:pt x="219" y="11"/>
                    <a:pt x="220" y="12"/>
                    <a:pt x="221" y="13"/>
                  </a:cubicBezTo>
                  <a:cubicBezTo>
                    <a:pt x="221" y="14"/>
                    <a:pt x="222" y="15"/>
                    <a:pt x="222" y="17"/>
                  </a:cubicBezTo>
                  <a:lnTo>
                    <a:pt x="212" y="17"/>
                  </a:lnTo>
                  <a:close/>
                  <a:moveTo>
                    <a:pt x="242" y="16"/>
                  </a:moveTo>
                  <a:cubicBezTo>
                    <a:pt x="242" y="11"/>
                    <a:pt x="239" y="9"/>
                    <a:pt x="235" y="9"/>
                  </a:cubicBezTo>
                  <a:cubicBezTo>
                    <a:pt x="234" y="9"/>
                    <a:pt x="233" y="9"/>
                    <a:pt x="232" y="9"/>
                  </a:cubicBezTo>
                  <a:cubicBezTo>
                    <a:pt x="230" y="10"/>
                    <a:pt x="230" y="10"/>
                    <a:pt x="229" y="11"/>
                  </a:cubicBezTo>
                  <a:cubicBezTo>
                    <a:pt x="229" y="14"/>
                    <a:pt x="229" y="14"/>
                    <a:pt x="229" y="14"/>
                  </a:cubicBezTo>
                  <a:cubicBezTo>
                    <a:pt x="231" y="12"/>
                    <a:pt x="233" y="11"/>
                    <a:pt x="235" y="11"/>
                  </a:cubicBezTo>
                  <a:cubicBezTo>
                    <a:pt x="237" y="11"/>
                    <a:pt x="239" y="13"/>
                    <a:pt x="239" y="16"/>
                  </a:cubicBezTo>
                  <a:cubicBezTo>
                    <a:pt x="233" y="17"/>
                    <a:pt x="233" y="17"/>
                    <a:pt x="233" y="17"/>
                  </a:cubicBezTo>
                  <a:cubicBezTo>
                    <a:pt x="229" y="17"/>
                    <a:pt x="227" y="19"/>
                    <a:pt x="227" y="23"/>
                  </a:cubicBezTo>
                  <a:cubicBezTo>
                    <a:pt x="227" y="24"/>
                    <a:pt x="228" y="25"/>
                    <a:pt x="229" y="26"/>
                  </a:cubicBezTo>
                  <a:cubicBezTo>
                    <a:pt x="230" y="27"/>
                    <a:pt x="231" y="28"/>
                    <a:pt x="233" y="28"/>
                  </a:cubicBezTo>
                  <a:cubicBezTo>
                    <a:pt x="235" y="28"/>
                    <a:pt x="237" y="27"/>
                    <a:pt x="239" y="25"/>
                  </a:cubicBezTo>
                  <a:cubicBezTo>
                    <a:pt x="239" y="25"/>
                    <a:pt x="239" y="25"/>
                    <a:pt x="239" y="25"/>
                  </a:cubicBezTo>
                  <a:cubicBezTo>
                    <a:pt x="239" y="27"/>
                    <a:pt x="239" y="27"/>
                    <a:pt x="239" y="27"/>
                  </a:cubicBezTo>
                  <a:cubicBezTo>
                    <a:pt x="242" y="27"/>
                    <a:pt x="242" y="27"/>
                    <a:pt x="242" y="27"/>
                  </a:cubicBezTo>
                  <a:lnTo>
                    <a:pt x="242" y="16"/>
                  </a:lnTo>
                  <a:close/>
                  <a:moveTo>
                    <a:pt x="239" y="20"/>
                  </a:moveTo>
                  <a:cubicBezTo>
                    <a:pt x="239" y="22"/>
                    <a:pt x="238" y="23"/>
                    <a:pt x="237" y="24"/>
                  </a:cubicBezTo>
                  <a:cubicBezTo>
                    <a:pt x="236" y="25"/>
                    <a:pt x="235" y="25"/>
                    <a:pt x="234" y="25"/>
                  </a:cubicBezTo>
                  <a:cubicBezTo>
                    <a:pt x="233" y="25"/>
                    <a:pt x="232" y="25"/>
                    <a:pt x="231" y="25"/>
                  </a:cubicBezTo>
                  <a:cubicBezTo>
                    <a:pt x="231" y="24"/>
                    <a:pt x="230" y="23"/>
                    <a:pt x="230" y="22"/>
                  </a:cubicBezTo>
                  <a:cubicBezTo>
                    <a:pt x="230" y="21"/>
                    <a:pt x="230" y="21"/>
                    <a:pt x="231" y="20"/>
                  </a:cubicBezTo>
                  <a:cubicBezTo>
                    <a:pt x="232" y="19"/>
                    <a:pt x="233" y="19"/>
                    <a:pt x="234" y="19"/>
                  </a:cubicBezTo>
                  <a:cubicBezTo>
                    <a:pt x="239" y="18"/>
                    <a:pt x="239" y="18"/>
                    <a:pt x="239" y="18"/>
                  </a:cubicBezTo>
                  <a:lnTo>
                    <a:pt x="239" y="20"/>
                  </a:lnTo>
                  <a:close/>
                  <a:moveTo>
                    <a:pt x="256" y="9"/>
                  </a:moveTo>
                  <a:cubicBezTo>
                    <a:pt x="256" y="9"/>
                    <a:pt x="255" y="9"/>
                    <a:pt x="255" y="9"/>
                  </a:cubicBezTo>
                  <a:cubicBezTo>
                    <a:pt x="254" y="9"/>
                    <a:pt x="253" y="9"/>
                    <a:pt x="252" y="10"/>
                  </a:cubicBezTo>
                  <a:cubicBezTo>
                    <a:pt x="251" y="11"/>
                    <a:pt x="250" y="12"/>
                    <a:pt x="250" y="13"/>
                  </a:cubicBezTo>
                  <a:cubicBezTo>
                    <a:pt x="250" y="13"/>
                    <a:pt x="250" y="13"/>
                    <a:pt x="250" y="13"/>
                  </a:cubicBezTo>
                  <a:cubicBezTo>
                    <a:pt x="250" y="9"/>
                    <a:pt x="250" y="9"/>
                    <a:pt x="250" y="9"/>
                  </a:cubicBezTo>
                  <a:cubicBezTo>
                    <a:pt x="247" y="9"/>
                    <a:pt x="247" y="9"/>
                    <a:pt x="247" y="9"/>
                  </a:cubicBezTo>
                  <a:cubicBezTo>
                    <a:pt x="247" y="27"/>
                    <a:pt x="247" y="27"/>
                    <a:pt x="247" y="27"/>
                  </a:cubicBezTo>
                  <a:cubicBezTo>
                    <a:pt x="250" y="27"/>
                    <a:pt x="250" y="27"/>
                    <a:pt x="250" y="27"/>
                  </a:cubicBezTo>
                  <a:cubicBezTo>
                    <a:pt x="250" y="18"/>
                    <a:pt x="250" y="18"/>
                    <a:pt x="250" y="18"/>
                  </a:cubicBezTo>
                  <a:cubicBezTo>
                    <a:pt x="250" y="16"/>
                    <a:pt x="250" y="14"/>
                    <a:pt x="251" y="13"/>
                  </a:cubicBezTo>
                  <a:cubicBezTo>
                    <a:pt x="252" y="12"/>
                    <a:pt x="253" y="12"/>
                    <a:pt x="254" y="12"/>
                  </a:cubicBezTo>
                  <a:cubicBezTo>
                    <a:pt x="255" y="12"/>
                    <a:pt x="256" y="12"/>
                    <a:pt x="256" y="12"/>
                  </a:cubicBezTo>
                  <a:lnTo>
                    <a:pt x="256" y="9"/>
                  </a:lnTo>
                  <a:close/>
                  <a:moveTo>
                    <a:pt x="271" y="24"/>
                  </a:moveTo>
                  <a:cubicBezTo>
                    <a:pt x="270" y="25"/>
                    <a:pt x="268" y="25"/>
                    <a:pt x="267" y="25"/>
                  </a:cubicBezTo>
                  <a:cubicBezTo>
                    <a:pt x="265" y="25"/>
                    <a:pt x="263" y="25"/>
                    <a:pt x="262" y="24"/>
                  </a:cubicBezTo>
                  <a:cubicBezTo>
                    <a:pt x="261" y="22"/>
                    <a:pt x="260" y="21"/>
                    <a:pt x="260" y="19"/>
                  </a:cubicBezTo>
                  <a:cubicBezTo>
                    <a:pt x="260" y="16"/>
                    <a:pt x="261" y="15"/>
                    <a:pt x="262" y="13"/>
                  </a:cubicBezTo>
                  <a:cubicBezTo>
                    <a:pt x="263" y="12"/>
                    <a:pt x="265" y="11"/>
                    <a:pt x="267" y="11"/>
                  </a:cubicBezTo>
                  <a:cubicBezTo>
                    <a:pt x="268" y="11"/>
                    <a:pt x="270" y="12"/>
                    <a:pt x="271" y="13"/>
                  </a:cubicBezTo>
                  <a:cubicBezTo>
                    <a:pt x="271" y="10"/>
                    <a:pt x="271" y="10"/>
                    <a:pt x="271" y="10"/>
                  </a:cubicBezTo>
                  <a:cubicBezTo>
                    <a:pt x="270" y="9"/>
                    <a:pt x="268" y="9"/>
                    <a:pt x="267" y="9"/>
                  </a:cubicBezTo>
                  <a:cubicBezTo>
                    <a:pt x="264" y="9"/>
                    <a:pt x="262" y="10"/>
                    <a:pt x="260" y="12"/>
                  </a:cubicBezTo>
                  <a:cubicBezTo>
                    <a:pt x="258" y="13"/>
                    <a:pt x="257" y="16"/>
                    <a:pt x="257" y="19"/>
                  </a:cubicBezTo>
                  <a:cubicBezTo>
                    <a:pt x="257" y="21"/>
                    <a:pt x="258" y="24"/>
                    <a:pt x="260" y="25"/>
                  </a:cubicBezTo>
                  <a:cubicBezTo>
                    <a:pt x="261" y="27"/>
                    <a:pt x="263" y="28"/>
                    <a:pt x="266" y="28"/>
                  </a:cubicBezTo>
                  <a:cubicBezTo>
                    <a:pt x="268" y="28"/>
                    <a:pt x="270" y="27"/>
                    <a:pt x="271" y="27"/>
                  </a:cubicBezTo>
                  <a:lnTo>
                    <a:pt x="271" y="24"/>
                  </a:lnTo>
                  <a:close/>
                  <a:moveTo>
                    <a:pt x="290" y="16"/>
                  </a:moveTo>
                  <a:cubicBezTo>
                    <a:pt x="290" y="11"/>
                    <a:pt x="288" y="9"/>
                    <a:pt x="284" y="9"/>
                  </a:cubicBezTo>
                  <a:cubicBezTo>
                    <a:pt x="282" y="9"/>
                    <a:pt x="280" y="10"/>
                    <a:pt x="278" y="12"/>
                  </a:cubicBezTo>
                  <a:cubicBezTo>
                    <a:pt x="278" y="12"/>
                    <a:pt x="278" y="12"/>
                    <a:pt x="278" y="12"/>
                  </a:cubicBezTo>
                  <a:cubicBezTo>
                    <a:pt x="278" y="1"/>
                    <a:pt x="278" y="1"/>
                    <a:pt x="278" y="1"/>
                  </a:cubicBezTo>
                  <a:cubicBezTo>
                    <a:pt x="275" y="1"/>
                    <a:pt x="275" y="1"/>
                    <a:pt x="275" y="1"/>
                  </a:cubicBezTo>
                  <a:cubicBezTo>
                    <a:pt x="275" y="27"/>
                    <a:pt x="275" y="27"/>
                    <a:pt x="275" y="27"/>
                  </a:cubicBezTo>
                  <a:cubicBezTo>
                    <a:pt x="278" y="27"/>
                    <a:pt x="278" y="27"/>
                    <a:pt x="278" y="27"/>
                  </a:cubicBezTo>
                  <a:cubicBezTo>
                    <a:pt x="278" y="17"/>
                    <a:pt x="278" y="17"/>
                    <a:pt x="278" y="17"/>
                  </a:cubicBezTo>
                  <a:cubicBezTo>
                    <a:pt x="278" y="15"/>
                    <a:pt x="279" y="14"/>
                    <a:pt x="280" y="13"/>
                  </a:cubicBezTo>
                  <a:cubicBezTo>
                    <a:pt x="281" y="12"/>
                    <a:pt x="282" y="11"/>
                    <a:pt x="283" y="11"/>
                  </a:cubicBezTo>
                  <a:cubicBezTo>
                    <a:pt x="286" y="11"/>
                    <a:pt x="287" y="13"/>
                    <a:pt x="287" y="17"/>
                  </a:cubicBezTo>
                  <a:cubicBezTo>
                    <a:pt x="287" y="27"/>
                    <a:pt x="287" y="27"/>
                    <a:pt x="287" y="27"/>
                  </a:cubicBezTo>
                  <a:cubicBezTo>
                    <a:pt x="290" y="27"/>
                    <a:pt x="290" y="27"/>
                    <a:pt x="290" y="27"/>
                  </a:cubicBezTo>
                  <a:lnTo>
                    <a:pt x="290" y="16"/>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grpSp>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302" userDrawn="1">
          <p15:clr>
            <a:srgbClr val="C35EA4"/>
          </p15:clr>
        </p15:guide>
        <p15:guide id="2" orient="horz" pos="4104" userDrawn="1">
          <p15:clr>
            <a:srgbClr val="C35EA4"/>
          </p15:clr>
        </p15:guide>
        <p15:guide id="3" pos="216" userDrawn="1">
          <p15:clr>
            <a:srgbClr val="C35EA4"/>
          </p15:clr>
        </p15:guide>
        <p15:guide id="4" pos="5659" userDrawn="1">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amp; 2-color Non-bulleted text">
    <p:spTree>
      <p:nvGrpSpPr>
        <p:cNvPr id="1" name=""/>
        <p:cNvGrpSpPr/>
        <p:nvPr/>
      </p:nvGrpSpPr>
      <p:grpSpPr>
        <a:xfrm>
          <a:off x="0" y="0"/>
          <a:ext cx="0" cy="0"/>
          <a:chOff x="0" y="0"/>
          <a:chExt cx="0" cy="0"/>
        </a:xfrm>
      </p:grpSpPr>
      <p:sp>
        <p:nvSpPr>
          <p:cNvPr id="3" name="Rectangle 2"/>
          <p:cNvSpPr/>
          <p:nvPr userDrawn="1"/>
        </p:nvSpPr>
        <p:spPr bwMode="auto">
          <a:xfrm>
            <a:off x="1" y="6469063"/>
            <a:ext cx="9326563" cy="525463"/>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2865" tIns="82293" rIns="102865" bIns="82293" numCol="1" spcCol="0" rtlCol="0" fromWordArt="0" anchor="t" anchorCtr="0" forceAA="0" compatLnSpc="1">
            <a:prstTxWarp prst="textNoShape">
              <a:avLst/>
            </a:prstTxWarp>
            <a:noAutofit/>
          </a:bodyPr>
          <a:lstStyle/>
          <a:p>
            <a:pPr algn="ctr" defTabSz="524446" fontAlgn="base">
              <a:lnSpc>
                <a:spcPct val="90000"/>
              </a:lnSpc>
              <a:spcBef>
                <a:spcPct val="0"/>
              </a:spcBef>
              <a:spcAft>
                <a:spcPct val="0"/>
              </a:spcAft>
            </a:pPr>
            <a:endParaRPr lang="en-US" sz="135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AutoShape 3"/>
          <p:cNvSpPr>
            <a:spLocks noChangeAspect="1" noChangeArrowheads="1" noTextEdit="1"/>
          </p:cNvSpPr>
          <p:nvPr userDrawn="1"/>
        </p:nvSpPr>
        <p:spPr bwMode="auto">
          <a:xfrm>
            <a:off x="8497960" y="5890113"/>
            <a:ext cx="621453"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1433" tIns="25716" rIns="51433" bIns="25716" numCol="1" anchor="t" anchorCtr="0" compatLnSpc="1">
            <a:prstTxWarp prst="textNoShape">
              <a:avLst/>
            </a:prstTxWarp>
          </a:bodyPr>
          <a:lstStyle/>
          <a:p>
            <a:endParaRPr lang="en-US" sz="1013"/>
          </a:p>
        </p:txBody>
      </p:sp>
      <p:sp>
        <p:nvSpPr>
          <p:cNvPr id="4" name="Title 3"/>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1"/>
          </p:nvPr>
        </p:nvSpPr>
        <p:spPr>
          <a:xfrm>
            <a:off x="91682" y="6469063"/>
            <a:ext cx="4229280" cy="433965"/>
          </a:xfrm>
        </p:spPr>
        <p:txBody>
          <a:bodyPr/>
          <a:lstStyle>
            <a:lvl1pPr marL="0" indent="0">
              <a:buNone/>
              <a:defRPr sz="1800" b="1">
                <a:solidFill>
                  <a:schemeClr val="bg1"/>
                </a:solidFill>
              </a:defRPr>
            </a:lvl1pPr>
            <a:lvl2pPr marL="192856" indent="0">
              <a:buNone/>
              <a:defRPr/>
            </a:lvl2pPr>
            <a:lvl3pPr marL="321426" indent="0">
              <a:buNone/>
              <a:defRPr/>
            </a:lvl3pPr>
            <a:lvl4pPr marL="449996" indent="0">
              <a:buNone/>
              <a:defRPr/>
            </a:lvl4pPr>
            <a:lvl5pPr marL="578567" indent="0">
              <a:buNone/>
              <a:defRPr/>
            </a:lvl5pPr>
          </a:lstStyle>
          <a:p>
            <a:pPr lvl="0"/>
            <a:r>
              <a:rPr lang="en-US" dirty="0"/>
              <a:t>Click to edit Master text styles</a:t>
            </a:r>
          </a:p>
        </p:txBody>
      </p:sp>
      <p:sp>
        <p:nvSpPr>
          <p:cNvPr id="9" name="Content Placeholder 6"/>
          <p:cNvSpPr>
            <a:spLocks noGrp="1"/>
          </p:cNvSpPr>
          <p:nvPr>
            <p:ph sz="quarter" idx="10"/>
          </p:nvPr>
        </p:nvSpPr>
        <p:spPr>
          <a:xfrm>
            <a:off x="205961" y="1214440"/>
            <a:ext cx="8914642" cy="13342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60182764"/>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mp; Non-bulleted text">
    <p:spTree>
      <p:nvGrpSpPr>
        <p:cNvPr id="1" name=""/>
        <p:cNvGrpSpPr/>
        <p:nvPr/>
      </p:nvGrpSpPr>
      <p:grpSpPr>
        <a:xfrm>
          <a:off x="0" y="0"/>
          <a:ext cx="0" cy="0"/>
          <a:chOff x="0" y="0"/>
          <a:chExt cx="0" cy="0"/>
        </a:xfrm>
      </p:grpSpPr>
      <p:sp>
        <p:nvSpPr>
          <p:cNvPr id="18" name="Rectangle 17"/>
          <p:cNvSpPr/>
          <p:nvPr userDrawn="1"/>
        </p:nvSpPr>
        <p:spPr bwMode="auto">
          <a:xfrm>
            <a:off x="1" y="6469063"/>
            <a:ext cx="9326563" cy="525463"/>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2865" tIns="82293" rIns="102865" bIns="82293" numCol="1" spcCol="0" rtlCol="0" fromWordArt="0" anchor="t" anchorCtr="0" forceAA="0" compatLnSpc="1">
            <a:prstTxWarp prst="textNoShape">
              <a:avLst/>
            </a:prstTxWarp>
            <a:noAutofit/>
          </a:bodyPr>
          <a:lstStyle/>
          <a:p>
            <a:pPr algn="ctr" defTabSz="524446" fontAlgn="base">
              <a:lnSpc>
                <a:spcPct val="90000"/>
              </a:lnSpc>
              <a:spcBef>
                <a:spcPct val="0"/>
              </a:spcBef>
              <a:spcAft>
                <a:spcPct val="0"/>
              </a:spcAft>
            </a:pPr>
            <a:endParaRPr lang="en-US" sz="135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05961" y="1212851"/>
            <a:ext cx="8914642" cy="1220078"/>
          </a:xfrm>
        </p:spPr>
        <p:txBody>
          <a:bodyPr/>
          <a:lstStyle>
            <a:lvl1pPr marL="0" indent="0">
              <a:buNone/>
              <a:defRPr>
                <a:gradFill>
                  <a:gsLst>
                    <a:gs pos="1250">
                      <a:schemeClr val="tx1"/>
                    </a:gs>
                    <a:gs pos="99000">
                      <a:schemeClr val="tx1"/>
                    </a:gs>
                  </a:gsLst>
                  <a:lin ang="5400000" scaled="0"/>
                </a:gradFill>
              </a:defRPr>
            </a:lvl1pPr>
            <a:lvl2pPr marL="0" indent="0">
              <a:buFontTx/>
              <a:buNone/>
              <a:defRPr sz="1125"/>
            </a:lvl2pPr>
            <a:lvl3pPr marL="128570" indent="0">
              <a:buNone/>
              <a:defRPr sz="1125"/>
            </a:lvl3pPr>
            <a:lvl4pPr marL="257141" indent="0">
              <a:buNone/>
              <a:defRPr sz="1013"/>
            </a:lvl4pPr>
            <a:lvl5pPr marL="385711" indent="0">
              <a:buNone/>
              <a:defRPr sz="101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7"/>
          <p:cNvSpPr>
            <a:spLocks noGrp="1"/>
          </p:cNvSpPr>
          <p:nvPr>
            <p:ph type="body" sz="quarter" idx="11"/>
          </p:nvPr>
        </p:nvSpPr>
        <p:spPr>
          <a:xfrm>
            <a:off x="91682" y="6469063"/>
            <a:ext cx="4229280" cy="433965"/>
          </a:xfrm>
        </p:spPr>
        <p:txBody>
          <a:bodyPr/>
          <a:lstStyle>
            <a:lvl1pPr marL="0" indent="0">
              <a:buNone/>
              <a:defRPr sz="1800" b="1">
                <a:solidFill>
                  <a:schemeClr val="bg1"/>
                </a:solidFill>
              </a:defRPr>
            </a:lvl1pPr>
            <a:lvl2pPr marL="192856" indent="0">
              <a:buNone/>
              <a:defRPr/>
            </a:lvl2pPr>
            <a:lvl3pPr marL="321426" indent="0">
              <a:buNone/>
              <a:defRPr/>
            </a:lvl3pPr>
            <a:lvl4pPr marL="449996" indent="0">
              <a:buNone/>
              <a:defRPr/>
            </a:lvl4pPr>
            <a:lvl5pPr marL="578567" indent="0">
              <a:buNone/>
              <a:defRPr/>
            </a:lvl5pPr>
          </a:lstStyle>
          <a:p>
            <a:pPr lvl="0"/>
            <a:r>
              <a:rPr lang="en-US" dirty="0"/>
              <a:t>Click to edit Master text styles</a:t>
            </a:r>
          </a:p>
        </p:txBody>
      </p:sp>
    </p:spTree>
    <p:extLst>
      <p:ext uri="{BB962C8B-B14F-4D97-AF65-F5344CB8AC3E}">
        <p14:creationId xmlns:p14="http://schemas.microsoft.com/office/powerpoint/2010/main" val="113409559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5961" y="1209973"/>
            <a:ext cx="7541968" cy="2751698"/>
          </a:xfrm>
          <a:noFill/>
        </p:spPr>
        <p:txBody>
          <a:bodyPr tIns="91440" bIns="91440" anchor="t" anchorCtr="0"/>
          <a:lstStyle>
            <a:lvl1pPr>
              <a:defRPr sz="5399" spc="-75" baseline="0">
                <a:gradFill>
                  <a:gsLst>
                    <a:gs pos="5833">
                      <a:srgbClr val="000000"/>
                    </a:gs>
                    <a:gs pos="18000">
                      <a:srgbClr val="000000"/>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05962" y="3954460"/>
            <a:ext cx="7543159" cy="1829593"/>
          </a:xfrm>
          <a:noFill/>
        </p:spPr>
        <p:txBody>
          <a:bodyPr lIns="182880" tIns="146304" rIns="182880" bIns="146304">
            <a:noAutofit/>
          </a:bodyPr>
          <a:lstStyle>
            <a:lvl1pPr marL="0" indent="0">
              <a:spcBef>
                <a:spcPts val="0"/>
              </a:spcBef>
              <a:buNone/>
              <a:defRPr sz="2700" spc="0" baseline="0">
                <a:gradFill>
                  <a:gsLst>
                    <a:gs pos="5833">
                      <a:srgbClr val="000000"/>
                    </a:gs>
                    <a:gs pos="18000">
                      <a:srgbClr val="000000"/>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7061196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5961" y="1209973"/>
            <a:ext cx="7541968" cy="2751698"/>
          </a:xfrm>
          <a:noFill/>
        </p:spPr>
        <p:txBody>
          <a:bodyPr tIns="91440" bIns="91440" anchor="t" anchorCtr="0"/>
          <a:lstStyle>
            <a:lvl1pPr>
              <a:defRPr sz="5399" spc="-75" baseline="0">
                <a:gradFill>
                  <a:gsLst>
                    <a:gs pos="5833">
                      <a:srgbClr val="000000"/>
                    </a:gs>
                    <a:gs pos="18000">
                      <a:srgbClr val="000000"/>
                    </a:gs>
                  </a:gsLst>
                  <a:lin ang="5400000" scaled="0"/>
                </a:gradFill>
              </a:defRPr>
            </a:lvl1pPr>
          </a:lstStyle>
          <a:p>
            <a:r>
              <a:rPr lang="en-US" dirty="0"/>
              <a:t>Video title</a:t>
            </a:r>
          </a:p>
        </p:txBody>
      </p:sp>
    </p:spTree>
    <p:extLst>
      <p:ext uri="{BB962C8B-B14F-4D97-AF65-F5344CB8AC3E}">
        <p14:creationId xmlns:p14="http://schemas.microsoft.com/office/powerpoint/2010/main" val="28279268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5961" y="2125665"/>
            <a:ext cx="8914642" cy="1831975"/>
          </a:xfrm>
          <a:noFill/>
        </p:spPr>
        <p:txBody>
          <a:bodyPr tIns="91440" bIns="91440" anchor="t" anchorCtr="0"/>
          <a:lstStyle>
            <a:lvl1pPr>
              <a:defRPr sz="6599" spc="-75" baseline="0">
                <a:gradFill>
                  <a:gsLst>
                    <a:gs pos="100000">
                      <a:srgbClr val="000000"/>
                    </a:gs>
                    <a:gs pos="0">
                      <a:srgbClr val="000000"/>
                    </a:gs>
                  </a:gsLst>
                  <a:lin ang="5400000" scaled="0"/>
                </a:gradFill>
              </a:defRPr>
            </a:lvl1pPr>
          </a:lstStyle>
          <a:p>
            <a:r>
              <a:rPr lang="en-US" dirty="0"/>
              <a:t>Section title</a:t>
            </a:r>
          </a:p>
        </p:txBody>
      </p:sp>
      <p:grpSp>
        <p:nvGrpSpPr>
          <p:cNvPr id="29" name="Group 28"/>
          <p:cNvGrpSpPr/>
          <p:nvPr userDrawn="1"/>
        </p:nvGrpSpPr>
        <p:grpSpPr>
          <a:xfrm>
            <a:off x="-58315" y="4885861"/>
            <a:ext cx="1544396" cy="2178409"/>
            <a:chOff x="-77761" y="4885858"/>
            <a:chExt cx="2059370" cy="2178409"/>
          </a:xfrm>
        </p:grpSpPr>
        <p:sp>
          <p:nvSpPr>
            <p:cNvPr id="30" name="AutoShape 3"/>
            <p:cNvSpPr>
              <a:spLocks noChangeAspect="1" noChangeArrowheads="1" noTextEdit="1"/>
            </p:cNvSpPr>
            <p:nvPr userDrawn="1"/>
          </p:nvSpPr>
          <p:spPr bwMode="auto">
            <a:xfrm>
              <a:off x="-77761" y="4885858"/>
              <a:ext cx="2059370" cy="2178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1" name="Freeform 5"/>
            <p:cNvSpPr>
              <a:spLocks/>
            </p:cNvSpPr>
            <p:nvPr userDrawn="1"/>
          </p:nvSpPr>
          <p:spPr bwMode="auto">
            <a:xfrm>
              <a:off x="353424" y="5459889"/>
              <a:ext cx="391505" cy="399441"/>
            </a:xfrm>
            <a:custGeom>
              <a:avLst/>
              <a:gdLst>
                <a:gd name="T0" fmla="*/ 296 w 296"/>
                <a:gd name="T1" fmla="*/ 24 h 302"/>
                <a:gd name="T2" fmla="*/ 296 w 296"/>
                <a:gd name="T3" fmla="*/ 278 h 302"/>
                <a:gd name="T4" fmla="*/ 296 w 296"/>
                <a:gd name="T5" fmla="*/ 302 h 302"/>
                <a:gd name="T6" fmla="*/ 271 w 296"/>
                <a:gd name="T7" fmla="*/ 302 h 302"/>
                <a:gd name="T8" fmla="*/ 24 w 296"/>
                <a:gd name="T9" fmla="*/ 302 h 302"/>
                <a:gd name="T10" fmla="*/ 0 w 296"/>
                <a:gd name="T11" fmla="*/ 302 h 302"/>
                <a:gd name="T12" fmla="*/ 0 w 296"/>
                <a:gd name="T13" fmla="*/ 278 h 302"/>
                <a:gd name="T14" fmla="*/ 0 w 296"/>
                <a:gd name="T15" fmla="*/ 24 h 302"/>
                <a:gd name="T16" fmla="*/ 0 w 296"/>
                <a:gd name="T17" fmla="*/ 0 h 302"/>
                <a:gd name="T18" fmla="*/ 24 w 296"/>
                <a:gd name="T19" fmla="*/ 0 h 302"/>
                <a:gd name="T20" fmla="*/ 271 w 296"/>
                <a:gd name="T21" fmla="*/ 0 h 302"/>
                <a:gd name="T22" fmla="*/ 296 w 296"/>
                <a:gd name="T23" fmla="*/ 0 h 302"/>
                <a:gd name="T24" fmla="*/ 296 w 296"/>
                <a:gd name="T25" fmla="*/ 24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6" h="302">
                  <a:moveTo>
                    <a:pt x="296" y="24"/>
                  </a:moveTo>
                  <a:lnTo>
                    <a:pt x="296" y="278"/>
                  </a:lnTo>
                  <a:lnTo>
                    <a:pt x="296" y="302"/>
                  </a:lnTo>
                  <a:lnTo>
                    <a:pt x="271" y="302"/>
                  </a:lnTo>
                  <a:lnTo>
                    <a:pt x="24" y="302"/>
                  </a:lnTo>
                  <a:lnTo>
                    <a:pt x="0" y="302"/>
                  </a:lnTo>
                  <a:lnTo>
                    <a:pt x="0" y="278"/>
                  </a:lnTo>
                  <a:lnTo>
                    <a:pt x="0" y="24"/>
                  </a:lnTo>
                  <a:lnTo>
                    <a:pt x="0" y="0"/>
                  </a:lnTo>
                  <a:lnTo>
                    <a:pt x="24" y="0"/>
                  </a:lnTo>
                  <a:lnTo>
                    <a:pt x="271" y="0"/>
                  </a:lnTo>
                  <a:lnTo>
                    <a:pt x="296" y="0"/>
                  </a:lnTo>
                  <a:lnTo>
                    <a:pt x="296" y="24"/>
                  </a:lnTo>
                  <a:close/>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2" name="Freeform 6"/>
            <p:cNvSpPr>
              <a:spLocks/>
            </p:cNvSpPr>
            <p:nvPr userDrawn="1"/>
          </p:nvSpPr>
          <p:spPr bwMode="auto">
            <a:xfrm>
              <a:off x="353424" y="5459889"/>
              <a:ext cx="391505" cy="399441"/>
            </a:xfrm>
            <a:custGeom>
              <a:avLst/>
              <a:gdLst>
                <a:gd name="T0" fmla="*/ 296 w 296"/>
                <a:gd name="T1" fmla="*/ 24 h 302"/>
                <a:gd name="T2" fmla="*/ 296 w 296"/>
                <a:gd name="T3" fmla="*/ 278 h 302"/>
                <a:gd name="T4" fmla="*/ 296 w 296"/>
                <a:gd name="T5" fmla="*/ 302 h 302"/>
                <a:gd name="T6" fmla="*/ 271 w 296"/>
                <a:gd name="T7" fmla="*/ 302 h 302"/>
                <a:gd name="T8" fmla="*/ 24 w 296"/>
                <a:gd name="T9" fmla="*/ 302 h 302"/>
                <a:gd name="T10" fmla="*/ 0 w 296"/>
                <a:gd name="T11" fmla="*/ 302 h 302"/>
                <a:gd name="T12" fmla="*/ 0 w 296"/>
                <a:gd name="T13" fmla="*/ 278 h 302"/>
                <a:gd name="T14" fmla="*/ 0 w 296"/>
                <a:gd name="T15" fmla="*/ 24 h 302"/>
                <a:gd name="T16" fmla="*/ 0 w 296"/>
                <a:gd name="T17" fmla="*/ 0 h 302"/>
                <a:gd name="T18" fmla="*/ 24 w 296"/>
                <a:gd name="T19" fmla="*/ 0 h 302"/>
                <a:gd name="T20" fmla="*/ 271 w 296"/>
                <a:gd name="T21" fmla="*/ 0 h 302"/>
                <a:gd name="T22" fmla="*/ 296 w 296"/>
                <a:gd name="T23" fmla="*/ 0 h 302"/>
                <a:gd name="T24" fmla="*/ 296 w 296"/>
                <a:gd name="T25" fmla="*/ 24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6" h="302">
                  <a:moveTo>
                    <a:pt x="296" y="24"/>
                  </a:moveTo>
                  <a:lnTo>
                    <a:pt x="296" y="278"/>
                  </a:lnTo>
                  <a:lnTo>
                    <a:pt x="296" y="302"/>
                  </a:lnTo>
                  <a:lnTo>
                    <a:pt x="271" y="302"/>
                  </a:lnTo>
                  <a:lnTo>
                    <a:pt x="24" y="302"/>
                  </a:lnTo>
                  <a:lnTo>
                    <a:pt x="0" y="302"/>
                  </a:lnTo>
                  <a:lnTo>
                    <a:pt x="0" y="278"/>
                  </a:lnTo>
                  <a:lnTo>
                    <a:pt x="0" y="24"/>
                  </a:lnTo>
                  <a:lnTo>
                    <a:pt x="0" y="0"/>
                  </a:lnTo>
                  <a:lnTo>
                    <a:pt x="24" y="0"/>
                  </a:lnTo>
                  <a:lnTo>
                    <a:pt x="271" y="0"/>
                  </a:lnTo>
                  <a:lnTo>
                    <a:pt x="296" y="0"/>
                  </a:lnTo>
                  <a:lnTo>
                    <a:pt x="296" y="24"/>
                  </a:lnTo>
                  <a:close/>
                </a:path>
              </a:pathLst>
            </a:custGeom>
            <a:noFill/>
            <a:ln w="762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33" name="Freeform 7"/>
            <p:cNvSpPr>
              <a:spLocks/>
            </p:cNvSpPr>
            <p:nvPr userDrawn="1"/>
          </p:nvSpPr>
          <p:spPr bwMode="auto">
            <a:xfrm>
              <a:off x="-6287" y="5859330"/>
              <a:ext cx="1141399" cy="1135195"/>
            </a:xfrm>
            <a:custGeom>
              <a:avLst/>
              <a:gdLst>
                <a:gd name="T0" fmla="*/ 887 w 887"/>
                <a:gd name="T1" fmla="*/ 24 h 887"/>
                <a:gd name="T2" fmla="*/ 887 w 887"/>
                <a:gd name="T3" fmla="*/ 863 h 887"/>
                <a:gd name="T4" fmla="*/ 887 w 887"/>
                <a:gd name="T5" fmla="*/ 887 h 887"/>
                <a:gd name="T6" fmla="*/ 863 w 887"/>
                <a:gd name="T7" fmla="*/ 887 h 887"/>
                <a:gd name="T8" fmla="*/ 24 w 887"/>
                <a:gd name="T9" fmla="*/ 887 h 887"/>
                <a:gd name="T10" fmla="*/ 0 w 887"/>
                <a:gd name="T11" fmla="*/ 887 h 887"/>
                <a:gd name="T12" fmla="*/ 0 w 887"/>
                <a:gd name="T13" fmla="*/ 863 h 887"/>
                <a:gd name="T14" fmla="*/ 0 w 887"/>
                <a:gd name="T15" fmla="*/ 24 h 887"/>
                <a:gd name="T16" fmla="*/ 0 w 887"/>
                <a:gd name="T17" fmla="*/ 0 h 887"/>
                <a:gd name="T18" fmla="*/ 24 w 887"/>
                <a:gd name="T19" fmla="*/ 0 h 887"/>
                <a:gd name="T20" fmla="*/ 863 w 887"/>
                <a:gd name="T21" fmla="*/ 0 h 887"/>
                <a:gd name="T22" fmla="*/ 887 w 887"/>
                <a:gd name="T23" fmla="*/ 0 h 887"/>
                <a:gd name="T24" fmla="*/ 887 w 887"/>
                <a:gd name="T25" fmla="*/ 24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7" h="887">
                  <a:moveTo>
                    <a:pt x="887" y="24"/>
                  </a:moveTo>
                  <a:lnTo>
                    <a:pt x="887" y="863"/>
                  </a:lnTo>
                  <a:lnTo>
                    <a:pt x="887" y="887"/>
                  </a:lnTo>
                  <a:lnTo>
                    <a:pt x="863" y="887"/>
                  </a:lnTo>
                  <a:lnTo>
                    <a:pt x="24" y="887"/>
                  </a:lnTo>
                  <a:lnTo>
                    <a:pt x="0" y="887"/>
                  </a:lnTo>
                  <a:lnTo>
                    <a:pt x="0" y="863"/>
                  </a:lnTo>
                  <a:lnTo>
                    <a:pt x="0" y="24"/>
                  </a:lnTo>
                  <a:lnTo>
                    <a:pt x="0" y="0"/>
                  </a:lnTo>
                  <a:lnTo>
                    <a:pt x="24" y="0"/>
                  </a:lnTo>
                  <a:lnTo>
                    <a:pt x="863" y="0"/>
                  </a:lnTo>
                  <a:lnTo>
                    <a:pt x="887" y="0"/>
                  </a:lnTo>
                  <a:lnTo>
                    <a:pt x="887" y="24"/>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4" name="Freeform 8"/>
            <p:cNvSpPr>
              <a:spLocks/>
            </p:cNvSpPr>
            <p:nvPr userDrawn="1"/>
          </p:nvSpPr>
          <p:spPr bwMode="auto">
            <a:xfrm>
              <a:off x="-6287" y="5859330"/>
              <a:ext cx="1141399" cy="1141399"/>
            </a:xfrm>
            <a:custGeom>
              <a:avLst/>
              <a:gdLst>
                <a:gd name="T0" fmla="*/ 887 w 887"/>
                <a:gd name="T1" fmla="*/ 24 h 887"/>
                <a:gd name="T2" fmla="*/ 887 w 887"/>
                <a:gd name="T3" fmla="*/ 863 h 887"/>
                <a:gd name="T4" fmla="*/ 887 w 887"/>
                <a:gd name="T5" fmla="*/ 887 h 887"/>
                <a:gd name="T6" fmla="*/ 863 w 887"/>
                <a:gd name="T7" fmla="*/ 887 h 887"/>
                <a:gd name="T8" fmla="*/ 24 w 887"/>
                <a:gd name="T9" fmla="*/ 887 h 887"/>
                <a:gd name="T10" fmla="*/ 0 w 887"/>
                <a:gd name="T11" fmla="*/ 887 h 887"/>
                <a:gd name="T12" fmla="*/ 0 w 887"/>
                <a:gd name="T13" fmla="*/ 863 h 887"/>
                <a:gd name="T14" fmla="*/ 0 w 887"/>
                <a:gd name="T15" fmla="*/ 24 h 887"/>
                <a:gd name="T16" fmla="*/ 0 w 887"/>
                <a:gd name="T17" fmla="*/ 0 h 887"/>
                <a:gd name="T18" fmla="*/ 24 w 887"/>
                <a:gd name="T19" fmla="*/ 0 h 887"/>
                <a:gd name="T20" fmla="*/ 863 w 887"/>
                <a:gd name="T21" fmla="*/ 0 h 887"/>
                <a:gd name="T22" fmla="*/ 887 w 887"/>
                <a:gd name="T23" fmla="*/ 0 h 887"/>
                <a:gd name="T24" fmla="*/ 887 w 887"/>
                <a:gd name="T25" fmla="*/ 24 h 887"/>
                <a:gd name="connsiteX0" fmla="*/ 10000 w 10000"/>
                <a:gd name="connsiteY0" fmla="*/ 271 h 10000"/>
                <a:gd name="connsiteX1" fmla="*/ 10000 w 10000"/>
                <a:gd name="connsiteY1" fmla="*/ 9729 h 10000"/>
                <a:gd name="connsiteX2" fmla="*/ 10000 w 10000"/>
                <a:gd name="connsiteY2" fmla="*/ 10000 h 10000"/>
                <a:gd name="connsiteX3" fmla="*/ 9729 w 10000"/>
                <a:gd name="connsiteY3" fmla="*/ 10000 h 10000"/>
                <a:gd name="connsiteX4" fmla="*/ 271 w 10000"/>
                <a:gd name="connsiteY4" fmla="*/ 10000 h 10000"/>
                <a:gd name="connsiteX5" fmla="*/ 0 w 10000"/>
                <a:gd name="connsiteY5" fmla="*/ 9729 h 10000"/>
                <a:gd name="connsiteX6" fmla="*/ 0 w 10000"/>
                <a:gd name="connsiteY6" fmla="*/ 271 h 10000"/>
                <a:gd name="connsiteX7" fmla="*/ 0 w 10000"/>
                <a:gd name="connsiteY7" fmla="*/ 0 h 10000"/>
                <a:gd name="connsiteX8" fmla="*/ 271 w 10000"/>
                <a:gd name="connsiteY8" fmla="*/ 0 h 10000"/>
                <a:gd name="connsiteX9" fmla="*/ 9729 w 10000"/>
                <a:gd name="connsiteY9" fmla="*/ 0 h 10000"/>
                <a:gd name="connsiteX10" fmla="*/ 10000 w 10000"/>
                <a:gd name="connsiteY10" fmla="*/ 0 h 10000"/>
                <a:gd name="connsiteX11" fmla="*/ 10000 w 10000"/>
                <a:gd name="connsiteY11" fmla="*/ 271 h 10000"/>
                <a:gd name="connsiteX0" fmla="*/ 10000 w 10000"/>
                <a:gd name="connsiteY0" fmla="*/ 271 h 10000"/>
                <a:gd name="connsiteX1" fmla="*/ 10000 w 10000"/>
                <a:gd name="connsiteY1" fmla="*/ 9729 h 10000"/>
                <a:gd name="connsiteX2" fmla="*/ 10000 w 10000"/>
                <a:gd name="connsiteY2" fmla="*/ 10000 h 10000"/>
                <a:gd name="connsiteX3" fmla="*/ 9729 w 10000"/>
                <a:gd name="connsiteY3" fmla="*/ 10000 h 10000"/>
                <a:gd name="connsiteX4" fmla="*/ 271 w 10000"/>
                <a:gd name="connsiteY4" fmla="*/ 10000 h 10000"/>
                <a:gd name="connsiteX5" fmla="*/ 0 w 10000"/>
                <a:gd name="connsiteY5" fmla="*/ 271 h 10000"/>
                <a:gd name="connsiteX6" fmla="*/ 0 w 10000"/>
                <a:gd name="connsiteY6" fmla="*/ 0 h 10000"/>
                <a:gd name="connsiteX7" fmla="*/ 271 w 10000"/>
                <a:gd name="connsiteY7" fmla="*/ 0 h 10000"/>
                <a:gd name="connsiteX8" fmla="*/ 9729 w 10000"/>
                <a:gd name="connsiteY8" fmla="*/ 0 h 10000"/>
                <a:gd name="connsiteX9" fmla="*/ 10000 w 10000"/>
                <a:gd name="connsiteY9" fmla="*/ 0 h 10000"/>
                <a:gd name="connsiteX10" fmla="*/ 10000 w 10000"/>
                <a:gd name="connsiteY10" fmla="*/ 271 h 10000"/>
                <a:gd name="connsiteX0" fmla="*/ 10000 w 10000"/>
                <a:gd name="connsiteY0" fmla="*/ 271 h 10000"/>
                <a:gd name="connsiteX1" fmla="*/ 10000 w 10000"/>
                <a:gd name="connsiteY1" fmla="*/ 9729 h 10000"/>
                <a:gd name="connsiteX2" fmla="*/ 10000 w 10000"/>
                <a:gd name="connsiteY2" fmla="*/ 10000 h 10000"/>
                <a:gd name="connsiteX3" fmla="*/ 9729 w 10000"/>
                <a:gd name="connsiteY3" fmla="*/ 10000 h 10000"/>
                <a:gd name="connsiteX4" fmla="*/ 0 w 10000"/>
                <a:gd name="connsiteY4" fmla="*/ 271 h 10000"/>
                <a:gd name="connsiteX5" fmla="*/ 0 w 10000"/>
                <a:gd name="connsiteY5" fmla="*/ 0 h 10000"/>
                <a:gd name="connsiteX6" fmla="*/ 271 w 10000"/>
                <a:gd name="connsiteY6" fmla="*/ 0 h 10000"/>
                <a:gd name="connsiteX7" fmla="*/ 9729 w 10000"/>
                <a:gd name="connsiteY7" fmla="*/ 0 h 10000"/>
                <a:gd name="connsiteX8" fmla="*/ 10000 w 10000"/>
                <a:gd name="connsiteY8" fmla="*/ 0 h 10000"/>
                <a:gd name="connsiteX9" fmla="*/ 10000 w 10000"/>
                <a:gd name="connsiteY9" fmla="*/ 271 h 10000"/>
                <a:gd name="connsiteX0" fmla="*/ 0 w 10000"/>
                <a:gd name="connsiteY0" fmla="*/ 271 h 10000"/>
                <a:gd name="connsiteX1" fmla="*/ 0 w 10000"/>
                <a:gd name="connsiteY1" fmla="*/ 0 h 10000"/>
                <a:gd name="connsiteX2" fmla="*/ 271 w 10000"/>
                <a:gd name="connsiteY2" fmla="*/ 0 h 10000"/>
                <a:gd name="connsiteX3" fmla="*/ 9729 w 10000"/>
                <a:gd name="connsiteY3" fmla="*/ 0 h 10000"/>
                <a:gd name="connsiteX4" fmla="*/ 10000 w 10000"/>
                <a:gd name="connsiteY4" fmla="*/ 0 h 10000"/>
                <a:gd name="connsiteX5" fmla="*/ 10000 w 10000"/>
                <a:gd name="connsiteY5" fmla="*/ 271 h 10000"/>
                <a:gd name="connsiteX6" fmla="*/ 10000 w 10000"/>
                <a:gd name="connsiteY6" fmla="*/ 9729 h 10000"/>
                <a:gd name="connsiteX7" fmla="*/ 10000 w 10000"/>
                <a:gd name="connsiteY7" fmla="*/ 10000 h 10000"/>
                <a:gd name="connsiteX8" fmla="*/ 9729 w 10000"/>
                <a:gd name="connsiteY8" fmla="*/ 10000 h 10000"/>
                <a:gd name="connsiteX9" fmla="*/ 779 w 10000"/>
                <a:gd name="connsiteY9" fmla="*/ 1050 h 10000"/>
                <a:gd name="connsiteX0" fmla="*/ 0 w 10000"/>
                <a:gd name="connsiteY0" fmla="*/ 271 h 10000"/>
                <a:gd name="connsiteX1" fmla="*/ 0 w 10000"/>
                <a:gd name="connsiteY1" fmla="*/ 0 h 10000"/>
                <a:gd name="connsiteX2" fmla="*/ 271 w 10000"/>
                <a:gd name="connsiteY2" fmla="*/ 0 h 10000"/>
                <a:gd name="connsiteX3" fmla="*/ 9729 w 10000"/>
                <a:gd name="connsiteY3" fmla="*/ 0 h 10000"/>
                <a:gd name="connsiteX4" fmla="*/ 10000 w 10000"/>
                <a:gd name="connsiteY4" fmla="*/ 0 h 10000"/>
                <a:gd name="connsiteX5" fmla="*/ 10000 w 10000"/>
                <a:gd name="connsiteY5" fmla="*/ 271 h 10000"/>
                <a:gd name="connsiteX6" fmla="*/ 10000 w 10000"/>
                <a:gd name="connsiteY6" fmla="*/ 9729 h 10000"/>
                <a:gd name="connsiteX7" fmla="*/ 10000 w 10000"/>
                <a:gd name="connsiteY7" fmla="*/ 10000 h 10000"/>
                <a:gd name="connsiteX8" fmla="*/ 9729 w 10000"/>
                <a:gd name="connsiteY8" fmla="*/ 10000 h 10000"/>
                <a:gd name="connsiteX0" fmla="*/ 0 w 10000"/>
                <a:gd name="connsiteY0" fmla="*/ 0 h 10000"/>
                <a:gd name="connsiteX1" fmla="*/ 271 w 10000"/>
                <a:gd name="connsiteY1" fmla="*/ 0 h 10000"/>
                <a:gd name="connsiteX2" fmla="*/ 9729 w 10000"/>
                <a:gd name="connsiteY2" fmla="*/ 0 h 10000"/>
                <a:gd name="connsiteX3" fmla="*/ 10000 w 10000"/>
                <a:gd name="connsiteY3" fmla="*/ 0 h 10000"/>
                <a:gd name="connsiteX4" fmla="*/ 10000 w 10000"/>
                <a:gd name="connsiteY4" fmla="*/ 271 h 10000"/>
                <a:gd name="connsiteX5" fmla="*/ 10000 w 10000"/>
                <a:gd name="connsiteY5" fmla="*/ 9729 h 10000"/>
                <a:gd name="connsiteX6" fmla="*/ 10000 w 10000"/>
                <a:gd name="connsiteY6" fmla="*/ 10000 h 10000"/>
                <a:gd name="connsiteX7" fmla="*/ 9729 w 10000"/>
                <a:gd name="connsiteY7" fmla="*/ 10000 h 10000"/>
                <a:gd name="connsiteX0" fmla="*/ 0 w 9729"/>
                <a:gd name="connsiteY0" fmla="*/ 0 h 10000"/>
                <a:gd name="connsiteX1" fmla="*/ 9458 w 9729"/>
                <a:gd name="connsiteY1" fmla="*/ 0 h 10000"/>
                <a:gd name="connsiteX2" fmla="*/ 9729 w 9729"/>
                <a:gd name="connsiteY2" fmla="*/ 0 h 10000"/>
                <a:gd name="connsiteX3" fmla="*/ 9729 w 9729"/>
                <a:gd name="connsiteY3" fmla="*/ 271 h 10000"/>
                <a:gd name="connsiteX4" fmla="*/ 9729 w 9729"/>
                <a:gd name="connsiteY4" fmla="*/ 9729 h 10000"/>
                <a:gd name="connsiteX5" fmla="*/ 9729 w 9729"/>
                <a:gd name="connsiteY5" fmla="*/ 10000 h 10000"/>
                <a:gd name="connsiteX6" fmla="*/ 9458 w 9729"/>
                <a:gd name="connsiteY6" fmla="*/ 10000 h 10000"/>
                <a:gd name="connsiteX0" fmla="*/ 0 w 10000"/>
                <a:gd name="connsiteY0" fmla="*/ 0 h 10000"/>
                <a:gd name="connsiteX1" fmla="*/ 9721 w 10000"/>
                <a:gd name="connsiteY1" fmla="*/ 0 h 10000"/>
                <a:gd name="connsiteX2" fmla="*/ 10000 w 10000"/>
                <a:gd name="connsiteY2" fmla="*/ 0 h 10000"/>
                <a:gd name="connsiteX3" fmla="*/ 10000 w 10000"/>
                <a:gd name="connsiteY3" fmla="*/ 271 h 10000"/>
                <a:gd name="connsiteX4" fmla="*/ 10000 w 10000"/>
                <a:gd name="connsiteY4" fmla="*/ 9729 h 10000"/>
                <a:gd name="connsiteX5" fmla="*/ 10000 w 10000"/>
                <a:gd name="connsiteY5" fmla="*/ 10000 h 10000"/>
                <a:gd name="connsiteX0" fmla="*/ 0 w 10000"/>
                <a:gd name="connsiteY0" fmla="*/ 0 h 9729"/>
                <a:gd name="connsiteX1" fmla="*/ 9721 w 10000"/>
                <a:gd name="connsiteY1" fmla="*/ 0 h 9729"/>
                <a:gd name="connsiteX2" fmla="*/ 10000 w 10000"/>
                <a:gd name="connsiteY2" fmla="*/ 0 h 9729"/>
                <a:gd name="connsiteX3" fmla="*/ 10000 w 10000"/>
                <a:gd name="connsiteY3" fmla="*/ 271 h 9729"/>
                <a:gd name="connsiteX4" fmla="*/ 10000 w 10000"/>
                <a:gd name="connsiteY4" fmla="*/ 9729 h 9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9729">
                  <a:moveTo>
                    <a:pt x="0" y="0"/>
                  </a:moveTo>
                  <a:lnTo>
                    <a:pt x="9721" y="0"/>
                  </a:lnTo>
                  <a:lnTo>
                    <a:pt x="10000" y="0"/>
                  </a:lnTo>
                  <a:lnTo>
                    <a:pt x="10000" y="271"/>
                  </a:lnTo>
                  <a:lnTo>
                    <a:pt x="10000" y="9729"/>
                  </a:lnTo>
                </a:path>
              </a:pathLst>
            </a:custGeom>
            <a:noFill/>
            <a:ln w="762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35" name="Freeform 9"/>
            <p:cNvSpPr>
              <a:spLocks noEditPoints="1"/>
            </p:cNvSpPr>
            <p:nvPr userDrawn="1"/>
          </p:nvSpPr>
          <p:spPr bwMode="auto">
            <a:xfrm>
              <a:off x="153703" y="6059051"/>
              <a:ext cx="694393" cy="845175"/>
            </a:xfrm>
            <a:custGeom>
              <a:avLst/>
              <a:gdLst>
                <a:gd name="T0" fmla="*/ 59 w 87"/>
                <a:gd name="T1" fmla="*/ 98 h 106"/>
                <a:gd name="T2" fmla="*/ 77 w 87"/>
                <a:gd name="T3" fmla="*/ 103 h 106"/>
                <a:gd name="T4" fmla="*/ 82 w 87"/>
                <a:gd name="T5" fmla="*/ 84 h 106"/>
                <a:gd name="T6" fmla="*/ 65 w 87"/>
                <a:gd name="T7" fmla="*/ 79 h 106"/>
                <a:gd name="T8" fmla="*/ 58 w 87"/>
                <a:gd name="T9" fmla="*/ 67 h 106"/>
                <a:gd name="T10" fmla="*/ 55 w 87"/>
                <a:gd name="T11" fmla="*/ 68 h 106"/>
                <a:gd name="T12" fmla="*/ 63 w 87"/>
                <a:gd name="T13" fmla="*/ 80 h 106"/>
                <a:gd name="T14" fmla="*/ 59 w 87"/>
                <a:gd name="T15" fmla="*/ 98 h 106"/>
                <a:gd name="T16" fmla="*/ 14 w 87"/>
                <a:gd name="T17" fmla="*/ 66 h 106"/>
                <a:gd name="T18" fmla="*/ 26 w 87"/>
                <a:gd name="T19" fmla="*/ 73 h 106"/>
                <a:gd name="T20" fmla="*/ 33 w 87"/>
                <a:gd name="T21" fmla="*/ 62 h 106"/>
                <a:gd name="T22" fmla="*/ 40 w 87"/>
                <a:gd name="T23" fmla="*/ 60 h 106"/>
                <a:gd name="T24" fmla="*/ 40 w 87"/>
                <a:gd name="T25" fmla="*/ 58 h 106"/>
                <a:gd name="T26" fmla="*/ 32 w 87"/>
                <a:gd name="T27" fmla="*/ 60 h 106"/>
                <a:gd name="T28" fmla="*/ 21 w 87"/>
                <a:gd name="T29" fmla="*/ 54 h 106"/>
                <a:gd name="T30" fmla="*/ 14 w 87"/>
                <a:gd name="T31" fmla="*/ 66 h 106"/>
                <a:gd name="T32" fmla="*/ 40 w 87"/>
                <a:gd name="T33" fmla="*/ 27 h 106"/>
                <a:gd name="T34" fmla="*/ 25 w 87"/>
                <a:gd name="T35" fmla="*/ 4 h 106"/>
                <a:gd name="T36" fmla="*/ 2 w 87"/>
                <a:gd name="T37" fmla="*/ 20 h 106"/>
                <a:gd name="T38" fmla="*/ 17 w 87"/>
                <a:gd name="T39" fmla="*/ 42 h 106"/>
                <a:gd name="T40" fmla="*/ 32 w 87"/>
                <a:gd name="T41" fmla="*/ 39 h 106"/>
                <a:gd name="T42" fmla="*/ 41 w 87"/>
                <a:gd name="T43" fmla="*/ 48 h 106"/>
                <a:gd name="T44" fmla="*/ 45 w 87"/>
                <a:gd name="T45" fmla="*/ 44 h 106"/>
                <a:gd name="T46" fmla="*/ 36 w 87"/>
                <a:gd name="T47" fmla="*/ 35 h 106"/>
                <a:gd name="T48" fmla="*/ 40 w 87"/>
                <a:gd name="T49" fmla="*/ 27 h 106"/>
                <a:gd name="T50" fmla="*/ 57 w 87"/>
                <a:gd name="T51" fmla="*/ 46 h 106"/>
                <a:gd name="T52" fmla="*/ 43 w 87"/>
                <a:gd name="T53" fmla="*/ 50 h 106"/>
                <a:gd name="T54" fmla="*/ 48 w 87"/>
                <a:gd name="T55" fmla="*/ 64 h 106"/>
                <a:gd name="T56" fmla="*/ 62 w 87"/>
                <a:gd name="T57" fmla="*/ 60 h 106"/>
                <a:gd name="T58" fmla="*/ 57 w 87"/>
                <a:gd name="T59" fmla="*/ 46 h 106"/>
                <a:gd name="T60" fmla="*/ 78 w 87"/>
                <a:gd name="T61" fmla="*/ 3 h 106"/>
                <a:gd name="T62" fmla="*/ 60 w 87"/>
                <a:gd name="T63" fmla="*/ 9 h 106"/>
                <a:gd name="T64" fmla="*/ 64 w 87"/>
                <a:gd name="T65" fmla="*/ 27 h 106"/>
                <a:gd name="T66" fmla="*/ 56 w 87"/>
                <a:gd name="T67" fmla="*/ 43 h 106"/>
                <a:gd name="T68" fmla="*/ 58 w 87"/>
                <a:gd name="T69" fmla="*/ 43 h 106"/>
                <a:gd name="T70" fmla="*/ 59 w 87"/>
                <a:gd name="T71" fmla="*/ 44 h 106"/>
                <a:gd name="T72" fmla="*/ 67 w 87"/>
                <a:gd name="T73" fmla="*/ 28 h 106"/>
                <a:gd name="T74" fmla="*/ 84 w 87"/>
                <a:gd name="T75" fmla="*/ 21 h 106"/>
                <a:gd name="T76" fmla="*/ 78 w 87"/>
                <a:gd name="T77"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 h="106">
                  <a:moveTo>
                    <a:pt x="59" y="98"/>
                  </a:moveTo>
                  <a:cubicBezTo>
                    <a:pt x="62" y="104"/>
                    <a:pt x="71" y="106"/>
                    <a:pt x="77" y="103"/>
                  </a:cubicBezTo>
                  <a:cubicBezTo>
                    <a:pt x="83" y="99"/>
                    <a:pt x="86" y="91"/>
                    <a:pt x="82" y="84"/>
                  </a:cubicBezTo>
                  <a:cubicBezTo>
                    <a:pt x="79" y="78"/>
                    <a:pt x="71" y="76"/>
                    <a:pt x="65" y="79"/>
                  </a:cubicBezTo>
                  <a:cubicBezTo>
                    <a:pt x="58" y="67"/>
                    <a:pt x="58" y="67"/>
                    <a:pt x="58" y="67"/>
                  </a:cubicBezTo>
                  <a:cubicBezTo>
                    <a:pt x="57" y="67"/>
                    <a:pt x="56" y="67"/>
                    <a:pt x="55" y="68"/>
                  </a:cubicBezTo>
                  <a:cubicBezTo>
                    <a:pt x="63" y="80"/>
                    <a:pt x="63" y="80"/>
                    <a:pt x="63" y="80"/>
                  </a:cubicBezTo>
                  <a:cubicBezTo>
                    <a:pt x="57" y="84"/>
                    <a:pt x="55" y="92"/>
                    <a:pt x="59" y="98"/>
                  </a:cubicBezTo>
                  <a:moveTo>
                    <a:pt x="14" y="66"/>
                  </a:moveTo>
                  <a:cubicBezTo>
                    <a:pt x="15" y="71"/>
                    <a:pt x="21" y="74"/>
                    <a:pt x="26" y="73"/>
                  </a:cubicBezTo>
                  <a:cubicBezTo>
                    <a:pt x="31" y="72"/>
                    <a:pt x="34" y="67"/>
                    <a:pt x="33" y="62"/>
                  </a:cubicBezTo>
                  <a:cubicBezTo>
                    <a:pt x="40" y="60"/>
                    <a:pt x="40" y="60"/>
                    <a:pt x="40" y="60"/>
                  </a:cubicBezTo>
                  <a:cubicBezTo>
                    <a:pt x="40" y="59"/>
                    <a:pt x="40" y="58"/>
                    <a:pt x="40" y="58"/>
                  </a:cubicBezTo>
                  <a:cubicBezTo>
                    <a:pt x="32" y="60"/>
                    <a:pt x="32" y="60"/>
                    <a:pt x="32" y="60"/>
                  </a:cubicBezTo>
                  <a:cubicBezTo>
                    <a:pt x="31" y="55"/>
                    <a:pt x="26" y="52"/>
                    <a:pt x="21" y="54"/>
                  </a:cubicBezTo>
                  <a:cubicBezTo>
                    <a:pt x="15" y="55"/>
                    <a:pt x="12" y="61"/>
                    <a:pt x="14" y="66"/>
                  </a:cubicBezTo>
                  <a:moveTo>
                    <a:pt x="40" y="27"/>
                  </a:moveTo>
                  <a:cubicBezTo>
                    <a:pt x="42" y="17"/>
                    <a:pt x="35" y="6"/>
                    <a:pt x="25" y="4"/>
                  </a:cubicBezTo>
                  <a:cubicBezTo>
                    <a:pt x="14" y="2"/>
                    <a:pt x="4" y="9"/>
                    <a:pt x="2" y="20"/>
                  </a:cubicBezTo>
                  <a:cubicBezTo>
                    <a:pt x="0" y="30"/>
                    <a:pt x="7" y="40"/>
                    <a:pt x="17" y="42"/>
                  </a:cubicBezTo>
                  <a:cubicBezTo>
                    <a:pt x="22" y="43"/>
                    <a:pt x="28" y="42"/>
                    <a:pt x="32" y="39"/>
                  </a:cubicBezTo>
                  <a:cubicBezTo>
                    <a:pt x="41" y="48"/>
                    <a:pt x="41" y="48"/>
                    <a:pt x="41" y="48"/>
                  </a:cubicBezTo>
                  <a:cubicBezTo>
                    <a:pt x="42" y="47"/>
                    <a:pt x="44" y="45"/>
                    <a:pt x="45" y="44"/>
                  </a:cubicBezTo>
                  <a:cubicBezTo>
                    <a:pt x="36" y="35"/>
                    <a:pt x="36" y="35"/>
                    <a:pt x="36" y="35"/>
                  </a:cubicBezTo>
                  <a:cubicBezTo>
                    <a:pt x="38" y="33"/>
                    <a:pt x="39" y="30"/>
                    <a:pt x="40" y="27"/>
                  </a:cubicBezTo>
                  <a:moveTo>
                    <a:pt x="57" y="46"/>
                  </a:moveTo>
                  <a:cubicBezTo>
                    <a:pt x="52" y="43"/>
                    <a:pt x="46" y="45"/>
                    <a:pt x="43" y="50"/>
                  </a:cubicBezTo>
                  <a:cubicBezTo>
                    <a:pt x="41" y="56"/>
                    <a:pt x="43" y="62"/>
                    <a:pt x="48" y="64"/>
                  </a:cubicBezTo>
                  <a:cubicBezTo>
                    <a:pt x="53" y="67"/>
                    <a:pt x="59" y="65"/>
                    <a:pt x="62" y="60"/>
                  </a:cubicBezTo>
                  <a:cubicBezTo>
                    <a:pt x="64" y="55"/>
                    <a:pt x="62" y="49"/>
                    <a:pt x="57" y="46"/>
                  </a:cubicBezTo>
                  <a:moveTo>
                    <a:pt x="78" y="3"/>
                  </a:moveTo>
                  <a:cubicBezTo>
                    <a:pt x="71" y="0"/>
                    <a:pt x="63" y="3"/>
                    <a:pt x="60" y="9"/>
                  </a:cubicBezTo>
                  <a:cubicBezTo>
                    <a:pt x="57" y="16"/>
                    <a:pt x="59" y="23"/>
                    <a:pt x="64" y="27"/>
                  </a:cubicBezTo>
                  <a:cubicBezTo>
                    <a:pt x="56" y="43"/>
                    <a:pt x="56" y="43"/>
                    <a:pt x="56" y="43"/>
                  </a:cubicBezTo>
                  <a:cubicBezTo>
                    <a:pt x="57" y="43"/>
                    <a:pt x="58" y="43"/>
                    <a:pt x="58" y="43"/>
                  </a:cubicBezTo>
                  <a:cubicBezTo>
                    <a:pt x="59" y="43"/>
                    <a:pt x="59" y="44"/>
                    <a:pt x="59" y="44"/>
                  </a:cubicBezTo>
                  <a:cubicBezTo>
                    <a:pt x="67" y="28"/>
                    <a:pt x="67" y="28"/>
                    <a:pt x="67" y="28"/>
                  </a:cubicBezTo>
                  <a:cubicBezTo>
                    <a:pt x="73" y="30"/>
                    <a:pt x="81" y="28"/>
                    <a:pt x="84" y="21"/>
                  </a:cubicBezTo>
                  <a:cubicBezTo>
                    <a:pt x="87" y="15"/>
                    <a:pt x="84" y="7"/>
                    <a:pt x="78"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6" name="Freeform 10"/>
            <p:cNvSpPr>
              <a:spLocks/>
            </p:cNvSpPr>
            <p:nvPr userDrawn="1"/>
          </p:nvSpPr>
          <p:spPr bwMode="auto">
            <a:xfrm>
              <a:off x="752865" y="4917602"/>
              <a:ext cx="941729" cy="941729"/>
            </a:xfrm>
            <a:custGeom>
              <a:avLst/>
              <a:gdLst>
                <a:gd name="T0" fmla="*/ 712 w 712"/>
                <a:gd name="T1" fmla="*/ 24 h 712"/>
                <a:gd name="T2" fmla="*/ 712 w 712"/>
                <a:gd name="T3" fmla="*/ 688 h 712"/>
                <a:gd name="T4" fmla="*/ 712 w 712"/>
                <a:gd name="T5" fmla="*/ 712 h 712"/>
                <a:gd name="T6" fmla="*/ 688 w 712"/>
                <a:gd name="T7" fmla="*/ 712 h 712"/>
                <a:gd name="T8" fmla="*/ 24 w 712"/>
                <a:gd name="T9" fmla="*/ 712 h 712"/>
                <a:gd name="T10" fmla="*/ 0 w 712"/>
                <a:gd name="T11" fmla="*/ 712 h 712"/>
                <a:gd name="T12" fmla="*/ 0 w 712"/>
                <a:gd name="T13" fmla="*/ 688 h 712"/>
                <a:gd name="T14" fmla="*/ 0 w 712"/>
                <a:gd name="T15" fmla="*/ 24 h 712"/>
                <a:gd name="T16" fmla="*/ 0 w 712"/>
                <a:gd name="T17" fmla="*/ 0 h 712"/>
                <a:gd name="T18" fmla="*/ 24 w 712"/>
                <a:gd name="T19" fmla="*/ 0 h 712"/>
                <a:gd name="T20" fmla="*/ 688 w 712"/>
                <a:gd name="T21" fmla="*/ 0 h 712"/>
                <a:gd name="T22" fmla="*/ 712 w 712"/>
                <a:gd name="T23" fmla="*/ 0 h 712"/>
                <a:gd name="T24" fmla="*/ 712 w 712"/>
                <a:gd name="T25" fmla="*/ 24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2" h="712">
                  <a:moveTo>
                    <a:pt x="712" y="24"/>
                  </a:moveTo>
                  <a:lnTo>
                    <a:pt x="712" y="688"/>
                  </a:lnTo>
                  <a:lnTo>
                    <a:pt x="712" y="712"/>
                  </a:lnTo>
                  <a:lnTo>
                    <a:pt x="688" y="712"/>
                  </a:lnTo>
                  <a:lnTo>
                    <a:pt x="24" y="712"/>
                  </a:lnTo>
                  <a:lnTo>
                    <a:pt x="0" y="712"/>
                  </a:lnTo>
                  <a:lnTo>
                    <a:pt x="0" y="688"/>
                  </a:lnTo>
                  <a:lnTo>
                    <a:pt x="0" y="24"/>
                  </a:lnTo>
                  <a:lnTo>
                    <a:pt x="0" y="0"/>
                  </a:lnTo>
                  <a:lnTo>
                    <a:pt x="24" y="0"/>
                  </a:lnTo>
                  <a:lnTo>
                    <a:pt x="688" y="0"/>
                  </a:lnTo>
                  <a:lnTo>
                    <a:pt x="712" y="0"/>
                  </a:lnTo>
                  <a:lnTo>
                    <a:pt x="712" y="24"/>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7" name="Freeform 11"/>
            <p:cNvSpPr>
              <a:spLocks/>
            </p:cNvSpPr>
            <p:nvPr userDrawn="1"/>
          </p:nvSpPr>
          <p:spPr bwMode="auto">
            <a:xfrm>
              <a:off x="752865" y="4917602"/>
              <a:ext cx="941729" cy="941729"/>
            </a:xfrm>
            <a:custGeom>
              <a:avLst/>
              <a:gdLst>
                <a:gd name="T0" fmla="*/ 712 w 712"/>
                <a:gd name="T1" fmla="*/ 24 h 712"/>
                <a:gd name="T2" fmla="*/ 712 w 712"/>
                <a:gd name="T3" fmla="*/ 688 h 712"/>
                <a:gd name="T4" fmla="*/ 712 w 712"/>
                <a:gd name="T5" fmla="*/ 712 h 712"/>
                <a:gd name="T6" fmla="*/ 688 w 712"/>
                <a:gd name="T7" fmla="*/ 712 h 712"/>
                <a:gd name="T8" fmla="*/ 24 w 712"/>
                <a:gd name="T9" fmla="*/ 712 h 712"/>
                <a:gd name="T10" fmla="*/ 0 w 712"/>
                <a:gd name="T11" fmla="*/ 712 h 712"/>
                <a:gd name="T12" fmla="*/ 0 w 712"/>
                <a:gd name="T13" fmla="*/ 688 h 712"/>
                <a:gd name="T14" fmla="*/ 0 w 712"/>
                <a:gd name="T15" fmla="*/ 24 h 712"/>
                <a:gd name="T16" fmla="*/ 0 w 712"/>
                <a:gd name="T17" fmla="*/ 0 h 712"/>
                <a:gd name="T18" fmla="*/ 24 w 712"/>
                <a:gd name="T19" fmla="*/ 0 h 712"/>
                <a:gd name="T20" fmla="*/ 688 w 712"/>
                <a:gd name="T21" fmla="*/ 0 h 712"/>
                <a:gd name="T22" fmla="*/ 712 w 712"/>
                <a:gd name="T23" fmla="*/ 0 h 712"/>
                <a:gd name="T24" fmla="*/ 712 w 712"/>
                <a:gd name="T25" fmla="*/ 24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2" h="712">
                  <a:moveTo>
                    <a:pt x="712" y="24"/>
                  </a:moveTo>
                  <a:lnTo>
                    <a:pt x="712" y="688"/>
                  </a:lnTo>
                  <a:lnTo>
                    <a:pt x="712" y="712"/>
                  </a:lnTo>
                  <a:lnTo>
                    <a:pt x="688" y="712"/>
                  </a:lnTo>
                  <a:lnTo>
                    <a:pt x="24" y="712"/>
                  </a:lnTo>
                  <a:lnTo>
                    <a:pt x="0" y="712"/>
                  </a:lnTo>
                  <a:lnTo>
                    <a:pt x="0" y="688"/>
                  </a:lnTo>
                  <a:lnTo>
                    <a:pt x="0" y="24"/>
                  </a:lnTo>
                  <a:lnTo>
                    <a:pt x="0" y="0"/>
                  </a:lnTo>
                  <a:lnTo>
                    <a:pt x="24" y="0"/>
                  </a:lnTo>
                  <a:lnTo>
                    <a:pt x="688" y="0"/>
                  </a:lnTo>
                  <a:lnTo>
                    <a:pt x="712" y="0"/>
                  </a:lnTo>
                  <a:lnTo>
                    <a:pt x="712" y="24"/>
                  </a:lnTo>
                  <a:close/>
                </a:path>
              </a:pathLst>
            </a:custGeom>
            <a:noFill/>
            <a:ln w="762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38" name="Freeform 12"/>
            <p:cNvSpPr>
              <a:spLocks/>
            </p:cNvSpPr>
            <p:nvPr userDrawn="1"/>
          </p:nvSpPr>
          <p:spPr bwMode="auto">
            <a:xfrm>
              <a:off x="952585" y="5149066"/>
              <a:ext cx="542288" cy="534352"/>
            </a:xfrm>
            <a:custGeom>
              <a:avLst/>
              <a:gdLst>
                <a:gd name="T0" fmla="*/ 60 w 68"/>
                <a:gd name="T1" fmla="*/ 0 h 67"/>
                <a:gd name="T2" fmla="*/ 9 w 68"/>
                <a:gd name="T3" fmla="*/ 0 h 67"/>
                <a:gd name="T4" fmla="*/ 0 w 68"/>
                <a:gd name="T5" fmla="*/ 9 h 67"/>
                <a:gd name="T6" fmla="*/ 0 w 68"/>
                <a:gd name="T7" fmla="*/ 41 h 67"/>
                <a:gd name="T8" fmla="*/ 9 w 68"/>
                <a:gd name="T9" fmla="*/ 50 h 67"/>
                <a:gd name="T10" fmla="*/ 21 w 68"/>
                <a:gd name="T11" fmla="*/ 50 h 67"/>
                <a:gd name="T12" fmla="*/ 47 w 68"/>
                <a:gd name="T13" fmla="*/ 67 h 67"/>
                <a:gd name="T14" fmla="*/ 41 w 68"/>
                <a:gd name="T15" fmla="*/ 50 h 67"/>
                <a:gd name="T16" fmla="*/ 60 w 68"/>
                <a:gd name="T17" fmla="*/ 50 h 67"/>
                <a:gd name="T18" fmla="*/ 68 w 68"/>
                <a:gd name="T19" fmla="*/ 41 h 67"/>
                <a:gd name="T20" fmla="*/ 68 w 68"/>
                <a:gd name="T21" fmla="*/ 9 h 67"/>
                <a:gd name="T22" fmla="*/ 60 w 68"/>
                <a:gd name="T2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67">
                  <a:moveTo>
                    <a:pt x="60" y="0"/>
                  </a:moveTo>
                  <a:cubicBezTo>
                    <a:pt x="9" y="0"/>
                    <a:pt x="9" y="0"/>
                    <a:pt x="9" y="0"/>
                  </a:cubicBezTo>
                  <a:cubicBezTo>
                    <a:pt x="4" y="0"/>
                    <a:pt x="0" y="4"/>
                    <a:pt x="0" y="9"/>
                  </a:cubicBezTo>
                  <a:cubicBezTo>
                    <a:pt x="0" y="41"/>
                    <a:pt x="0" y="41"/>
                    <a:pt x="0" y="41"/>
                  </a:cubicBezTo>
                  <a:cubicBezTo>
                    <a:pt x="0" y="46"/>
                    <a:pt x="4" y="50"/>
                    <a:pt x="9" y="50"/>
                  </a:cubicBezTo>
                  <a:cubicBezTo>
                    <a:pt x="21" y="50"/>
                    <a:pt x="21" y="50"/>
                    <a:pt x="21" y="50"/>
                  </a:cubicBezTo>
                  <a:cubicBezTo>
                    <a:pt x="47" y="67"/>
                    <a:pt x="47" y="67"/>
                    <a:pt x="47" y="67"/>
                  </a:cubicBezTo>
                  <a:cubicBezTo>
                    <a:pt x="41" y="50"/>
                    <a:pt x="41" y="50"/>
                    <a:pt x="41" y="50"/>
                  </a:cubicBezTo>
                  <a:cubicBezTo>
                    <a:pt x="60" y="50"/>
                    <a:pt x="60" y="50"/>
                    <a:pt x="60" y="50"/>
                  </a:cubicBezTo>
                  <a:cubicBezTo>
                    <a:pt x="64" y="50"/>
                    <a:pt x="68" y="46"/>
                    <a:pt x="68" y="41"/>
                  </a:cubicBezTo>
                  <a:cubicBezTo>
                    <a:pt x="68" y="9"/>
                    <a:pt x="68" y="9"/>
                    <a:pt x="68" y="9"/>
                  </a:cubicBezTo>
                  <a:cubicBezTo>
                    <a:pt x="68" y="4"/>
                    <a:pt x="64" y="0"/>
                    <a:pt x="6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9" name="Freeform 13"/>
            <p:cNvSpPr>
              <a:spLocks/>
            </p:cNvSpPr>
            <p:nvPr userDrawn="1"/>
          </p:nvSpPr>
          <p:spPr bwMode="auto">
            <a:xfrm>
              <a:off x="1135111" y="5859330"/>
              <a:ext cx="822690" cy="821367"/>
            </a:xfrm>
            <a:custGeom>
              <a:avLst/>
              <a:gdLst>
                <a:gd name="T0" fmla="*/ 622 w 622"/>
                <a:gd name="T1" fmla="*/ 24 h 621"/>
                <a:gd name="T2" fmla="*/ 622 w 622"/>
                <a:gd name="T3" fmla="*/ 597 h 621"/>
                <a:gd name="T4" fmla="*/ 622 w 622"/>
                <a:gd name="T5" fmla="*/ 621 h 621"/>
                <a:gd name="T6" fmla="*/ 598 w 622"/>
                <a:gd name="T7" fmla="*/ 621 h 621"/>
                <a:gd name="T8" fmla="*/ 25 w 622"/>
                <a:gd name="T9" fmla="*/ 621 h 621"/>
                <a:gd name="T10" fmla="*/ 0 w 622"/>
                <a:gd name="T11" fmla="*/ 621 h 621"/>
                <a:gd name="T12" fmla="*/ 0 w 622"/>
                <a:gd name="T13" fmla="*/ 597 h 621"/>
                <a:gd name="T14" fmla="*/ 0 w 622"/>
                <a:gd name="T15" fmla="*/ 24 h 621"/>
                <a:gd name="T16" fmla="*/ 0 w 622"/>
                <a:gd name="T17" fmla="*/ 0 h 621"/>
                <a:gd name="T18" fmla="*/ 25 w 622"/>
                <a:gd name="T19" fmla="*/ 0 h 621"/>
                <a:gd name="T20" fmla="*/ 598 w 622"/>
                <a:gd name="T21" fmla="*/ 0 h 621"/>
                <a:gd name="T22" fmla="*/ 622 w 622"/>
                <a:gd name="T23" fmla="*/ 0 h 621"/>
                <a:gd name="T24" fmla="*/ 622 w 622"/>
                <a:gd name="T25" fmla="*/ 24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2" h="621">
                  <a:moveTo>
                    <a:pt x="622" y="24"/>
                  </a:moveTo>
                  <a:lnTo>
                    <a:pt x="622" y="597"/>
                  </a:lnTo>
                  <a:lnTo>
                    <a:pt x="622" y="621"/>
                  </a:lnTo>
                  <a:lnTo>
                    <a:pt x="598" y="621"/>
                  </a:lnTo>
                  <a:lnTo>
                    <a:pt x="25" y="621"/>
                  </a:lnTo>
                  <a:lnTo>
                    <a:pt x="0" y="621"/>
                  </a:lnTo>
                  <a:lnTo>
                    <a:pt x="0" y="597"/>
                  </a:lnTo>
                  <a:lnTo>
                    <a:pt x="0" y="24"/>
                  </a:lnTo>
                  <a:lnTo>
                    <a:pt x="0" y="0"/>
                  </a:lnTo>
                  <a:lnTo>
                    <a:pt x="25" y="0"/>
                  </a:lnTo>
                  <a:lnTo>
                    <a:pt x="598" y="0"/>
                  </a:lnTo>
                  <a:lnTo>
                    <a:pt x="622" y="0"/>
                  </a:lnTo>
                  <a:lnTo>
                    <a:pt x="622" y="24"/>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40" name="Freeform 14"/>
            <p:cNvSpPr>
              <a:spLocks/>
            </p:cNvSpPr>
            <p:nvPr userDrawn="1"/>
          </p:nvSpPr>
          <p:spPr bwMode="auto">
            <a:xfrm>
              <a:off x="1135111" y="5859330"/>
              <a:ext cx="822690" cy="821367"/>
            </a:xfrm>
            <a:custGeom>
              <a:avLst/>
              <a:gdLst>
                <a:gd name="T0" fmla="*/ 622 w 622"/>
                <a:gd name="T1" fmla="*/ 24 h 621"/>
                <a:gd name="T2" fmla="*/ 622 w 622"/>
                <a:gd name="T3" fmla="*/ 597 h 621"/>
                <a:gd name="T4" fmla="*/ 622 w 622"/>
                <a:gd name="T5" fmla="*/ 621 h 621"/>
                <a:gd name="T6" fmla="*/ 598 w 622"/>
                <a:gd name="T7" fmla="*/ 621 h 621"/>
                <a:gd name="T8" fmla="*/ 25 w 622"/>
                <a:gd name="T9" fmla="*/ 621 h 621"/>
                <a:gd name="T10" fmla="*/ 0 w 622"/>
                <a:gd name="T11" fmla="*/ 621 h 621"/>
                <a:gd name="T12" fmla="*/ 0 w 622"/>
                <a:gd name="T13" fmla="*/ 597 h 621"/>
                <a:gd name="T14" fmla="*/ 0 w 622"/>
                <a:gd name="T15" fmla="*/ 24 h 621"/>
                <a:gd name="T16" fmla="*/ 0 w 622"/>
                <a:gd name="T17" fmla="*/ 0 h 621"/>
                <a:gd name="T18" fmla="*/ 25 w 622"/>
                <a:gd name="T19" fmla="*/ 0 h 621"/>
                <a:gd name="T20" fmla="*/ 598 w 622"/>
                <a:gd name="T21" fmla="*/ 0 h 621"/>
                <a:gd name="T22" fmla="*/ 622 w 622"/>
                <a:gd name="T23" fmla="*/ 0 h 621"/>
                <a:gd name="T24" fmla="*/ 622 w 622"/>
                <a:gd name="T25" fmla="*/ 24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2" h="621">
                  <a:moveTo>
                    <a:pt x="622" y="24"/>
                  </a:moveTo>
                  <a:lnTo>
                    <a:pt x="622" y="597"/>
                  </a:lnTo>
                  <a:lnTo>
                    <a:pt x="622" y="621"/>
                  </a:lnTo>
                  <a:lnTo>
                    <a:pt x="598" y="621"/>
                  </a:lnTo>
                  <a:lnTo>
                    <a:pt x="25" y="621"/>
                  </a:lnTo>
                  <a:lnTo>
                    <a:pt x="0" y="621"/>
                  </a:lnTo>
                  <a:lnTo>
                    <a:pt x="0" y="597"/>
                  </a:lnTo>
                  <a:lnTo>
                    <a:pt x="0" y="24"/>
                  </a:lnTo>
                  <a:lnTo>
                    <a:pt x="0" y="0"/>
                  </a:lnTo>
                  <a:lnTo>
                    <a:pt x="25" y="0"/>
                  </a:lnTo>
                  <a:lnTo>
                    <a:pt x="598" y="0"/>
                  </a:lnTo>
                  <a:lnTo>
                    <a:pt x="622" y="0"/>
                  </a:lnTo>
                  <a:lnTo>
                    <a:pt x="622" y="24"/>
                  </a:lnTo>
                  <a:close/>
                </a:path>
              </a:pathLst>
            </a:custGeom>
            <a:noFill/>
            <a:ln w="762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41" name="Freeform 15"/>
            <p:cNvSpPr>
              <a:spLocks/>
            </p:cNvSpPr>
            <p:nvPr userDrawn="1"/>
          </p:nvSpPr>
          <p:spPr bwMode="auto">
            <a:xfrm>
              <a:off x="1263409" y="6130474"/>
              <a:ext cx="575354" cy="279080"/>
            </a:xfrm>
            <a:custGeom>
              <a:avLst/>
              <a:gdLst>
                <a:gd name="T0" fmla="*/ 59 w 72"/>
                <a:gd name="T1" fmla="*/ 9 h 35"/>
                <a:gd name="T2" fmla="*/ 52 w 72"/>
                <a:gd name="T3" fmla="*/ 11 h 35"/>
                <a:gd name="T4" fmla="*/ 34 w 72"/>
                <a:gd name="T5" fmla="*/ 0 h 35"/>
                <a:gd name="T6" fmla="*/ 14 w 72"/>
                <a:gd name="T7" fmla="*/ 15 h 35"/>
                <a:gd name="T8" fmla="*/ 10 w 72"/>
                <a:gd name="T9" fmla="*/ 15 h 35"/>
                <a:gd name="T10" fmla="*/ 0 w 72"/>
                <a:gd name="T11" fmla="*/ 25 h 35"/>
                <a:gd name="T12" fmla="*/ 10 w 72"/>
                <a:gd name="T13" fmla="*/ 35 h 35"/>
                <a:gd name="T14" fmla="*/ 59 w 72"/>
                <a:gd name="T15" fmla="*/ 35 h 35"/>
                <a:gd name="T16" fmla="*/ 72 w 72"/>
                <a:gd name="T17" fmla="*/ 22 h 35"/>
                <a:gd name="T18" fmla="*/ 59 w 72"/>
                <a:gd name="T1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35">
                  <a:moveTo>
                    <a:pt x="59" y="9"/>
                  </a:moveTo>
                  <a:cubicBezTo>
                    <a:pt x="56" y="9"/>
                    <a:pt x="54" y="10"/>
                    <a:pt x="52" y="11"/>
                  </a:cubicBezTo>
                  <a:cubicBezTo>
                    <a:pt x="49" y="5"/>
                    <a:pt x="42" y="0"/>
                    <a:pt x="34" y="0"/>
                  </a:cubicBezTo>
                  <a:cubicBezTo>
                    <a:pt x="24" y="0"/>
                    <a:pt x="16" y="7"/>
                    <a:pt x="14" y="15"/>
                  </a:cubicBezTo>
                  <a:cubicBezTo>
                    <a:pt x="13" y="15"/>
                    <a:pt x="12" y="15"/>
                    <a:pt x="10" y="15"/>
                  </a:cubicBezTo>
                  <a:cubicBezTo>
                    <a:pt x="5" y="15"/>
                    <a:pt x="0" y="19"/>
                    <a:pt x="0" y="25"/>
                  </a:cubicBezTo>
                  <a:cubicBezTo>
                    <a:pt x="0" y="30"/>
                    <a:pt x="5" y="35"/>
                    <a:pt x="10" y="35"/>
                  </a:cubicBezTo>
                  <a:cubicBezTo>
                    <a:pt x="59" y="35"/>
                    <a:pt x="59" y="35"/>
                    <a:pt x="59" y="35"/>
                  </a:cubicBezTo>
                  <a:cubicBezTo>
                    <a:pt x="66" y="35"/>
                    <a:pt x="72" y="29"/>
                    <a:pt x="72" y="22"/>
                  </a:cubicBezTo>
                  <a:cubicBezTo>
                    <a:pt x="72" y="15"/>
                    <a:pt x="66" y="9"/>
                    <a:pt x="59"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grpSp>
    </p:spTree>
    <p:extLst>
      <p:ext uri="{BB962C8B-B14F-4D97-AF65-F5344CB8AC3E}">
        <p14:creationId xmlns:p14="http://schemas.microsoft.com/office/powerpoint/2010/main" val="7625369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3" name="Rectangle 2"/>
          <p:cNvSpPr/>
          <p:nvPr userDrawn="1"/>
        </p:nvSpPr>
        <p:spPr bwMode="auto">
          <a:xfrm>
            <a:off x="1" y="6697663"/>
            <a:ext cx="9326563" cy="296862"/>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61" fontAlgn="base">
              <a:lnSpc>
                <a:spcPct val="90000"/>
              </a:lnSpc>
              <a:spcBef>
                <a:spcPct val="0"/>
              </a:spcBef>
              <a:spcAft>
                <a:spcPct val="0"/>
              </a:spcAft>
            </a:pPr>
            <a:endParaRPr lang="en-US" sz="18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05961" y="1212851"/>
            <a:ext cx="8914642" cy="1565044"/>
          </a:xfrm>
        </p:spPr>
        <p:txBody>
          <a:bodyPr/>
          <a:lstStyle>
            <a:lvl1pPr marL="0" indent="0">
              <a:buNone/>
              <a:defRPr>
                <a:gradFill>
                  <a:gsLst>
                    <a:gs pos="1250">
                      <a:schemeClr val="tx2"/>
                    </a:gs>
                    <a:gs pos="99000">
                      <a:schemeClr val="tx2"/>
                    </a:gs>
                  </a:gsLst>
                  <a:lin ang="5400000" scaled="0"/>
                </a:gradFill>
              </a:defRPr>
            </a:lvl1pPr>
            <a:lvl2pPr marL="0" indent="0">
              <a:buFontTx/>
              <a:buNone/>
              <a:defRPr sz="1500"/>
            </a:lvl2pPr>
            <a:lvl3pPr marL="171427" indent="0">
              <a:buNone/>
              <a:defRPr sz="1500"/>
            </a:lvl3pPr>
            <a:lvl4pPr marL="342854" indent="0">
              <a:buNone/>
              <a:defRPr sz="1350"/>
            </a:lvl4pPr>
            <a:lvl5pPr marL="514281" indent="0">
              <a:buNone/>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AutoShape 3"/>
          <p:cNvSpPr>
            <a:spLocks noChangeAspect="1" noChangeArrowheads="1" noTextEdit="1"/>
          </p:cNvSpPr>
          <p:nvPr userDrawn="1"/>
        </p:nvSpPr>
        <p:spPr bwMode="auto">
          <a:xfrm>
            <a:off x="8497960" y="5890113"/>
            <a:ext cx="621453"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4" tIns="34287" rIns="68574" bIns="34287" numCol="1" anchor="t" anchorCtr="0" compatLnSpc="1">
            <a:prstTxWarp prst="textNoShape">
              <a:avLst/>
            </a:prstTxWarp>
          </a:bodyPr>
          <a:lstStyle/>
          <a:p>
            <a:endParaRPr lang="en-US" sz="1350"/>
          </a:p>
        </p:txBody>
      </p:sp>
    </p:spTree>
    <p:extLst>
      <p:ext uri="{BB962C8B-B14F-4D97-AF65-F5344CB8AC3E}">
        <p14:creationId xmlns:p14="http://schemas.microsoft.com/office/powerpoint/2010/main" val="217481685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18" name="Rectangle 17"/>
          <p:cNvSpPr/>
          <p:nvPr userDrawn="1"/>
        </p:nvSpPr>
        <p:spPr bwMode="auto">
          <a:xfrm>
            <a:off x="1" y="6697663"/>
            <a:ext cx="9326563" cy="296862"/>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61" fontAlgn="base">
              <a:lnSpc>
                <a:spcPct val="90000"/>
              </a:lnSpc>
              <a:spcBef>
                <a:spcPct val="0"/>
              </a:spcBef>
              <a:spcAft>
                <a:spcPct val="0"/>
              </a:spcAft>
            </a:pPr>
            <a:endParaRPr lang="en-US" sz="18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05961" y="1212851"/>
            <a:ext cx="8914642" cy="1565044"/>
          </a:xfrm>
        </p:spPr>
        <p:txBody>
          <a:bodyPr/>
          <a:lstStyle>
            <a:lvl1pPr marL="0" indent="0">
              <a:buNone/>
              <a:defRPr>
                <a:gradFill>
                  <a:gsLst>
                    <a:gs pos="1250">
                      <a:schemeClr val="tx1"/>
                    </a:gs>
                    <a:gs pos="99000">
                      <a:schemeClr val="tx1"/>
                    </a:gs>
                  </a:gsLst>
                  <a:lin ang="5400000" scaled="0"/>
                </a:gradFill>
              </a:defRPr>
            </a:lvl1pPr>
            <a:lvl2pPr marL="0" indent="0">
              <a:buFontTx/>
              <a:buNone/>
              <a:defRPr sz="1500"/>
            </a:lvl2pPr>
            <a:lvl3pPr marL="171427" indent="0">
              <a:buNone/>
              <a:defRPr sz="1500"/>
            </a:lvl3pPr>
            <a:lvl4pPr marL="342854" indent="0">
              <a:buNone/>
              <a:defRPr sz="1350"/>
            </a:lvl4pPr>
            <a:lvl5pPr marL="514281" indent="0">
              <a:buNone/>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8" name="Rectangle 17"/>
          <p:cNvSpPr/>
          <p:nvPr userDrawn="1"/>
        </p:nvSpPr>
        <p:spPr bwMode="auto">
          <a:xfrm>
            <a:off x="1" y="6697663"/>
            <a:ext cx="9326563" cy="29686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61" fontAlgn="base">
              <a:lnSpc>
                <a:spcPct val="90000"/>
              </a:lnSpc>
              <a:spcBef>
                <a:spcPct val="0"/>
              </a:spcBef>
              <a:spcAft>
                <a:spcPct val="0"/>
              </a:spcAft>
            </a:pPr>
            <a:endParaRPr lang="en-US" sz="18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9" name="Group 8"/>
          <p:cNvGrpSpPr>
            <a:grpSpLocks noChangeAspect="1"/>
          </p:cNvGrpSpPr>
          <p:nvPr userDrawn="1"/>
        </p:nvGrpSpPr>
        <p:grpSpPr bwMode="auto">
          <a:xfrm>
            <a:off x="8636059" y="6199686"/>
            <a:ext cx="484544" cy="682764"/>
            <a:chOff x="7062" y="3586"/>
            <a:chExt cx="617" cy="652"/>
          </a:xfrm>
        </p:grpSpPr>
        <p:sp>
          <p:nvSpPr>
            <p:cNvPr id="20" name="AutoShape 7"/>
            <p:cNvSpPr>
              <a:spLocks noChangeAspect="1" noChangeArrowheads="1" noTextEdit="1"/>
            </p:cNvSpPr>
            <p:nvPr userDrawn="1"/>
          </p:nvSpPr>
          <p:spPr bwMode="auto">
            <a:xfrm>
              <a:off x="7062" y="3586"/>
              <a:ext cx="617" cy="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5" name="Freeform 9"/>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6" name="Freeform 10"/>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37" name="Freeform 11"/>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8" name="Freeform 12"/>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39" name="Freeform 13"/>
            <p:cNvSpPr>
              <a:spLocks noEditPoints="1"/>
            </p:cNvSpPr>
            <p:nvPr userDrawn="1"/>
          </p:nvSpPr>
          <p:spPr bwMode="auto">
            <a:xfrm>
              <a:off x="7131" y="3937"/>
              <a:ext cx="208" cy="253"/>
            </a:xfrm>
            <a:custGeom>
              <a:avLst/>
              <a:gdLst>
                <a:gd name="T0" fmla="*/ 59 w 87"/>
                <a:gd name="T1" fmla="*/ 98 h 106"/>
                <a:gd name="T2" fmla="*/ 77 w 87"/>
                <a:gd name="T3" fmla="*/ 103 h 106"/>
                <a:gd name="T4" fmla="*/ 82 w 87"/>
                <a:gd name="T5" fmla="*/ 84 h 106"/>
                <a:gd name="T6" fmla="*/ 65 w 87"/>
                <a:gd name="T7" fmla="*/ 79 h 106"/>
                <a:gd name="T8" fmla="*/ 58 w 87"/>
                <a:gd name="T9" fmla="*/ 67 h 106"/>
                <a:gd name="T10" fmla="*/ 55 w 87"/>
                <a:gd name="T11" fmla="*/ 68 h 106"/>
                <a:gd name="T12" fmla="*/ 63 w 87"/>
                <a:gd name="T13" fmla="*/ 80 h 106"/>
                <a:gd name="T14" fmla="*/ 59 w 87"/>
                <a:gd name="T15" fmla="*/ 98 h 106"/>
                <a:gd name="T16" fmla="*/ 14 w 87"/>
                <a:gd name="T17" fmla="*/ 66 h 106"/>
                <a:gd name="T18" fmla="*/ 26 w 87"/>
                <a:gd name="T19" fmla="*/ 73 h 106"/>
                <a:gd name="T20" fmla="*/ 33 w 87"/>
                <a:gd name="T21" fmla="*/ 62 h 106"/>
                <a:gd name="T22" fmla="*/ 40 w 87"/>
                <a:gd name="T23" fmla="*/ 60 h 106"/>
                <a:gd name="T24" fmla="*/ 40 w 87"/>
                <a:gd name="T25" fmla="*/ 58 h 106"/>
                <a:gd name="T26" fmla="*/ 32 w 87"/>
                <a:gd name="T27" fmla="*/ 60 h 106"/>
                <a:gd name="T28" fmla="*/ 21 w 87"/>
                <a:gd name="T29" fmla="*/ 54 h 106"/>
                <a:gd name="T30" fmla="*/ 14 w 87"/>
                <a:gd name="T31" fmla="*/ 66 h 106"/>
                <a:gd name="T32" fmla="*/ 40 w 87"/>
                <a:gd name="T33" fmla="*/ 27 h 106"/>
                <a:gd name="T34" fmla="*/ 25 w 87"/>
                <a:gd name="T35" fmla="*/ 4 h 106"/>
                <a:gd name="T36" fmla="*/ 2 w 87"/>
                <a:gd name="T37" fmla="*/ 20 h 106"/>
                <a:gd name="T38" fmla="*/ 17 w 87"/>
                <a:gd name="T39" fmla="*/ 42 h 106"/>
                <a:gd name="T40" fmla="*/ 32 w 87"/>
                <a:gd name="T41" fmla="*/ 39 h 106"/>
                <a:gd name="T42" fmla="*/ 41 w 87"/>
                <a:gd name="T43" fmla="*/ 48 h 106"/>
                <a:gd name="T44" fmla="*/ 45 w 87"/>
                <a:gd name="T45" fmla="*/ 44 h 106"/>
                <a:gd name="T46" fmla="*/ 36 w 87"/>
                <a:gd name="T47" fmla="*/ 35 h 106"/>
                <a:gd name="T48" fmla="*/ 40 w 87"/>
                <a:gd name="T49" fmla="*/ 27 h 106"/>
                <a:gd name="T50" fmla="*/ 57 w 87"/>
                <a:gd name="T51" fmla="*/ 46 h 106"/>
                <a:gd name="T52" fmla="*/ 43 w 87"/>
                <a:gd name="T53" fmla="*/ 50 h 106"/>
                <a:gd name="T54" fmla="*/ 48 w 87"/>
                <a:gd name="T55" fmla="*/ 64 h 106"/>
                <a:gd name="T56" fmla="*/ 62 w 87"/>
                <a:gd name="T57" fmla="*/ 60 h 106"/>
                <a:gd name="T58" fmla="*/ 57 w 87"/>
                <a:gd name="T59" fmla="*/ 46 h 106"/>
                <a:gd name="T60" fmla="*/ 78 w 87"/>
                <a:gd name="T61" fmla="*/ 3 h 106"/>
                <a:gd name="T62" fmla="*/ 60 w 87"/>
                <a:gd name="T63" fmla="*/ 9 h 106"/>
                <a:gd name="T64" fmla="*/ 64 w 87"/>
                <a:gd name="T65" fmla="*/ 27 h 106"/>
                <a:gd name="T66" fmla="*/ 56 w 87"/>
                <a:gd name="T67" fmla="*/ 43 h 106"/>
                <a:gd name="T68" fmla="*/ 58 w 87"/>
                <a:gd name="T69" fmla="*/ 43 h 106"/>
                <a:gd name="T70" fmla="*/ 59 w 87"/>
                <a:gd name="T71" fmla="*/ 44 h 106"/>
                <a:gd name="T72" fmla="*/ 67 w 87"/>
                <a:gd name="T73" fmla="*/ 28 h 106"/>
                <a:gd name="T74" fmla="*/ 84 w 87"/>
                <a:gd name="T75" fmla="*/ 21 h 106"/>
                <a:gd name="T76" fmla="*/ 78 w 87"/>
                <a:gd name="T77"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 h="106">
                  <a:moveTo>
                    <a:pt x="59" y="98"/>
                  </a:moveTo>
                  <a:cubicBezTo>
                    <a:pt x="62" y="104"/>
                    <a:pt x="71" y="106"/>
                    <a:pt x="77" y="103"/>
                  </a:cubicBezTo>
                  <a:cubicBezTo>
                    <a:pt x="83" y="99"/>
                    <a:pt x="86" y="91"/>
                    <a:pt x="82" y="84"/>
                  </a:cubicBezTo>
                  <a:cubicBezTo>
                    <a:pt x="79" y="78"/>
                    <a:pt x="71" y="76"/>
                    <a:pt x="65" y="79"/>
                  </a:cubicBezTo>
                  <a:cubicBezTo>
                    <a:pt x="58" y="67"/>
                    <a:pt x="58" y="67"/>
                    <a:pt x="58" y="67"/>
                  </a:cubicBezTo>
                  <a:cubicBezTo>
                    <a:pt x="57" y="67"/>
                    <a:pt x="56" y="67"/>
                    <a:pt x="55" y="68"/>
                  </a:cubicBezTo>
                  <a:cubicBezTo>
                    <a:pt x="63" y="80"/>
                    <a:pt x="63" y="80"/>
                    <a:pt x="63" y="80"/>
                  </a:cubicBezTo>
                  <a:cubicBezTo>
                    <a:pt x="57" y="84"/>
                    <a:pt x="55" y="92"/>
                    <a:pt x="59" y="98"/>
                  </a:cubicBezTo>
                  <a:moveTo>
                    <a:pt x="14" y="66"/>
                  </a:moveTo>
                  <a:cubicBezTo>
                    <a:pt x="15" y="71"/>
                    <a:pt x="21" y="74"/>
                    <a:pt x="26" y="73"/>
                  </a:cubicBezTo>
                  <a:cubicBezTo>
                    <a:pt x="31" y="72"/>
                    <a:pt x="34" y="67"/>
                    <a:pt x="33" y="62"/>
                  </a:cubicBezTo>
                  <a:cubicBezTo>
                    <a:pt x="40" y="60"/>
                    <a:pt x="40" y="60"/>
                    <a:pt x="40" y="60"/>
                  </a:cubicBezTo>
                  <a:cubicBezTo>
                    <a:pt x="40" y="59"/>
                    <a:pt x="40" y="58"/>
                    <a:pt x="40" y="58"/>
                  </a:cubicBezTo>
                  <a:cubicBezTo>
                    <a:pt x="32" y="60"/>
                    <a:pt x="32" y="60"/>
                    <a:pt x="32" y="60"/>
                  </a:cubicBezTo>
                  <a:cubicBezTo>
                    <a:pt x="31" y="55"/>
                    <a:pt x="26" y="52"/>
                    <a:pt x="21" y="54"/>
                  </a:cubicBezTo>
                  <a:cubicBezTo>
                    <a:pt x="15" y="55"/>
                    <a:pt x="12" y="61"/>
                    <a:pt x="14" y="66"/>
                  </a:cubicBezTo>
                  <a:moveTo>
                    <a:pt x="40" y="27"/>
                  </a:moveTo>
                  <a:cubicBezTo>
                    <a:pt x="42" y="17"/>
                    <a:pt x="35" y="6"/>
                    <a:pt x="25" y="4"/>
                  </a:cubicBezTo>
                  <a:cubicBezTo>
                    <a:pt x="14" y="2"/>
                    <a:pt x="4" y="9"/>
                    <a:pt x="2" y="20"/>
                  </a:cubicBezTo>
                  <a:cubicBezTo>
                    <a:pt x="0" y="30"/>
                    <a:pt x="7" y="40"/>
                    <a:pt x="17" y="42"/>
                  </a:cubicBezTo>
                  <a:cubicBezTo>
                    <a:pt x="22" y="43"/>
                    <a:pt x="28" y="42"/>
                    <a:pt x="32" y="39"/>
                  </a:cubicBezTo>
                  <a:cubicBezTo>
                    <a:pt x="41" y="48"/>
                    <a:pt x="41" y="48"/>
                    <a:pt x="41" y="48"/>
                  </a:cubicBezTo>
                  <a:cubicBezTo>
                    <a:pt x="42" y="47"/>
                    <a:pt x="44" y="45"/>
                    <a:pt x="45" y="44"/>
                  </a:cubicBezTo>
                  <a:cubicBezTo>
                    <a:pt x="36" y="35"/>
                    <a:pt x="36" y="35"/>
                    <a:pt x="36" y="35"/>
                  </a:cubicBezTo>
                  <a:cubicBezTo>
                    <a:pt x="38" y="33"/>
                    <a:pt x="39" y="30"/>
                    <a:pt x="40" y="27"/>
                  </a:cubicBezTo>
                  <a:moveTo>
                    <a:pt x="57" y="46"/>
                  </a:moveTo>
                  <a:cubicBezTo>
                    <a:pt x="52" y="43"/>
                    <a:pt x="46" y="45"/>
                    <a:pt x="43" y="50"/>
                  </a:cubicBezTo>
                  <a:cubicBezTo>
                    <a:pt x="41" y="56"/>
                    <a:pt x="43" y="62"/>
                    <a:pt x="48" y="64"/>
                  </a:cubicBezTo>
                  <a:cubicBezTo>
                    <a:pt x="53" y="67"/>
                    <a:pt x="59" y="65"/>
                    <a:pt x="62" y="60"/>
                  </a:cubicBezTo>
                  <a:cubicBezTo>
                    <a:pt x="64" y="55"/>
                    <a:pt x="62" y="49"/>
                    <a:pt x="57" y="46"/>
                  </a:cubicBezTo>
                  <a:moveTo>
                    <a:pt x="78" y="3"/>
                  </a:moveTo>
                  <a:cubicBezTo>
                    <a:pt x="71" y="0"/>
                    <a:pt x="63" y="3"/>
                    <a:pt x="60" y="9"/>
                  </a:cubicBezTo>
                  <a:cubicBezTo>
                    <a:pt x="57" y="16"/>
                    <a:pt x="59" y="23"/>
                    <a:pt x="64" y="27"/>
                  </a:cubicBezTo>
                  <a:cubicBezTo>
                    <a:pt x="56" y="43"/>
                    <a:pt x="56" y="43"/>
                    <a:pt x="56" y="43"/>
                  </a:cubicBezTo>
                  <a:cubicBezTo>
                    <a:pt x="57" y="43"/>
                    <a:pt x="58" y="43"/>
                    <a:pt x="58" y="43"/>
                  </a:cubicBezTo>
                  <a:cubicBezTo>
                    <a:pt x="59" y="43"/>
                    <a:pt x="59" y="44"/>
                    <a:pt x="59" y="44"/>
                  </a:cubicBezTo>
                  <a:cubicBezTo>
                    <a:pt x="67" y="28"/>
                    <a:pt x="67" y="28"/>
                    <a:pt x="67" y="28"/>
                  </a:cubicBezTo>
                  <a:cubicBezTo>
                    <a:pt x="73" y="30"/>
                    <a:pt x="81" y="28"/>
                    <a:pt x="84" y="21"/>
                  </a:cubicBezTo>
                  <a:cubicBezTo>
                    <a:pt x="87" y="15"/>
                    <a:pt x="84" y="7"/>
                    <a:pt x="78"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40" name="Freeform 14"/>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41" name="Freeform 15"/>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42" name="Freeform 16"/>
            <p:cNvSpPr>
              <a:spLocks/>
            </p:cNvSpPr>
            <p:nvPr userDrawn="1"/>
          </p:nvSpPr>
          <p:spPr bwMode="auto">
            <a:xfrm>
              <a:off x="7370" y="3665"/>
              <a:ext cx="163" cy="160"/>
            </a:xfrm>
            <a:custGeom>
              <a:avLst/>
              <a:gdLst>
                <a:gd name="T0" fmla="*/ 60 w 68"/>
                <a:gd name="T1" fmla="*/ 0 h 67"/>
                <a:gd name="T2" fmla="*/ 9 w 68"/>
                <a:gd name="T3" fmla="*/ 0 h 67"/>
                <a:gd name="T4" fmla="*/ 0 w 68"/>
                <a:gd name="T5" fmla="*/ 9 h 67"/>
                <a:gd name="T6" fmla="*/ 0 w 68"/>
                <a:gd name="T7" fmla="*/ 41 h 67"/>
                <a:gd name="T8" fmla="*/ 9 w 68"/>
                <a:gd name="T9" fmla="*/ 50 h 67"/>
                <a:gd name="T10" fmla="*/ 21 w 68"/>
                <a:gd name="T11" fmla="*/ 50 h 67"/>
                <a:gd name="T12" fmla="*/ 47 w 68"/>
                <a:gd name="T13" fmla="*/ 67 h 67"/>
                <a:gd name="T14" fmla="*/ 41 w 68"/>
                <a:gd name="T15" fmla="*/ 50 h 67"/>
                <a:gd name="T16" fmla="*/ 60 w 68"/>
                <a:gd name="T17" fmla="*/ 50 h 67"/>
                <a:gd name="T18" fmla="*/ 68 w 68"/>
                <a:gd name="T19" fmla="*/ 41 h 67"/>
                <a:gd name="T20" fmla="*/ 68 w 68"/>
                <a:gd name="T21" fmla="*/ 9 h 67"/>
                <a:gd name="T22" fmla="*/ 60 w 68"/>
                <a:gd name="T2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67">
                  <a:moveTo>
                    <a:pt x="60" y="0"/>
                  </a:moveTo>
                  <a:cubicBezTo>
                    <a:pt x="9" y="0"/>
                    <a:pt x="9" y="0"/>
                    <a:pt x="9" y="0"/>
                  </a:cubicBezTo>
                  <a:cubicBezTo>
                    <a:pt x="4" y="0"/>
                    <a:pt x="0" y="4"/>
                    <a:pt x="0" y="9"/>
                  </a:cubicBezTo>
                  <a:cubicBezTo>
                    <a:pt x="0" y="41"/>
                    <a:pt x="0" y="41"/>
                    <a:pt x="0" y="41"/>
                  </a:cubicBezTo>
                  <a:cubicBezTo>
                    <a:pt x="0" y="46"/>
                    <a:pt x="4" y="50"/>
                    <a:pt x="9" y="50"/>
                  </a:cubicBezTo>
                  <a:cubicBezTo>
                    <a:pt x="21" y="50"/>
                    <a:pt x="21" y="50"/>
                    <a:pt x="21" y="50"/>
                  </a:cubicBezTo>
                  <a:cubicBezTo>
                    <a:pt x="47" y="67"/>
                    <a:pt x="47" y="67"/>
                    <a:pt x="47" y="67"/>
                  </a:cubicBezTo>
                  <a:cubicBezTo>
                    <a:pt x="41" y="50"/>
                    <a:pt x="41" y="50"/>
                    <a:pt x="41" y="50"/>
                  </a:cubicBezTo>
                  <a:cubicBezTo>
                    <a:pt x="60" y="50"/>
                    <a:pt x="60" y="50"/>
                    <a:pt x="60" y="50"/>
                  </a:cubicBezTo>
                  <a:cubicBezTo>
                    <a:pt x="64" y="50"/>
                    <a:pt x="68" y="46"/>
                    <a:pt x="68" y="41"/>
                  </a:cubicBezTo>
                  <a:cubicBezTo>
                    <a:pt x="68" y="9"/>
                    <a:pt x="68" y="9"/>
                    <a:pt x="68" y="9"/>
                  </a:cubicBezTo>
                  <a:cubicBezTo>
                    <a:pt x="68" y="4"/>
                    <a:pt x="64" y="0"/>
                    <a:pt x="6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43" name="Freeform 17"/>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44" name="Freeform 18"/>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45" name="Freeform 19"/>
            <p:cNvSpPr>
              <a:spLocks/>
            </p:cNvSpPr>
            <p:nvPr userDrawn="1"/>
          </p:nvSpPr>
          <p:spPr bwMode="auto">
            <a:xfrm>
              <a:off x="7464" y="3959"/>
              <a:ext cx="172" cy="83"/>
            </a:xfrm>
            <a:custGeom>
              <a:avLst/>
              <a:gdLst>
                <a:gd name="T0" fmla="*/ 59 w 72"/>
                <a:gd name="T1" fmla="*/ 9 h 35"/>
                <a:gd name="T2" fmla="*/ 52 w 72"/>
                <a:gd name="T3" fmla="*/ 11 h 35"/>
                <a:gd name="T4" fmla="*/ 34 w 72"/>
                <a:gd name="T5" fmla="*/ 0 h 35"/>
                <a:gd name="T6" fmla="*/ 14 w 72"/>
                <a:gd name="T7" fmla="*/ 15 h 35"/>
                <a:gd name="T8" fmla="*/ 10 w 72"/>
                <a:gd name="T9" fmla="*/ 15 h 35"/>
                <a:gd name="T10" fmla="*/ 0 w 72"/>
                <a:gd name="T11" fmla="*/ 25 h 35"/>
                <a:gd name="T12" fmla="*/ 10 w 72"/>
                <a:gd name="T13" fmla="*/ 35 h 35"/>
                <a:gd name="T14" fmla="*/ 59 w 72"/>
                <a:gd name="T15" fmla="*/ 35 h 35"/>
                <a:gd name="T16" fmla="*/ 72 w 72"/>
                <a:gd name="T17" fmla="*/ 22 h 35"/>
                <a:gd name="T18" fmla="*/ 59 w 72"/>
                <a:gd name="T1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35">
                  <a:moveTo>
                    <a:pt x="59" y="9"/>
                  </a:moveTo>
                  <a:cubicBezTo>
                    <a:pt x="56" y="9"/>
                    <a:pt x="54" y="10"/>
                    <a:pt x="52" y="11"/>
                  </a:cubicBezTo>
                  <a:cubicBezTo>
                    <a:pt x="49" y="5"/>
                    <a:pt x="42" y="0"/>
                    <a:pt x="34" y="0"/>
                  </a:cubicBezTo>
                  <a:cubicBezTo>
                    <a:pt x="24" y="0"/>
                    <a:pt x="16" y="7"/>
                    <a:pt x="14" y="15"/>
                  </a:cubicBezTo>
                  <a:cubicBezTo>
                    <a:pt x="13" y="15"/>
                    <a:pt x="12" y="15"/>
                    <a:pt x="10" y="15"/>
                  </a:cubicBezTo>
                  <a:cubicBezTo>
                    <a:pt x="5" y="15"/>
                    <a:pt x="0" y="19"/>
                    <a:pt x="0" y="25"/>
                  </a:cubicBezTo>
                  <a:cubicBezTo>
                    <a:pt x="0" y="30"/>
                    <a:pt x="5" y="35"/>
                    <a:pt x="10" y="35"/>
                  </a:cubicBezTo>
                  <a:cubicBezTo>
                    <a:pt x="59" y="35"/>
                    <a:pt x="59" y="35"/>
                    <a:pt x="59" y="35"/>
                  </a:cubicBezTo>
                  <a:cubicBezTo>
                    <a:pt x="66" y="35"/>
                    <a:pt x="72" y="29"/>
                    <a:pt x="72" y="22"/>
                  </a:cubicBezTo>
                  <a:cubicBezTo>
                    <a:pt x="72" y="15"/>
                    <a:pt x="66" y="9"/>
                    <a:pt x="59"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grpSp>
      <p:sp>
        <p:nvSpPr>
          <p:cNvPr id="6" name="Title 5"/>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205961" y="1214440"/>
            <a:ext cx="8914642" cy="17173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5319683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18" name="Rectangle 17"/>
          <p:cNvSpPr/>
          <p:nvPr userDrawn="1"/>
        </p:nvSpPr>
        <p:spPr bwMode="auto">
          <a:xfrm>
            <a:off x="1" y="6697663"/>
            <a:ext cx="9326563" cy="29686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48" tIns="109719" rIns="137148" bIns="109719" numCol="1" spcCol="0" rtlCol="0" fromWordArt="0" anchor="t" anchorCtr="0" forceAA="0" compatLnSpc="1">
            <a:prstTxWarp prst="textNoShape">
              <a:avLst/>
            </a:prstTxWarp>
            <a:noAutofit/>
          </a:bodyPr>
          <a:lstStyle/>
          <a:p>
            <a:pPr algn="ctr" defTabSz="699261" fontAlgn="base">
              <a:lnSpc>
                <a:spcPct val="90000"/>
              </a:lnSpc>
              <a:spcBef>
                <a:spcPct val="0"/>
              </a:spcBef>
              <a:spcAft>
                <a:spcPct val="0"/>
              </a:spcAft>
            </a:pPr>
            <a:endParaRPr lang="en-US" sz="18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9" name="Group 8"/>
          <p:cNvGrpSpPr>
            <a:grpSpLocks noChangeAspect="1"/>
          </p:cNvGrpSpPr>
          <p:nvPr userDrawn="1"/>
        </p:nvGrpSpPr>
        <p:grpSpPr bwMode="auto">
          <a:xfrm>
            <a:off x="8636059" y="6199686"/>
            <a:ext cx="484544" cy="682764"/>
            <a:chOff x="7062" y="3586"/>
            <a:chExt cx="617" cy="652"/>
          </a:xfrm>
        </p:grpSpPr>
        <p:sp>
          <p:nvSpPr>
            <p:cNvPr id="20" name="AutoShape 7"/>
            <p:cNvSpPr>
              <a:spLocks noChangeAspect="1" noChangeArrowheads="1" noTextEdit="1"/>
            </p:cNvSpPr>
            <p:nvPr userDrawn="1"/>
          </p:nvSpPr>
          <p:spPr bwMode="auto">
            <a:xfrm>
              <a:off x="7062" y="3586"/>
              <a:ext cx="617" cy="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5" name="Freeform 9"/>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6" name="Freeform 10"/>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37" name="Freeform 11"/>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8" name="Freeform 12"/>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39" name="Freeform 13"/>
            <p:cNvSpPr>
              <a:spLocks noEditPoints="1"/>
            </p:cNvSpPr>
            <p:nvPr userDrawn="1"/>
          </p:nvSpPr>
          <p:spPr bwMode="auto">
            <a:xfrm>
              <a:off x="7131" y="3937"/>
              <a:ext cx="208" cy="253"/>
            </a:xfrm>
            <a:custGeom>
              <a:avLst/>
              <a:gdLst>
                <a:gd name="T0" fmla="*/ 59 w 87"/>
                <a:gd name="T1" fmla="*/ 98 h 106"/>
                <a:gd name="T2" fmla="*/ 77 w 87"/>
                <a:gd name="T3" fmla="*/ 103 h 106"/>
                <a:gd name="T4" fmla="*/ 82 w 87"/>
                <a:gd name="T5" fmla="*/ 84 h 106"/>
                <a:gd name="T6" fmla="*/ 65 w 87"/>
                <a:gd name="T7" fmla="*/ 79 h 106"/>
                <a:gd name="T8" fmla="*/ 58 w 87"/>
                <a:gd name="T9" fmla="*/ 67 h 106"/>
                <a:gd name="T10" fmla="*/ 55 w 87"/>
                <a:gd name="T11" fmla="*/ 68 h 106"/>
                <a:gd name="T12" fmla="*/ 63 w 87"/>
                <a:gd name="T13" fmla="*/ 80 h 106"/>
                <a:gd name="T14" fmla="*/ 59 w 87"/>
                <a:gd name="T15" fmla="*/ 98 h 106"/>
                <a:gd name="T16" fmla="*/ 14 w 87"/>
                <a:gd name="T17" fmla="*/ 66 h 106"/>
                <a:gd name="T18" fmla="*/ 26 w 87"/>
                <a:gd name="T19" fmla="*/ 73 h 106"/>
                <a:gd name="T20" fmla="*/ 33 w 87"/>
                <a:gd name="T21" fmla="*/ 62 h 106"/>
                <a:gd name="T22" fmla="*/ 40 w 87"/>
                <a:gd name="T23" fmla="*/ 60 h 106"/>
                <a:gd name="T24" fmla="*/ 40 w 87"/>
                <a:gd name="T25" fmla="*/ 58 h 106"/>
                <a:gd name="T26" fmla="*/ 32 w 87"/>
                <a:gd name="T27" fmla="*/ 60 h 106"/>
                <a:gd name="T28" fmla="*/ 21 w 87"/>
                <a:gd name="T29" fmla="*/ 54 h 106"/>
                <a:gd name="T30" fmla="*/ 14 w 87"/>
                <a:gd name="T31" fmla="*/ 66 h 106"/>
                <a:gd name="T32" fmla="*/ 40 w 87"/>
                <a:gd name="T33" fmla="*/ 27 h 106"/>
                <a:gd name="T34" fmla="*/ 25 w 87"/>
                <a:gd name="T35" fmla="*/ 4 h 106"/>
                <a:gd name="T36" fmla="*/ 2 w 87"/>
                <a:gd name="T37" fmla="*/ 20 h 106"/>
                <a:gd name="T38" fmla="*/ 17 w 87"/>
                <a:gd name="T39" fmla="*/ 42 h 106"/>
                <a:gd name="T40" fmla="*/ 32 w 87"/>
                <a:gd name="T41" fmla="*/ 39 h 106"/>
                <a:gd name="T42" fmla="*/ 41 w 87"/>
                <a:gd name="T43" fmla="*/ 48 h 106"/>
                <a:gd name="T44" fmla="*/ 45 w 87"/>
                <a:gd name="T45" fmla="*/ 44 h 106"/>
                <a:gd name="T46" fmla="*/ 36 w 87"/>
                <a:gd name="T47" fmla="*/ 35 h 106"/>
                <a:gd name="T48" fmla="*/ 40 w 87"/>
                <a:gd name="T49" fmla="*/ 27 h 106"/>
                <a:gd name="T50" fmla="*/ 57 w 87"/>
                <a:gd name="T51" fmla="*/ 46 h 106"/>
                <a:gd name="T52" fmla="*/ 43 w 87"/>
                <a:gd name="T53" fmla="*/ 50 h 106"/>
                <a:gd name="T54" fmla="*/ 48 w 87"/>
                <a:gd name="T55" fmla="*/ 64 h 106"/>
                <a:gd name="T56" fmla="*/ 62 w 87"/>
                <a:gd name="T57" fmla="*/ 60 h 106"/>
                <a:gd name="T58" fmla="*/ 57 w 87"/>
                <a:gd name="T59" fmla="*/ 46 h 106"/>
                <a:gd name="T60" fmla="*/ 78 w 87"/>
                <a:gd name="T61" fmla="*/ 3 h 106"/>
                <a:gd name="T62" fmla="*/ 60 w 87"/>
                <a:gd name="T63" fmla="*/ 9 h 106"/>
                <a:gd name="T64" fmla="*/ 64 w 87"/>
                <a:gd name="T65" fmla="*/ 27 h 106"/>
                <a:gd name="T66" fmla="*/ 56 w 87"/>
                <a:gd name="T67" fmla="*/ 43 h 106"/>
                <a:gd name="T68" fmla="*/ 58 w 87"/>
                <a:gd name="T69" fmla="*/ 43 h 106"/>
                <a:gd name="T70" fmla="*/ 59 w 87"/>
                <a:gd name="T71" fmla="*/ 44 h 106"/>
                <a:gd name="T72" fmla="*/ 67 w 87"/>
                <a:gd name="T73" fmla="*/ 28 h 106"/>
                <a:gd name="T74" fmla="*/ 84 w 87"/>
                <a:gd name="T75" fmla="*/ 21 h 106"/>
                <a:gd name="T76" fmla="*/ 78 w 87"/>
                <a:gd name="T77"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 h="106">
                  <a:moveTo>
                    <a:pt x="59" y="98"/>
                  </a:moveTo>
                  <a:cubicBezTo>
                    <a:pt x="62" y="104"/>
                    <a:pt x="71" y="106"/>
                    <a:pt x="77" y="103"/>
                  </a:cubicBezTo>
                  <a:cubicBezTo>
                    <a:pt x="83" y="99"/>
                    <a:pt x="86" y="91"/>
                    <a:pt x="82" y="84"/>
                  </a:cubicBezTo>
                  <a:cubicBezTo>
                    <a:pt x="79" y="78"/>
                    <a:pt x="71" y="76"/>
                    <a:pt x="65" y="79"/>
                  </a:cubicBezTo>
                  <a:cubicBezTo>
                    <a:pt x="58" y="67"/>
                    <a:pt x="58" y="67"/>
                    <a:pt x="58" y="67"/>
                  </a:cubicBezTo>
                  <a:cubicBezTo>
                    <a:pt x="57" y="67"/>
                    <a:pt x="56" y="67"/>
                    <a:pt x="55" y="68"/>
                  </a:cubicBezTo>
                  <a:cubicBezTo>
                    <a:pt x="63" y="80"/>
                    <a:pt x="63" y="80"/>
                    <a:pt x="63" y="80"/>
                  </a:cubicBezTo>
                  <a:cubicBezTo>
                    <a:pt x="57" y="84"/>
                    <a:pt x="55" y="92"/>
                    <a:pt x="59" y="98"/>
                  </a:cubicBezTo>
                  <a:moveTo>
                    <a:pt x="14" y="66"/>
                  </a:moveTo>
                  <a:cubicBezTo>
                    <a:pt x="15" y="71"/>
                    <a:pt x="21" y="74"/>
                    <a:pt x="26" y="73"/>
                  </a:cubicBezTo>
                  <a:cubicBezTo>
                    <a:pt x="31" y="72"/>
                    <a:pt x="34" y="67"/>
                    <a:pt x="33" y="62"/>
                  </a:cubicBezTo>
                  <a:cubicBezTo>
                    <a:pt x="40" y="60"/>
                    <a:pt x="40" y="60"/>
                    <a:pt x="40" y="60"/>
                  </a:cubicBezTo>
                  <a:cubicBezTo>
                    <a:pt x="40" y="59"/>
                    <a:pt x="40" y="58"/>
                    <a:pt x="40" y="58"/>
                  </a:cubicBezTo>
                  <a:cubicBezTo>
                    <a:pt x="32" y="60"/>
                    <a:pt x="32" y="60"/>
                    <a:pt x="32" y="60"/>
                  </a:cubicBezTo>
                  <a:cubicBezTo>
                    <a:pt x="31" y="55"/>
                    <a:pt x="26" y="52"/>
                    <a:pt x="21" y="54"/>
                  </a:cubicBezTo>
                  <a:cubicBezTo>
                    <a:pt x="15" y="55"/>
                    <a:pt x="12" y="61"/>
                    <a:pt x="14" y="66"/>
                  </a:cubicBezTo>
                  <a:moveTo>
                    <a:pt x="40" y="27"/>
                  </a:moveTo>
                  <a:cubicBezTo>
                    <a:pt x="42" y="17"/>
                    <a:pt x="35" y="6"/>
                    <a:pt x="25" y="4"/>
                  </a:cubicBezTo>
                  <a:cubicBezTo>
                    <a:pt x="14" y="2"/>
                    <a:pt x="4" y="9"/>
                    <a:pt x="2" y="20"/>
                  </a:cubicBezTo>
                  <a:cubicBezTo>
                    <a:pt x="0" y="30"/>
                    <a:pt x="7" y="40"/>
                    <a:pt x="17" y="42"/>
                  </a:cubicBezTo>
                  <a:cubicBezTo>
                    <a:pt x="22" y="43"/>
                    <a:pt x="28" y="42"/>
                    <a:pt x="32" y="39"/>
                  </a:cubicBezTo>
                  <a:cubicBezTo>
                    <a:pt x="41" y="48"/>
                    <a:pt x="41" y="48"/>
                    <a:pt x="41" y="48"/>
                  </a:cubicBezTo>
                  <a:cubicBezTo>
                    <a:pt x="42" y="47"/>
                    <a:pt x="44" y="45"/>
                    <a:pt x="45" y="44"/>
                  </a:cubicBezTo>
                  <a:cubicBezTo>
                    <a:pt x="36" y="35"/>
                    <a:pt x="36" y="35"/>
                    <a:pt x="36" y="35"/>
                  </a:cubicBezTo>
                  <a:cubicBezTo>
                    <a:pt x="38" y="33"/>
                    <a:pt x="39" y="30"/>
                    <a:pt x="40" y="27"/>
                  </a:cubicBezTo>
                  <a:moveTo>
                    <a:pt x="57" y="46"/>
                  </a:moveTo>
                  <a:cubicBezTo>
                    <a:pt x="52" y="43"/>
                    <a:pt x="46" y="45"/>
                    <a:pt x="43" y="50"/>
                  </a:cubicBezTo>
                  <a:cubicBezTo>
                    <a:pt x="41" y="56"/>
                    <a:pt x="43" y="62"/>
                    <a:pt x="48" y="64"/>
                  </a:cubicBezTo>
                  <a:cubicBezTo>
                    <a:pt x="53" y="67"/>
                    <a:pt x="59" y="65"/>
                    <a:pt x="62" y="60"/>
                  </a:cubicBezTo>
                  <a:cubicBezTo>
                    <a:pt x="64" y="55"/>
                    <a:pt x="62" y="49"/>
                    <a:pt x="57" y="46"/>
                  </a:cubicBezTo>
                  <a:moveTo>
                    <a:pt x="78" y="3"/>
                  </a:moveTo>
                  <a:cubicBezTo>
                    <a:pt x="71" y="0"/>
                    <a:pt x="63" y="3"/>
                    <a:pt x="60" y="9"/>
                  </a:cubicBezTo>
                  <a:cubicBezTo>
                    <a:pt x="57" y="16"/>
                    <a:pt x="59" y="23"/>
                    <a:pt x="64" y="27"/>
                  </a:cubicBezTo>
                  <a:cubicBezTo>
                    <a:pt x="56" y="43"/>
                    <a:pt x="56" y="43"/>
                    <a:pt x="56" y="43"/>
                  </a:cubicBezTo>
                  <a:cubicBezTo>
                    <a:pt x="57" y="43"/>
                    <a:pt x="58" y="43"/>
                    <a:pt x="58" y="43"/>
                  </a:cubicBezTo>
                  <a:cubicBezTo>
                    <a:pt x="59" y="43"/>
                    <a:pt x="59" y="44"/>
                    <a:pt x="59" y="44"/>
                  </a:cubicBezTo>
                  <a:cubicBezTo>
                    <a:pt x="67" y="28"/>
                    <a:pt x="67" y="28"/>
                    <a:pt x="67" y="28"/>
                  </a:cubicBezTo>
                  <a:cubicBezTo>
                    <a:pt x="73" y="30"/>
                    <a:pt x="81" y="28"/>
                    <a:pt x="84" y="21"/>
                  </a:cubicBezTo>
                  <a:cubicBezTo>
                    <a:pt x="87" y="15"/>
                    <a:pt x="84" y="7"/>
                    <a:pt x="78"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40" name="Freeform 14"/>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41" name="Freeform 15"/>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42" name="Freeform 16"/>
            <p:cNvSpPr>
              <a:spLocks/>
            </p:cNvSpPr>
            <p:nvPr userDrawn="1"/>
          </p:nvSpPr>
          <p:spPr bwMode="auto">
            <a:xfrm>
              <a:off x="7370" y="3665"/>
              <a:ext cx="163" cy="160"/>
            </a:xfrm>
            <a:custGeom>
              <a:avLst/>
              <a:gdLst>
                <a:gd name="T0" fmla="*/ 60 w 68"/>
                <a:gd name="T1" fmla="*/ 0 h 67"/>
                <a:gd name="T2" fmla="*/ 9 w 68"/>
                <a:gd name="T3" fmla="*/ 0 h 67"/>
                <a:gd name="T4" fmla="*/ 0 w 68"/>
                <a:gd name="T5" fmla="*/ 9 h 67"/>
                <a:gd name="T6" fmla="*/ 0 w 68"/>
                <a:gd name="T7" fmla="*/ 41 h 67"/>
                <a:gd name="T8" fmla="*/ 9 w 68"/>
                <a:gd name="T9" fmla="*/ 50 h 67"/>
                <a:gd name="T10" fmla="*/ 21 w 68"/>
                <a:gd name="T11" fmla="*/ 50 h 67"/>
                <a:gd name="T12" fmla="*/ 47 w 68"/>
                <a:gd name="T13" fmla="*/ 67 h 67"/>
                <a:gd name="T14" fmla="*/ 41 w 68"/>
                <a:gd name="T15" fmla="*/ 50 h 67"/>
                <a:gd name="T16" fmla="*/ 60 w 68"/>
                <a:gd name="T17" fmla="*/ 50 h 67"/>
                <a:gd name="T18" fmla="*/ 68 w 68"/>
                <a:gd name="T19" fmla="*/ 41 h 67"/>
                <a:gd name="T20" fmla="*/ 68 w 68"/>
                <a:gd name="T21" fmla="*/ 9 h 67"/>
                <a:gd name="T22" fmla="*/ 60 w 68"/>
                <a:gd name="T2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67">
                  <a:moveTo>
                    <a:pt x="60" y="0"/>
                  </a:moveTo>
                  <a:cubicBezTo>
                    <a:pt x="9" y="0"/>
                    <a:pt x="9" y="0"/>
                    <a:pt x="9" y="0"/>
                  </a:cubicBezTo>
                  <a:cubicBezTo>
                    <a:pt x="4" y="0"/>
                    <a:pt x="0" y="4"/>
                    <a:pt x="0" y="9"/>
                  </a:cubicBezTo>
                  <a:cubicBezTo>
                    <a:pt x="0" y="41"/>
                    <a:pt x="0" y="41"/>
                    <a:pt x="0" y="41"/>
                  </a:cubicBezTo>
                  <a:cubicBezTo>
                    <a:pt x="0" y="46"/>
                    <a:pt x="4" y="50"/>
                    <a:pt x="9" y="50"/>
                  </a:cubicBezTo>
                  <a:cubicBezTo>
                    <a:pt x="21" y="50"/>
                    <a:pt x="21" y="50"/>
                    <a:pt x="21" y="50"/>
                  </a:cubicBezTo>
                  <a:cubicBezTo>
                    <a:pt x="47" y="67"/>
                    <a:pt x="47" y="67"/>
                    <a:pt x="47" y="67"/>
                  </a:cubicBezTo>
                  <a:cubicBezTo>
                    <a:pt x="41" y="50"/>
                    <a:pt x="41" y="50"/>
                    <a:pt x="41" y="50"/>
                  </a:cubicBezTo>
                  <a:cubicBezTo>
                    <a:pt x="60" y="50"/>
                    <a:pt x="60" y="50"/>
                    <a:pt x="60" y="50"/>
                  </a:cubicBezTo>
                  <a:cubicBezTo>
                    <a:pt x="64" y="50"/>
                    <a:pt x="68" y="46"/>
                    <a:pt x="68" y="41"/>
                  </a:cubicBezTo>
                  <a:cubicBezTo>
                    <a:pt x="68" y="9"/>
                    <a:pt x="68" y="9"/>
                    <a:pt x="68" y="9"/>
                  </a:cubicBezTo>
                  <a:cubicBezTo>
                    <a:pt x="68" y="4"/>
                    <a:pt x="64" y="0"/>
                    <a:pt x="6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43" name="Freeform 17"/>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44" name="Freeform 18"/>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45" name="Freeform 19"/>
            <p:cNvSpPr>
              <a:spLocks/>
            </p:cNvSpPr>
            <p:nvPr userDrawn="1"/>
          </p:nvSpPr>
          <p:spPr bwMode="auto">
            <a:xfrm>
              <a:off x="7464" y="3959"/>
              <a:ext cx="172" cy="83"/>
            </a:xfrm>
            <a:custGeom>
              <a:avLst/>
              <a:gdLst>
                <a:gd name="T0" fmla="*/ 59 w 72"/>
                <a:gd name="T1" fmla="*/ 9 h 35"/>
                <a:gd name="T2" fmla="*/ 52 w 72"/>
                <a:gd name="T3" fmla="*/ 11 h 35"/>
                <a:gd name="T4" fmla="*/ 34 w 72"/>
                <a:gd name="T5" fmla="*/ 0 h 35"/>
                <a:gd name="T6" fmla="*/ 14 w 72"/>
                <a:gd name="T7" fmla="*/ 15 h 35"/>
                <a:gd name="T8" fmla="*/ 10 w 72"/>
                <a:gd name="T9" fmla="*/ 15 h 35"/>
                <a:gd name="T10" fmla="*/ 0 w 72"/>
                <a:gd name="T11" fmla="*/ 25 h 35"/>
                <a:gd name="T12" fmla="*/ 10 w 72"/>
                <a:gd name="T13" fmla="*/ 35 h 35"/>
                <a:gd name="T14" fmla="*/ 59 w 72"/>
                <a:gd name="T15" fmla="*/ 35 h 35"/>
                <a:gd name="T16" fmla="*/ 72 w 72"/>
                <a:gd name="T17" fmla="*/ 22 h 35"/>
                <a:gd name="T18" fmla="*/ 59 w 72"/>
                <a:gd name="T1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35">
                  <a:moveTo>
                    <a:pt x="59" y="9"/>
                  </a:moveTo>
                  <a:cubicBezTo>
                    <a:pt x="56" y="9"/>
                    <a:pt x="54" y="10"/>
                    <a:pt x="52" y="11"/>
                  </a:cubicBezTo>
                  <a:cubicBezTo>
                    <a:pt x="49" y="5"/>
                    <a:pt x="42" y="0"/>
                    <a:pt x="34" y="0"/>
                  </a:cubicBezTo>
                  <a:cubicBezTo>
                    <a:pt x="24" y="0"/>
                    <a:pt x="16" y="7"/>
                    <a:pt x="14" y="15"/>
                  </a:cubicBezTo>
                  <a:cubicBezTo>
                    <a:pt x="13" y="15"/>
                    <a:pt x="12" y="15"/>
                    <a:pt x="10" y="15"/>
                  </a:cubicBezTo>
                  <a:cubicBezTo>
                    <a:pt x="5" y="15"/>
                    <a:pt x="0" y="19"/>
                    <a:pt x="0" y="25"/>
                  </a:cubicBezTo>
                  <a:cubicBezTo>
                    <a:pt x="0" y="30"/>
                    <a:pt x="5" y="35"/>
                    <a:pt x="10" y="35"/>
                  </a:cubicBezTo>
                  <a:cubicBezTo>
                    <a:pt x="59" y="35"/>
                    <a:pt x="59" y="35"/>
                    <a:pt x="59" y="35"/>
                  </a:cubicBezTo>
                  <a:cubicBezTo>
                    <a:pt x="66" y="35"/>
                    <a:pt x="72" y="29"/>
                    <a:pt x="72" y="22"/>
                  </a:cubicBezTo>
                  <a:cubicBezTo>
                    <a:pt x="72" y="15"/>
                    <a:pt x="66" y="9"/>
                    <a:pt x="59"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grpSp>
      <p:sp>
        <p:nvSpPr>
          <p:cNvPr id="4" name="Text Placeholder 3"/>
          <p:cNvSpPr>
            <a:spLocks noGrp="1"/>
          </p:cNvSpPr>
          <p:nvPr>
            <p:ph type="body" sz="quarter" idx="10"/>
          </p:nvPr>
        </p:nvSpPr>
        <p:spPr>
          <a:xfrm>
            <a:off x="205961" y="1212852"/>
            <a:ext cx="8914642" cy="1717393"/>
          </a:xfrm>
        </p:spPr>
        <p:txBody>
          <a:bodyPr>
            <a:spAutoFit/>
          </a:bodyPr>
          <a:lstStyle>
            <a:lvl1pPr>
              <a:defRPr>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2994197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5723" y="296900"/>
            <a:ext cx="8916415"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05963" y="1212853"/>
            <a:ext cx="8914640" cy="1717393"/>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90270825"/>
      </p:ext>
    </p:extLst>
  </p:cSld>
  <p:clrMap bg1="lt1" tx1="dk1" bg2="lt2" tx2="dk2" accent1="accent1" accent2="accent2" accent3="accent3" accent4="accent4" accent5="accent5" accent6="accent6" hlink="hlink" folHlink="folHlink"/>
  <p:sldLayoutIdLst>
    <p:sldLayoutId id="2147484183" r:id="rId1"/>
    <p:sldLayoutId id="2147484167" r:id="rId2"/>
    <p:sldLayoutId id="2147484185" r:id="rId3"/>
    <p:sldLayoutId id="2147484186" r:id="rId4"/>
    <p:sldLayoutId id="2147484101" r:id="rId5"/>
    <p:sldLayoutId id="2147484087" r:id="rId6"/>
    <p:sldLayoutId id="2147484098" r:id="rId7"/>
    <p:sldLayoutId id="2147484086" r:id="rId8"/>
    <p:sldLayoutId id="2147484107" r:id="rId9"/>
    <p:sldLayoutId id="2147484099" r:id="rId10"/>
    <p:sldLayoutId id="2147484100" r:id="rId11"/>
    <p:sldLayoutId id="2147484089" r:id="rId12"/>
    <p:sldLayoutId id="2147484106" r:id="rId13"/>
    <p:sldLayoutId id="2147484092" r:id="rId14"/>
    <p:sldLayoutId id="2147484093" r:id="rId15"/>
    <p:sldLayoutId id="2147484127" r:id="rId16"/>
    <p:sldLayoutId id="2147484128" r:id="rId17"/>
    <p:sldLayoutId id="2147484094" r:id="rId18"/>
    <p:sldLayoutId id="2147484096" r:id="rId19"/>
    <p:sldLayoutId id="2147484187" r:id="rId20"/>
    <p:sldLayoutId id="2147484188" r:id="rId21"/>
  </p:sldLayoutIdLst>
  <p:transition>
    <p:fade/>
  </p:transition>
  <p:txStyles>
    <p:titleStyle>
      <a:lvl1pPr algn="l" defTabSz="699463" rtl="0" eaLnBrk="1" latinLnBrk="0" hangingPunct="1">
        <a:lnSpc>
          <a:spcPct val="90000"/>
        </a:lnSpc>
        <a:spcBef>
          <a:spcPct val="0"/>
        </a:spcBef>
        <a:buNone/>
        <a:defRPr lang="en-US" sz="4049" b="0" kern="1200" cap="none" spc="-76"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57141" marR="0" indent="-257141" algn="l" defTabSz="699463" rtl="0" eaLnBrk="1" fontAlgn="auto" latinLnBrk="0" hangingPunct="1">
        <a:lnSpc>
          <a:spcPct val="90000"/>
        </a:lnSpc>
        <a:spcBef>
          <a:spcPct val="20000"/>
        </a:spcBef>
        <a:spcAft>
          <a:spcPts val="0"/>
        </a:spcAft>
        <a:buClrTx/>
        <a:buSzPct val="90000"/>
        <a:buFont typeface="Arial" pitchFamily="34" charset="0"/>
        <a:buChar char="•"/>
        <a:tabLst/>
        <a:defRPr sz="3000" kern="1200" spc="0" baseline="0">
          <a:gradFill>
            <a:gsLst>
              <a:gs pos="1250">
                <a:schemeClr val="tx1"/>
              </a:gs>
              <a:gs pos="100000">
                <a:schemeClr val="tx1"/>
              </a:gs>
            </a:gsLst>
            <a:lin ang="5400000" scaled="0"/>
          </a:gradFill>
          <a:latin typeface="+mj-lt"/>
          <a:ea typeface="+mn-ea"/>
          <a:cs typeface="+mn-cs"/>
        </a:defRPr>
      </a:lvl1pPr>
      <a:lvl2pPr marL="438092" marR="0" indent="-180951" algn="l" defTabSz="6994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2pPr>
      <a:lvl3pPr marL="599995" marR="0" indent="-171427" algn="l" defTabSz="6994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3pPr>
      <a:lvl4pPr marL="771422" marR="0" indent="-171427" algn="l" defTabSz="699463" rtl="0" eaLnBrk="1" fontAlgn="auto" latinLnBrk="0" hangingPunct="1">
        <a:lnSpc>
          <a:spcPct val="90000"/>
        </a:lnSpc>
        <a:spcBef>
          <a:spcPct val="20000"/>
        </a:spcBef>
        <a:spcAft>
          <a:spcPts val="0"/>
        </a:spcAft>
        <a:buClrTx/>
        <a:buSzPct val="90000"/>
        <a:buFont typeface="Arial" pitchFamily="34" charset="0"/>
        <a:buChar char="•"/>
        <a:tabLst/>
        <a:defRPr sz="1500" kern="1200" spc="0" baseline="0">
          <a:gradFill>
            <a:gsLst>
              <a:gs pos="1250">
                <a:schemeClr val="tx1"/>
              </a:gs>
              <a:gs pos="100000">
                <a:schemeClr val="tx1"/>
              </a:gs>
            </a:gsLst>
            <a:lin ang="5400000" scaled="0"/>
          </a:gradFill>
          <a:latin typeface="+mn-lt"/>
          <a:ea typeface="+mn-ea"/>
          <a:cs typeface="+mn-cs"/>
        </a:defRPr>
      </a:lvl4pPr>
      <a:lvl5pPr marL="942849" marR="0" indent="-171427" algn="l" defTabSz="699463" rtl="0" eaLnBrk="1" fontAlgn="auto" latinLnBrk="0" hangingPunct="1">
        <a:lnSpc>
          <a:spcPct val="90000"/>
        </a:lnSpc>
        <a:spcBef>
          <a:spcPct val="20000"/>
        </a:spcBef>
        <a:spcAft>
          <a:spcPts val="0"/>
        </a:spcAft>
        <a:buClrTx/>
        <a:buSzPct val="90000"/>
        <a:buFont typeface="Arial" pitchFamily="34" charset="0"/>
        <a:buChar char="•"/>
        <a:tabLst/>
        <a:defRPr sz="1500" kern="1200" spc="0" baseline="0">
          <a:gradFill>
            <a:gsLst>
              <a:gs pos="1250">
                <a:schemeClr val="tx1"/>
              </a:gs>
              <a:gs pos="100000">
                <a:schemeClr val="tx1"/>
              </a:gs>
            </a:gsLst>
            <a:lin ang="5400000" scaled="0"/>
          </a:gradFill>
          <a:latin typeface="+mn-lt"/>
          <a:ea typeface="+mn-ea"/>
          <a:cs typeface="+mn-cs"/>
        </a:defRPr>
      </a:lvl5pPr>
      <a:lvl6pPr marL="1923523" indent="-174866" algn="l" defTabSz="69946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3256" indent="-174866" algn="l" defTabSz="69946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2987" indent="-174866" algn="l" defTabSz="69946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2720" indent="-174866" algn="l" defTabSz="69946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99463" rtl="0" eaLnBrk="1" latinLnBrk="0" hangingPunct="1">
        <a:defRPr sz="1350" kern="1200">
          <a:solidFill>
            <a:schemeClr val="tx1"/>
          </a:solidFill>
          <a:latin typeface="+mn-lt"/>
          <a:ea typeface="+mn-ea"/>
          <a:cs typeface="+mn-cs"/>
        </a:defRPr>
      </a:lvl1pPr>
      <a:lvl2pPr marL="349732" algn="l" defTabSz="699463" rtl="0" eaLnBrk="1" latinLnBrk="0" hangingPunct="1">
        <a:defRPr sz="1350" kern="1200">
          <a:solidFill>
            <a:schemeClr val="tx1"/>
          </a:solidFill>
          <a:latin typeface="+mn-lt"/>
          <a:ea typeface="+mn-ea"/>
          <a:cs typeface="+mn-cs"/>
        </a:defRPr>
      </a:lvl2pPr>
      <a:lvl3pPr marL="699463" algn="l" defTabSz="699463" rtl="0" eaLnBrk="1" latinLnBrk="0" hangingPunct="1">
        <a:defRPr sz="1350" kern="1200">
          <a:solidFill>
            <a:schemeClr val="tx1"/>
          </a:solidFill>
          <a:latin typeface="+mn-lt"/>
          <a:ea typeface="+mn-ea"/>
          <a:cs typeface="+mn-cs"/>
        </a:defRPr>
      </a:lvl3pPr>
      <a:lvl4pPr marL="1049195" algn="l" defTabSz="699463" rtl="0" eaLnBrk="1" latinLnBrk="0" hangingPunct="1">
        <a:defRPr sz="1350" kern="1200">
          <a:solidFill>
            <a:schemeClr val="tx1"/>
          </a:solidFill>
          <a:latin typeface="+mn-lt"/>
          <a:ea typeface="+mn-ea"/>
          <a:cs typeface="+mn-cs"/>
        </a:defRPr>
      </a:lvl4pPr>
      <a:lvl5pPr marL="1398926" algn="l" defTabSz="699463" rtl="0" eaLnBrk="1" latinLnBrk="0" hangingPunct="1">
        <a:defRPr sz="1350" kern="1200">
          <a:solidFill>
            <a:schemeClr val="tx1"/>
          </a:solidFill>
          <a:latin typeface="+mn-lt"/>
          <a:ea typeface="+mn-ea"/>
          <a:cs typeface="+mn-cs"/>
        </a:defRPr>
      </a:lvl5pPr>
      <a:lvl6pPr marL="1748659" algn="l" defTabSz="699463" rtl="0" eaLnBrk="1" latinLnBrk="0" hangingPunct="1">
        <a:defRPr sz="1350" kern="1200">
          <a:solidFill>
            <a:schemeClr val="tx1"/>
          </a:solidFill>
          <a:latin typeface="+mn-lt"/>
          <a:ea typeface="+mn-ea"/>
          <a:cs typeface="+mn-cs"/>
        </a:defRPr>
      </a:lvl6pPr>
      <a:lvl7pPr marL="2098390" algn="l" defTabSz="699463" rtl="0" eaLnBrk="1" latinLnBrk="0" hangingPunct="1">
        <a:defRPr sz="1350" kern="1200">
          <a:solidFill>
            <a:schemeClr val="tx1"/>
          </a:solidFill>
          <a:latin typeface="+mn-lt"/>
          <a:ea typeface="+mn-ea"/>
          <a:cs typeface="+mn-cs"/>
        </a:defRPr>
      </a:lvl7pPr>
      <a:lvl8pPr marL="2448121" algn="l" defTabSz="699463" rtl="0" eaLnBrk="1" latinLnBrk="0" hangingPunct="1">
        <a:defRPr sz="1350" kern="1200">
          <a:solidFill>
            <a:schemeClr val="tx1"/>
          </a:solidFill>
          <a:latin typeface="+mn-lt"/>
          <a:ea typeface="+mn-ea"/>
          <a:cs typeface="+mn-cs"/>
        </a:defRPr>
      </a:lvl8pPr>
      <a:lvl9pPr marL="2797854" algn="l" defTabSz="69946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30" userDrawn="1">
          <p15:clr>
            <a:srgbClr val="5ACBF0"/>
          </p15:clr>
        </p15:guide>
        <p15:guide id="3" orient="horz" pos="763" userDrawn="1">
          <p15:clr>
            <a:srgbClr val="A4A3A4"/>
          </p15:clr>
        </p15:guide>
        <p15:guide id="4" orient="horz" pos="1339" userDrawn="1">
          <p15:clr>
            <a:srgbClr val="A4A3A4"/>
          </p15:clr>
        </p15:guide>
        <p15:guide id="5" orient="horz" pos="1915" userDrawn="1">
          <p15:clr>
            <a:srgbClr val="A4A3A4"/>
          </p15:clr>
        </p15:guide>
        <p15:guide id="6" orient="horz" pos="2491" userDrawn="1">
          <p15:clr>
            <a:srgbClr val="A4A3A4"/>
          </p15:clr>
        </p15:guide>
        <p15:guide id="7" orient="horz" pos="3067" userDrawn="1">
          <p15:clr>
            <a:srgbClr val="A4A3A4"/>
          </p15:clr>
        </p15:guide>
        <p15:guide id="8" orient="horz" pos="3643" userDrawn="1">
          <p15:clr>
            <a:srgbClr val="A4A3A4"/>
          </p15:clr>
        </p15:guide>
        <p15:guide id="9" orient="horz" pos="4219" userDrawn="1">
          <p15:clr>
            <a:srgbClr val="5ACBF0"/>
          </p15:clr>
        </p15:guide>
        <p15:guide id="10" pos="562" userDrawn="1">
          <p15:clr>
            <a:srgbClr val="A4A3A4"/>
          </p15:clr>
        </p15:guide>
        <p15:guide id="11" pos="994" userDrawn="1">
          <p15:clr>
            <a:srgbClr val="A4A3A4"/>
          </p15:clr>
        </p15:guide>
        <p15:guide id="12" pos="1426" userDrawn="1">
          <p15:clr>
            <a:srgbClr val="A4A3A4"/>
          </p15:clr>
        </p15:guide>
        <p15:guide id="13" pos="1858" userDrawn="1">
          <p15:clr>
            <a:srgbClr val="A4A3A4"/>
          </p15:clr>
        </p15:guide>
        <p15:guide id="14" pos="2290" userDrawn="1">
          <p15:clr>
            <a:srgbClr val="A4A3A4"/>
          </p15:clr>
        </p15:guide>
        <p15:guide id="15" pos="2722" userDrawn="1">
          <p15:clr>
            <a:srgbClr val="A4A3A4"/>
          </p15:clr>
        </p15:guide>
        <p15:guide id="16" pos="3153" userDrawn="1">
          <p15:clr>
            <a:srgbClr val="A4A3A4"/>
          </p15:clr>
        </p15:guide>
        <p15:guide id="17" pos="3585" userDrawn="1">
          <p15:clr>
            <a:srgbClr val="A4A3A4"/>
          </p15:clr>
        </p15:guide>
        <p15:guide id="18" pos="4017" userDrawn="1">
          <p15:clr>
            <a:srgbClr val="A4A3A4"/>
          </p15:clr>
        </p15:guide>
        <p15:guide id="19" pos="4449" userDrawn="1">
          <p15:clr>
            <a:srgbClr val="A4A3A4"/>
          </p15:clr>
        </p15:guide>
        <p15:guide id="20" pos="4881" userDrawn="1">
          <p15:clr>
            <a:srgbClr val="A4A3A4"/>
          </p15:clr>
        </p15:guide>
        <p15:guide id="21" pos="5313" userDrawn="1">
          <p15:clr>
            <a:srgbClr val="A4A3A4"/>
          </p15:clr>
        </p15:guide>
        <p15:guide id="22" pos="5745" userDrawn="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4.jpeg"/><Relationship Id="rId7" Type="http://schemas.openxmlformats.org/officeDocument/2006/relationships/diagramLayout" Target="../diagrams/layout1.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Data" Target="../diagrams/data1.xml"/><Relationship Id="rId5" Type="http://schemas.openxmlformats.org/officeDocument/2006/relationships/image" Target="../media/image11.png"/><Relationship Id="rId10" Type="http://schemas.microsoft.com/office/2007/relationships/diagramDrawing" Target="../diagrams/drawing1.xml"/><Relationship Id="rId4" Type="http://schemas.openxmlformats.org/officeDocument/2006/relationships/image" Target="../media/image25.png"/><Relationship Id="rId9" Type="http://schemas.openxmlformats.org/officeDocument/2006/relationships/diagramColors" Target="../diagrams/colors1.xml"/></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24.jpeg"/><Relationship Id="rId7" Type="http://schemas.openxmlformats.org/officeDocument/2006/relationships/diagramLayout" Target="../diagrams/layout2.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Data" Target="../diagrams/data2.xml"/><Relationship Id="rId5" Type="http://schemas.openxmlformats.org/officeDocument/2006/relationships/image" Target="../media/image11.png"/><Relationship Id="rId10" Type="http://schemas.microsoft.com/office/2007/relationships/diagramDrawing" Target="../diagrams/drawing2.xml"/><Relationship Id="rId4" Type="http://schemas.openxmlformats.org/officeDocument/2006/relationships/image" Target="../media/image25.png"/><Relationship Id="rId9" Type="http://schemas.openxmlformats.org/officeDocument/2006/relationships/diagramColors" Target="../diagrams/colors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8.png"/><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wmf"/><Relationship Id="rId10" Type="http://schemas.openxmlformats.org/officeDocument/2006/relationships/image" Target="../media/image32.jpeg"/><Relationship Id="rId4" Type="http://schemas.openxmlformats.org/officeDocument/2006/relationships/image" Target="../media/image29.wmf"/><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8.png"/><Relationship Id="rId7"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wmf"/><Relationship Id="rId10" Type="http://schemas.openxmlformats.org/officeDocument/2006/relationships/image" Target="../media/image32.jpeg"/><Relationship Id="rId4" Type="http://schemas.openxmlformats.org/officeDocument/2006/relationships/image" Target="../media/image29.wmf"/><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image" Target="../media/image43.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0.xml"/><Relationship Id="rId6" Type="http://schemas.openxmlformats.org/officeDocument/2006/relationships/image" Target="../media/image44.png"/><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9.wmf"/><Relationship Id="rId7"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0.xml"/><Relationship Id="rId6" Type="http://schemas.openxmlformats.org/officeDocument/2006/relationships/image" Target="../media/image39.PNG"/><Relationship Id="rId5" Type="http://schemas.openxmlformats.org/officeDocument/2006/relationships/image" Target="../media/image51.png"/><Relationship Id="rId10" Type="http://schemas.openxmlformats.org/officeDocument/2006/relationships/image" Target="../media/image55.png"/><Relationship Id="rId4" Type="http://schemas.openxmlformats.org/officeDocument/2006/relationships/image" Target="../media/image50.png"/><Relationship Id="rId9"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chart" Target="../charts/chart3.xml"/><Relationship Id="rId7" Type="http://schemas.openxmlformats.org/officeDocument/2006/relationships/chart" Target="../charts/chart6.xml"/><Relationship Id="rId2" Type="http://schemas.openxmlformats.org/officeDocument/2006/relationships/notesSlide" Target="../notesSlides/notesSlide23.xml"/><Relationship Id="rId1" Type="http://schemas.openxmlformats.org/officeDocument/2006/relationships/slideLayout" Target="../slideLayouts/slideLayout21.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20.xml"/><Relationship Id="rId6" Type="http://schemas.openxmlformats.org/officeDocument/2006/relationships/image" Target="../media/image47.png"/><Relationship Id="rId5" Type="http://schemas.openxmlformats.org/officeDocument/2006/relationships/image" Target="../media/image42.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0.wmf"/><Relationship Id="rId7" Type="http://schemas.openxmlformats.org/officeDocument/2006/relationships/image" Target="../media/image560.png"/><Relationship Id="rId2" Type="http://schemas.openxmlformats.org/officeDocument/2006/relationships/notesSlide" Target="../notesSlides/notesSlide30.xml"/><Relationship Id="rId1" Type="http://schemas.openxmlformats.org/officeDocument/2006/relationships/slideLayout" Target="../slideLayouts/slideLayout20.xml"/><Relationship Id="rId6" Type="http://schemas.openxmlformats.org/officeDocument/2006/relationships/image" Target="../media/image58.png"/><Relationship Id="rId5" Type="http://schemas.openxmlformats.org/officeDocument/2006/relationships/image" Target="../media/image56.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24.jpeg"/></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31.png"/><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chart" Target="../charts/chart9.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20.xml"/><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8.xml"/><Relationship Id="rId1" Type="http://schemas.openxmlformats.org/officeDocument/2006/relationships/slideLayout" Target="../slideLayouts/slideLayout20.xml"/><Relationship Id="rId5" Type="http://schemas.openxmlformats.org/officeDocument/2006/relationships/image" Target="../media/image62.emf"/><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9.xml"/><Relationship Id="rId1" Type="http://schemas.openxmlformats.org/officeDocument/2006/relationships/slideLayout" Target="../slideLayouts/slideLayout20.xml"/><Relationship Id="rId5" Type="http://schemas.openxmlformats.org/officeDocument/2006/relationships/image" Target="../media/image11.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7.jpg"/><Relationship Id="rId7" Type="http://schemas.openxmlformats.org/officeDocument/2006/relationships/diagramQuickStyle" Target="../diagrams/quickStyle5.xml"/><Relationship Id="rId2" Type="http://schemas.openxmlformats.org/officeDocument/2006/relationships/notesSlide" Target="../notesSlides/notesSlide40.xml"/><Relationship Id="rId1" Type="http://schemas.openxmlformats.org/officeDocument/2006/relationships/slideLayout" Target="../slideLayouts/slideLayout20.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64.png"/><Relationship Id="rId9" Type="http://schemas.microsoft.com/office/2007/relationships/diagramDrawing" Target="../diagrams/drawing5.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9.jp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g"/><Relationship Id="rId7" Type="http://schemas.openxmlformats.org/officeDocument/2006/relationships/image" Target="../media/image16.wmf"/><Relationship Id="rId12"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wmf"/><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wmf"/></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5408" y="1668462"/>
            <a:ext cx="8486473" cy="917575"/>
          </a:xfrm>
        </p:spPr>
        <p:txBody>
          <a:bodyPr/>
          <a:lstStyle/>
          <a:p>
            <a:r>
              <a:rPr lang="en-US" dirty="0"/>
              <a:t>Directions in Hybrid Intelligence: Complementing AI Systems with Human Intelligence</a:t>
            </a:r>
            <a:endParaRPr lang="en-US" sz="4800" dirty="0"/>
          </a:p>
        </p:txBody>
      </p:sp>
      <p:sp>
        <p:nvSpPr>
          <p:cNvPr id="5" name="Text Placeholder 4"/>
          <p:cNvSpPr>
            <a:spLocks noGrp="1"/>
          </p:cNvSpPr>
          <p:nvPr>
            <p:ph type="body" sz="quarter" idx="10"/>
          </p:nvPr>
        </p:nvSpPr>
        <p:spPr>
          <a:xfrm>
            <a:off x="319881" y="4106862"/>
            <a:ext cx="8914642" cy="1006429"/>
          </a:xfrm>
        </p:spPr>
        <p:txBody>
          <a:bodyPr/>
          <a:lstStyle/>
          <a:p>
            <a:r>
              <a:rPr lang="en-US" dirty="0"/>
              <a:t>Ece Kamar</a:t>
            </a:r>
          </a:p>
          <a:p>
            <a:r>
              <a:rPr lang="en-US" sz="2400" dirty="0"/>
              <a:t>Microsoft Research Redmond </a:t>
            </a:r>
          </a:p>
        </p:txBody>
      </p:sp>
    </p:spTree>
    <p:extLst>
      <p:ext uri="{BB962C8B-B14F-4D97-AF65-F5344CB8AC3E}">
        <p14:creationId xmlns:p14="http://schemas.microsoft.com/office/powerpoint/2010/main" val="125314856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descr="hep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99511" y="4657836"/>
            <a:ext cx="1229824" cy="1445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人工知能 じんこうちのう 英 artificial intelligence ai ..."/>
          <p:cNvPicPr>
            <a:picLocks noChangeAspect="1"/>
          </p:cNvPicPr>
          <p:nvPr/>
        </p:nvPicPr>
        <p:blipFill>
          <a:blip r:embed="rId4"/>
          <a:stretch>
            <a:fillRect/>
          </a:stretch>
        </p:blipFill>
        <p:spPr>
          <a:xfrm>
            <a:off x="1615281" y="5202014"/>
            <a:ext cx="1180088" cy="1066800"/>
          </a:xfrm>
          <a:prstGeom prst="rect">
            <a:avLst/>
          </a:prstGeom>
        </p:spPr>
      </p:pic>
      <p:pic>
        <p:nvPicPr>
          <p:cNvPr id="7" name="Picture 6"/>
          <p:cNvPicPr>
            <a:picLocks noChangeAspect="1"/>
          </p:cNvPicPr>
          <p:nvPr/>
        </p:nvPicPr>
        <p:blipFill>
          <a:blip r:embed="rId5"/>
          <a:stretch>
            <a:fillRect/>
          </a:stretch>
        </p:blipFill>
        <p:spPr>
          <a:xfrm>
            <a:off x="2605881" y="1376855"/>
            <a:ext cx="1000732" cy="1131510"/>
          </a:xfrm>
          <a:prstGeom prst="rect">
            <a:avLst/>
          </a:prstGeom>
        </p:spPr>
      </p:pic>
      <p:sp>
        <p:nvSpPr>
          <p:cNvPr id="2" name="Title 1"/>
          <p:cNvSpPr>
            <a:spLocks noGrp="1"/>
          </p:cNvSpPr>
          <p:nvPr>
            <p:ph type="title"/>
          </p:nvPr>
        </p:nvSpPr>
        <p:spPr/>
        <p:txBody>
          <a:bodyPr/>
          <a:lstStyle/>
          <a:p>
            <a:r>
              <a:rPr lang="en-US" dirty="0"/>
              <a:t>3 pillars of Hybrid Systems  </a:t>
            </a:r>
          </a:p>
        </p:txBody>
      </p:sp>
      <p:graphicFrame>
        <p:nvGraphicFramePr>
          <p:cNvPr id="6" name="Diagram 5"/>
          <p:cNvGraphicFramePr/>
          <p:nvPr>
            <p:extLst>
              <p:ext uri="{D42A27DB-BD31-4B8C-83A1-F6EECF244321}">
                <p14:modId xmlns:p14="http://schemas.microsoft.com/office/powerpoint/2010/main" val="3410682948"/>
              </p:ext>
            </p:extLst>
          </p:nvPr>
        </p:nvGraphicFramePr>
        <p:xfrm>
          <a:off x="1356903" y="1363662"/>
          <a:ext cx="6614054" cy="473957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63319560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CrowdSynth</a:t>
            </a:r>
          </a:p>
        </p:txBody>
      </p:sp>
      <p:grpSp>
        <p:nvGrpSpPr>
          <p:cNvPr id="3" name="Group 2"/>
          <p:cNvGrpSpPr/>
          <p:nvPr/>
        </p:nvGrpSpPr>
        <p:grpSpPr>
          <a:xfrm>
            <a:off x="396081" y="1516062"/>
            <a:ext cx="3687378" cy="3048000"/>
            <a:chOff x="1356903" y="1363662"/>
            <a:chExt cx="6872432" cy="4905152"/>
          </a:xfrm>
        </p:grpSpPr>
        <p:pic>
          <p:nvPicPr>
            <p:cNvPr id="12" name="Picture 7" descr="hep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99511" y="4657836"/>
              <a:ext cx="1229824" cy="1445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人工知能 じんこうちのう 英 artificial intelligence ai ..."/>
            <p:cNvPicPr>
              <a:picLocks noChangeAspect="1"/>
            </p:cNvPicPr>
            <p:nvPr/>
          </p:nvPicPr>
          <p:blipFill>
            <a:blip r:embed="rId4"/>
            <a:stretch>
              <a:fillRect/>
            </a:stretch>
          </p:blipFill>
          <p:spPr>
            <a:xfrm>
              <a:off x="1615281" y="5202014"/>
              <a:ext cx="1180088" cy="1066800"/>
            </a:xfrm>
            <a:prstGeom prst="rect">
              <a:avLst/>
            </a:prstGeom>
          </p:spPr>
        </p:pic>
        <p:pic>
          <p:nvPicPr>
            <p:cNvPr id="7" name="Picture 6"/>
            <p:cNvPicPr>
              <a:picLocks noChangeAspect="1"/>
            </p:cNvPicPr>
            <p:nvPr/>
          </p:nvPicPr>
          <p:blipFill>
            <a:blip r:embed="rId5"/>
            <a:stretch>
              <a:fillRect/>
            </a:stretch>
          </p:blipFill>
          <p:spPr>
            <a:xfrm>
              <a:off x="2605881" y="1376855"/>
              <a:ext cx="1000732" cy="1131510"/>
            </a:xfrm>
            <a:prstGeom prst="rect">
              <a:avLst/>
            </a:prstGeom>
          </p:spPr>
        </p:pic>
        <p:graphicFrame>
          <p:nvGraphicFramePr>
            <p:cNvPr id="6" name="Diagram 5"/>
            <p:cNvGraphicFramePr/>
            <p:nvPr>
              <p:extLst>
                <p:ext uri="{D42A27DB-BD31-4B8C-83A1-F6EECF244321}">
                  <p14:modId xmlns:p14="http://schemas.microsoft.com/office/powerpoint/2010/main" val="1457899699"/>
                </p:ext>
              </p:extLst>
            </p:nvPr>
          </p:nvGraphicFramePr>
          <p:xfrm>
            <a:off x="1356903" y="1363662"/>
            <a:ext cx="6614054" cy="473957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sp>
        <p:nvSpPr>
          <p:cNvPr id="5" name="TextBox 4"/>
          <p:cNvSpPr txBox="1"/>
          <p:nvPr/>
        </p:nvSpPr>
        <p:spPr>
          <a:xfrm>
            <a:off x="4287471" y="1570110"/>
            <a:ext cx="5029200" cy="3802066"/>
          </a:xfrm>
          <a:prstGeom prst="rect">
            <a:avLst/>
          </a:prstGeom>
          <a:noFill/>
        </p:spPr>
        <p:txBody>
          <a:bodyPr wrap="square" lIns="182880" tIns="146304" rIns="182880" bIns="146304" rtlCol="0">
            <a:spAutoFit/>
          </a:bodyPr>
          <a:lstStyle/>
          <a:p>
            <a:pPr>
              <a:spcBef>
                <a:spcPts val="1200"/>
              </a:spcBef>
            </a:pPr>
            <a:r>
              <a:rPr lang="en-US" sz="2800" dirty="0"/>
              <a:t>ML and decision-making for crowdsourcing tasks.</a:t>
            </a:r>
          </a:p>
          <a:p>
            <a:pPr lvl="1">
              <a:spcBef>
                <a:spcPts val="750"/>
              </a:spcBef>
            </a:pPr>
            <a:r>
              <a:rPr lang="en-US" sz="2000" dirty="0"/>
              <a:t>Learning about tasks and workers</a:t>
            </a:r>
          </a:p>
          <a:p>
            <a:pPr lvl="1">
              <a:spcBef>
                <a:spcPts val="750"/>
              </a:spcBef>
            </a:pPr>
            <a:r>
              <a:rPr lang="en-US" sz="2000" dirty="0"/>
              <a:t>Assessing machine competencies  </a:t>
            </a:r>
          </a:p>
          <a:p>
            <a:pPr lvl="1">
              <a:spcBef>
                <a:spcPts val="750"/>
              </a:spcBef>
            </a:pPr>
            <a:r>
              <a:rPr lang="en-US" sz="2000" dirty="0"/>
              <a:t>Fusing machine &amp; human intelligence </a:t>
            </a:r>
          </a:p>
          <a:p>
            <a:pPr lvl="1">
              <a:spcBef>
                <a:spcPts val="750"/>
              </a:spcBef>
            </a:pPr>
            <a:r>
              <a:rPr lang="en-US" sz="2000" dirty="0"/>
              <a:t>Decision-theoretic planning to optimize efficiency </a:t>
            </a:r>
          </a:p>
          <a:p>
            <a:pPr>
              <a:lnSpc>
                <a:spcPct val="90000"/>
              </a:lnSpc>
              <a:spcAft>
                <a:spcPts val="600"/>
              </a:spcAft>
            </a:pPr>
            <a:endParaRPr lang="en-US" sz="2800"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333397684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Human Computation for Training </a:t>
            </a:r>
          </a:p>
        </p:txBody>
      </p:sp>
      <p:grpSp>
        <p:nvGrpSpPr>
          <p:cNvPr id="51" name="Group 50"/>
          <p:cNvGrpSpPr/>
          <p:nvPr/>
        </p:nvGrpSpPr>
        <p:grpSpPr>
          <a:xfrm>
            <a:off x="241586" y="1736386"/>
            <a:ext cx="4051486" cy="2558088"/>
            <a:chOff x="241586" y="1736386"/>
            <a:chExt cx="4051486" cy="2558088"/>
          </a:xfrm>
        </p:grpSpPr>
        <p:grpSp>
          <p:nvGrpSpPr>
            <p:cNvPr id="4" name="Group 3"/>
            <p:cNvGrpSpPr/>
            <p:nvPr/>
          </p:nvGrpSpPr>
          <p:grpSpPr>
            <a:xfrm>
              <a:off x="241586" y="2017425"/>
              <a:ext cx="2057585" cy="930044"/>
              <a:chOff x="4358481" y="2998563"/>
              <a:chExt cx="3810000" cy="1638606"/>
            </a:xfrm>
          </p:grpSpPr>
          <p:grpSp>
            <p:nvGrpSpPr>
              <p:cNvPr id="5" name="Group 4"/>
              <p:cNvGrpSpPr/>
              <p:nvPr/>
            </p:nvGrpSpPr>
            <p:grpSpPr>
              <a:xfrm>
                <a:off x="4358481" y="2998563"/>
                <a:ext cx="3810000" cy="1493729"/>
                <a:chOff x="4510881" y="2998563"/>
                <a:chExt cx="3810000" cy="1493729"/>
              </a:xfrm>
            </p:grpSpPr>
            <p:sp>
              <p:nvSpPr>
                <p:cNvPr id="25" name="Rectangle 24"/>
                <p:cNvSpPr/>
                <p:nvPr/>
              </p:nvSpPr>
              <p:spPr bwMode="auto">
                <a:xfrm>
                  <a:off x="4510881" y="2998563"/>
                  <a:ext cx="533400" cy="381000"/>
                </a:xfrm>
                <a:prstGeom prst="rect">
                  <a:avLst/>
                </a:prstGeom>
                <a:pattFill prst="shingle">
                  <a:fgClr>
                    <a:schemeClr val="tx1">
                      <a:lumMod val="20000"/>
                      <a:lumOff val="80000"/>
                    </a:schemeClr>
                  </a:fgClr>
                  <a:bgClr>
                    <a:schemeClr val="bg1"/>
                  </a:bgClr>
                </a:pattFill>
                <a:ln>
                  <a:solidFill>
                    <a:schemeClr val="bg2">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9" rIns="0" bIns="34979" numCol="1" rtlCol="0" anchor="ctr" anchorCtr="0" compatLnSpc="1">
                  <a:prstTxWarp prst="textNoShape">
                    <a:avLst/>
                  </a:prstTxWarp>
                </a:bodyPr>
                <a:lstStyle/>
                <a:p>
                  <a:pPr algn="ctr" defTabSz="699354"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26" name="Rectangle 25"/>
                <p:cNvSpPr/>
                <p:nvPr/>
              </p:nvSpPr>
              <p:spPr bwMode="auto">
                <a:xfrm>
                  <a:off x="4510881" y="3552457"/>
                  <a:ext cx="533400" cy="381000"/>
                </a:xfrm>
                <a:prstGeom prst="rect">
                  <a:avLst/>
                </a:prstGeom>
                <a:pattFill prst="shingle">
                  <a:fgClr>
                    <a:schemeClr val="tx1">
                      <a:lumMod val="20000"/>
                      <a:lumOff val="80000"/>
                    </a:schemeClr>
                  </a:fgClr>
                  <a:bgClr>
                    <a:schemeClr val="bg1"/>
                  </a:bgClr>
                </a:pattFill>
                <a:ln>
                  <a:solidFill>
                    <a:schemeClr val="bg2">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9" rIns="0" bIns="34979" numCol="1" rtlCol="0" anchor="ctr" anchorCtr="0" compatLnSpc="1">
                  <a:prstTxWarp prst="textNoShape">
                    <a:avLst/>
                  </a:prstTxWarp>
                </a:bodyPr>
                <a:lstStyle/>
                <a:p>
                  <a:pPr algn="ctr" defTabSz="699354"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27" name="Rectangle 26"/>
                <p:cNvSpPr/>
                <p:nvPr/>
              </p:nvSpPr>
              <p:spPr bwMode="auto">
                <a:xfrm>
                  <a:off x="4510881" y="4111292"/>
                  <a:ext cx="533400" cy="381000"/>
                </a:xfrm>
                <a:prstGeom prst="rect">
                  <a:avLst/>
                </a:prstGeom>
                <a:pattFill prst="shingle">
                  <a:fgClr>
                    <a:schemeClr val="tx1">
                      <a:lumMod val="20000"/>
                      <a:lumOff val="80000"/>
                    </a:schemeClr>
                  </a:fgClr>
                  <a:bgClr>
                    <a:schemeClr val="bg1"/>
                  </a:bgClr>
                </a:pattFill>
                <a:ln>
                  <a:solidFill>
                    <a:schemeClr val="bg2">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9" rIns="0" bIns="34979" numCol="1" rtlCol="0" anchor="ctr" anchorCtr="0" compatLnSpc="1">
                  <a:prstTxWarp prst="textNoShape">
                    <a:avLst/>
                  </a:prstTxWarp>
                </a:bodyPr>
                <a:lstStyle/>
                <a:p>
                  <a:pPr algn="ctr" defTabSz="699354"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28" name="Rectangle 27"/>
                <p:cNvSpPr/>
                <p:nvPr/>
              </p:nvSpPr>
              <p:spPr bwMode="auto">
                <a:xfrm>
                  <a:off x="5349081" y="2998563"/>
                  <a:ext cx="533400" cy="381000"/>
                </a:xfrm>
                <a:prstGeom prst="rect">
                  <a:avLst/>
                </a:prstGeom>
                <a:pattFill prst="shingle">
                  <a:fgClr>
                    <a:schemeClr val="tx1">
                      <a:lumMod val="20000"/>
                      <a:lumOff val="80000"/>
                    </a:schemeClr>
                  </a:fgClr>
                  <a:bgClr>
                    <a:schemeClr val="bg1"/>
                  </a:bgClr>
                </a:pattFill>
                <a:ln>
                  <a:solidFill>
                    <a:schemeClr val="bg2">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9" rIns="0" bIns="34979" numCol="1" rtlCol="0" anchor="ctr" anchorCtr="0" compatLnSpc="1">
                  <a:prstTxWarp prst="textNoShape">
                    <a:avLst/>
                  </a:prstTxWarp>
                </a:bodyPr>
                <a:lstStyle/>
                <a:p>
                  <a:pPr algn="ctr" defTabSz="699354"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29" name="Rectangle 28"/>
                <p:cNvSpPr/>
                <p:nvPr/>
              </p:nvSpPr>
              <p:spPr bwMode="auto">
                <a:xfrm>
                  <a:off x="5349081" y="3821999"/>
                  <a:ext cx="533400" cy="381000"/>
                </a:xfrm>
                <a:prstGeom prst="rect">
                  <a:avLst/>
                </a:prstGeom>
                <a:pattFill prst="shingle">
                  <a:fgClr>
                    <a:schemeClr val="tx1">
                      <a:lumMod val="20000"/>
                      <a:lumOff val="80000"/>
                    </a:schemeClr>
                  </a:fgClr>
                  <a:bgClr>
                    <a:schemeClr val="bg1"/>
                  </a:bgClr>
                </a:pattFill>
                <a:ln>
                  <a:solidFill>
                    <a:schemeClr val="bg2">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9" rIns="0" bIns="34979" numCol="1" rtlCol="0" anchor="ctr" anchorCtr="0" compatLnSpc="1">
                  <a:prstTxWarp prst="textNoShape">
                    <a:avLst/>
                  </a:prstTxWarp>
                </a:bodyPr>
                <a:lstStyle/>
                <a:p>
                  <a:pPr algn="ctr" defTabSz="699354"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30" name="Rectangle 29"/>
                <p:cNvSpPr/>
                <p:nvPr/>
              </p:nvSpPr>
              <p:spPr bwMode="auto">
                <a:xfrm>
                  <a:off x="6187281" y="2998563"/>
                  <a:ext cx="533400" cy="931210"/>
                </a:xfrm>
                <a:prstGeom prst="rect">
                  <a:avLst/>
                </a:prstGeom>
                <a:pattFill prst="shingle">
                  <a:fgClr>
                    <a:schemeClr val="tx1">
                      <a:lumMod val="20000"/>
                      <a:lumOff val="80000"/>
                    </a:schemeClr>
                  </a:fgClr>
                  <a:bgClr>
                    <a:schemeClr val="bg1"/>
                  </a:bgClr>
                </a:pattFill>
                <a:ln>
                  <a:solidFill>
                    <a:schemeClr val="bg2">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9" rIns="0" bIns="34979" numCol="1" rtlCol="0" anchor="ctr" anchorCtr="0" compatLnSpc="1">
                  <a:prstTxWarp prst="textNoShape">
                    <a:avLst/>
                  </a:prstTxWarp>
                </a:bodyPr>
                <a:lstStyle/>
                <a:p>
                  <a:pPr algn="ctr" defTabSz="699354"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31" name="Rectangle 30"/>
                <p:cNvSpPr/>
                <p:nvPr/>
              </p:nvSpPr>
              <p:spPr bwMode="auto">
                <a:xfrm>
                  <a:off x="6187281" y="4110975"/>
                  <a:ext cx="533400" cy="381000"/>
                </a:xfrm>
                <a:prstGeom prst="rect">
                  <a:avLst/>
                </a:prstGeom>
                <a:pattFill prst="shingle">
                  <a:fgClr>
                    <a:schemeClr val="tx1">
                      <a:lumMod val="20000"/>
                      <a:lumOff val="80000"/>
                    </a:schemeClr>
                  </a:fgClr>
                  <a:bgClr>
                    <a:schemeClr val="bg1"/>
                  </a:bgClr>
                </a:pattFill>
                <a:ln>
                  <a:solidFill>
                    <a:schemeClr val="bg2">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9" rIns="0" bIns="34979" numCol="1" rtlCol="0" anchor="ctr" anchorCtr="0" compatLnSpc="1">
                  <a:prstTxWarp prst="textNoShape">
                    <a:avLst/>
                  </a:prstTxWarp>
                </a:bodyPr>
                <a:lstStyle/>
                <a:p>
                  <a:pPr algn="ctr" defTabSz="699354"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32" name="Rectangle 31"/>
                <p:cNvSpPr/>
                <p:nvPr/>
              </p:nvSpPr>
              <p:spPr bwMode="auto">
                <a:xfrm>
                  <a:off x="7043608" y="3005498"/>
                  <a:ext cx="533400" cy="381000"/>
                </a:xfrm>
                <a:prstGeom prst="rect">
                  <a:avLst/>
                </a:prstGeom>
                <a:pattFill prst="shingle">
                  <a:fgClr>
                    <a:schemeClr val="tx1">
                      <a:lumMod val="20000"/>
                      <a:lumOff val="80000"/>
                    </a:schemeClr>
                  </a:fgClr>
                  <a:bgClr>
                    <a:schemeClr val="bg1"/>
                  </a:bgClr>
                </a:pattFill>
                <a:ln>
                  <a:solidFill>
                    <a:schemeClr val="bg2">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9" rIns="0" bIns="34979" numCol="1" rtlCol="0" anchor="ctr" anchorCtr="0" compatLnSpc="1">
                  <a:prstTxWarp prst="textNoShape">
                    <a:avLst/>
                  </a:prstTxWarp>
                </a:bodyPr>
                <a:lstStyle/>
                <a:p>
                  <a:pPr algn="ctr" defTabSz="699354"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33" name="Rectangle 32"/>
                <p:cNvSpPr/>
                <p:nvPr/>
              </p:nvSpPr>
              <p:spPr bwMode="auto">
                <a:xfrm>
                  <a:off x="7043610" y="4109197"/>
                  <a:ext cx="533400" cy="381000"/>
                </a:xfrm>
                <a:prstGeom prst="rect">
                  <a:avLst/>
                </a:prstGeom>
                <a:pattFill prst="shingle">
                  <a:fgClr>
                    <a:schemeClr val="tx1">
                      <a:lumMod val="20000"/>
                      <a:lumOff val="80000"/>
                    </a:schemeClr>
                  </a:fgClr>
                  <a:bgClr>
                    <a:schemeClr val="bg1"/>
                  </a:bgClr>
                </a:pattFill>
                <a:ln>
                  <a:solidFill>
                    <a:schemeClr val="bg2">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9" rIns="0" bIns="34979" numCol="1" rtlCol="0" anchor="ctr" anchorCtr="0" compatLnSpc="1">
                  <a:prstTxWarp prst="textNoShape">
                    <a:avLst/>
                  </a:prstTxWarp>
                </a:bodyPr>
                <a:lstStyle/>
                <a:p>
                  <a:pPr algn="ctr" defTabSz="699354"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34" name="Rectangle 33"/>
                <p:cNvSpPr/>
                <p:nvPr/>
              </p:nvSpPr>
              <p:spPr bwMode="auto">
                <a:xfrm>
                  <a:off x="7787481" y="3548770"/>
                  <a:ext cx="533400" cy="381000"/>
                </a:xfrm>
                <a:prstGeom prst="rect">
                  <a:avLst/>
                </a:prstGeom>
                <a:pattFill prst="shingle">
                  <a:fgClr>
                    <a:schemeClr val="tx1">
                      <a:lumMod val="20000"/>
                      <a:lumOff val="80000"/>
                    </a:schemeClr>
                  </a:fgClr>
                  <a:bgClr>
                    <a:schemeClr val="bg1"/>
                  </a:bgClr>
                </a:pattFill>
                <a:ln>
                  <a:solidFill>
                    <a:schemeClr val="bg2">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9" rIns="0" bIns="34979" numCol="1" rtlCol="0" anchor="ctr" anchorCtr="0" compatLnSpc="1">
                  <a:prstTxWarp prst="textNoShape">
                    <a:avLst/>
                  </a:prstTxWarp>
                </a:bodyPr>
                <a:lstStyle/>
                <a:p>
                  <a:pPr algn="ctr" defTabSz="699354" fontAlgn="base">
                    <a:spcBef>
                      <a:spcPct val="0"/>
                    </a:spcBef>
                    <a:spcAft>
                      <a:spcPct val="0"/>
                    </a:spcAft>
                  </a:pPr>
                  <a:endParaRPr lang="en-US" sz="1500" dirty="0">
                    <a:gradFill>
                      <a:gsLst>
                        <a:gs pos="0">
                          <a:srgbClr val="FFFFFF"/>
                        </a:gs>
                        <a:gs pos="100000">
                          <a:srgbClr val="FFFFFF"/>
                        </a:gs>
                      </a:gsLst>
                      <a:lin ang="5400000" scaled="0"/>
                    </a:gradFill>
                  </a:endParaRPr>
                </a:p>
              </p:txBody>
            </p:sp>
          </p:grpSp>
          <p:cxnSp>
            <p:nvCxnSpPr>
              <p:cNvPr id="6" name="Elbow Connector 5"/>
              <p:cNvCxnSpPr>
                <a:stCxn id="25" idx="3"/>
              </p:cNvCxnSpPr>
              <p:nvPr/>
            </p:nvCxnSpPr>
            <p:spPr>
              <a:xfrm flipV="1">
                <a:off x="4891881" y="3068413"/>
                <a:ext cx="304800" cy="120650"/>
              </a:xfrm>
              <a:prstGeom prst="bentConnector3">
                <a:avLst>
                  <a:gd name="adj1" fmla="val 50000"/>
                </a:avLst>
              </a:prstGeom>
              <a:pattFill prst="shingle">
                <a:fgClr>
                  <a:schemeClr val="tx1">
                    <a:lumMod val="20000"/>
                    <a:lumOff val="80000"/>
                  </a:schemeClr>
                </a:fgClr>
                <a:bgClr>
                  <a:schemeClr val="bg1"/>
                </a:bgClr>
              </a:pattFill>
              <a:ln>
                <a:solidFill>
                  <a:schemeClr val="bg2">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 name="Elbow Connector 6"/>
              <p:cNvCxnSpPr/>
              <p:nvPr/>
            </p:nvCxnSpPr>
            <p:spPr>
              <a:xfrm rot="16200000" flipH="1">
                <a:off x="4813389" y="3496301"/>
                <a:ext cx="612159" cy="150693"/>
              </a:xfrm>
              <a:prstGeom prst="bentConnector3">
                <a:avLst>
                  <a:gd name="adj1" fmla="val 99791"/>
                </a:avLst>
              </a:prstGeom>
              <a:pattFill prst="shingle">
                <a:fgClr>
                  <a:schemeClr val="tx1">
                    <a:lumMod val="20000"/>
                    <a:lumOff val="80000"/>
                  </a:schemeClr>
                </a:fgClr>
                <a:bgClr>
                  <a:schemeClr val="bg1"/>
                </a:bgClr>
              </a:pattFill>
              <a:ln>
                <a:solidFill>
                  <a:schemeClr val="bg2">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 name="Elbow Connector 7"/>
              <p:cNvCxnSpPr>
                <a:stCxn id="26" idx="3"/>
                <a:endCxn id="29" idx="1"/>
              </p:cNvCxnSpPr>
              <p:nvPr/>
            </p:nvCxnSpPr>
            <p:spPr>
              <a:xfrm>
                <a:off x="4891881" y="3742957"/>
                <a:ext cx="304800" cy="269542"/>
              </a:xfrm>
              <a:prstGeom prst="bentConnector3">
                <a:avLst>
                  <a:gd name="adj1" fmla="val 36000"/>
                </a:avLst>
              </a:prstGeom>
              <a:pattFill prst="shingle">
                <a:fgClr>
                  <a:schemeClr val="tx1">
                    <a:lumMod val="20000"/>
                    <a:lumOff val="80000"/>
                  </a:schemeClr>
                </a:fgClr>
                <a:bgClr>
                  <a:schemeClr val="bg1"/>
                </a:bgClr>
              </a:pattFill>
              <a:ln>
                <a:solidFill>
                  <a:schemeClr val="bg2">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 name="Elbow Connector 8"/>
              <p:cNvCxnSpPr>
                <a:stCxn id="27" idx="3"/>
              </p:cNvCxnSpPr>
              <p:nvPr/>
            </p:nvCxnSpPr>
            <p:spPr>
              <a:xfrm flipV="1">
                <a:off x="4891881" y="4146577"/>
                <a:ext cx="304800" cy="155215"/>
              </a:xfrm>
              <a:prstGeom prst="bentConnector3">
                <a:avLst>
                  <a:gd name="adj1" fmla="val 50000"/>
                </a:avLst>
              </a:prstGeom>
              <a:pattFill prst="shingle">
                <a:fgClr>
                  <a:schemeClr val="tx1">
                    <a:lumMod val="20000"/>
                    <a:lumOff val="80000"/>
                  </a:schemeClr>
                </a:fgClr>
                <a:bgClr>
                  <a:schemeClr val="bg1"/>
                </a:bgClr>
              </a:pattFill>
              <a:ln>
                <a:solidFill>
                  <a:schemeClr val="bg2">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 name="Elbow Connector 9"/>
              <p:cNvCxnSpPr>
                <a:stCxn id="28" idx="3"/>
                <a:endCxn id="30" idx="1"/>
              </p:cNvCxnSpPr>
              <p:nvPr/>
            </p:nvCxnSpPr>
            <p:spPr>
              <a:xfrm>
                <a:off x="5730081" y="3189063"/>
                <a:ext cx="304800" cy="275105"/>
              </a:xfrm>
              <a:prstGeom prst="bentConnector3">
                <a:avLst>
                  <a:gd name="adj1" fmla="val 50000"/>
                </a:avLst>
              </a:prstGeom>
              <a:pattFill prst="shingle">
                <a:fgClr>
                  <a:schemeClr val="tx1">
                    <a:lumMod val="20000"/>
                    <a:lumOff val="80000"/>
                  </a:schemeClr>
                </a:fgClr>
                <a:bgClr>
                  <a:schemeClr val="bg1"/>
                </a:bgClr>
              </a:pattFill>
              <a:ln>
                <a:solidFill>
                  <a:schemeClr val="bg2">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 name="Elbow Connector 10"/>
              <p:cNvCxnSpPr>
                <a:stCxn id="29" idx="3"/>
                <a:endCxn id="30" idx="1"/>
              </p:cNvCxnSpPr>
              <p:nvPr/>
            </p:nvCxnSpPr>
            <p:spPr>
              <a:xfrm flipV="1">
                <a:off x="5730081" y="3464168"/>
                <a:ext cx="304800" cy="548331"/>
              </a:xfrm>
              <a:prstGeom prst="bentConnector3">
                <a:avLst>
                  <a:gd name="adj1" fmla="val 50000"/>
                </a:avLst>
              </a:prstGeom>
              <a:pattFill prst="shingle">
                <a:fgClr>
                  <a:schemeClr val="tx1">
                    <a:lumMod val="20000"/>
                    <a:lumOff val="80000"/>
                  </a:schemeClr>
                </a:fgClr>
                <a:bgClr>
                  <a:schemeClr val="bg1"/>
                </a:bgClr>
              </a:pattFill>
              <a:ln>
                <a:solidFill>
                  <a:schemeClr val="bg2">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11"/>
              <p:cNvCxnSpPr>
                <a:endCxn id="31" idx="1"/>
              </p:cNvCxnSpPr>
              <p:nvPr/>
            </p:nvCxnSpPr>
            <p:spPr>
              <a:xfrm>
                <a:off x="5730081" y="4118227"/>
                <a:ext cx="304800" cy="183248"/>
              </a:xfrm>
              <a:prstGeom prst="bentConnector3">
                <a:avLst>
                  <a:gd name="adj1" fmla="val 50000"/>
                </a:avLst>
              </a:prstGeom>
              <a:pattFill prst="shingle">
                <a:fgClr>
                  <a:schemeClr val="tx1">
                    <a:lumMod val="20000"/>
                    <a:lumOff val="80000"/>
                  </a:schemeClr>
                </a:fgClr>
                <a:bgClr>
                  <a:schemeClr val="bg1"/>
                </a:bgClr>
              </a:pattFill>
              <a:ln>
                <a:solidFill>
                  <a:schemeClr val="bg2">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 name="Elbow Connector 12"/>
              <p:cNvCxnSpPr>
                <a:endCxn id="32" idx="1"/>
              </p:cNvCxnSpPr>
              <p:nvPr/>
            </p:nvCxnSpPr>
            <p:spPr>
              <a:xfrm flipV="1">
                <a:off x="6568278" y="3195998"/>
                <a:ext cx="322930" cy="130348"/>
              </a:xfrm>
              <a:prstGeom prst="bentConnector3">
                <a:avLst>
                  <a:gd name="adj1" fmla="val 50000"/>
                </a:avLst>
              </a:prstGeom>
              <a:pattFill prst="shingle">
                <a:fgClr>
                  <a:schemeClr val="tx1">
                    <a:lumMod val="20000"/>
                    <a:lumOff val="80000"/>
                  </a:schemeClr>
                </a:fgClr>
                <a:bgClr>
                  <a:schemeClr val="bg1"/>
                </a:bgClr>
              </a:pattFill>
              <a:ln>
                <a:solidFill>
                  <a:schemeClr val="bg2">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 name="Elbow Connector 13"/>
              <p:cNvCxnSpPr>
                <a:stCxn id="30" idx="3"/>
                <a:endCxn id="34" idx="1"/>
              </p:cNvCxnSpPr>
              <p:nvPr/>
            </p:nvCxnSpPr>
            <p:spPr>
              <a:xfrm>
                <a:off x="6568281" y="3464168"/>
                <a:ext cx="1066800" cy="275102"/>
              </a:xfrm>
              <a:prstGeom prst="bentConnector3">
                <a:avLst>
                  <a:gd name="adj1" fmla="val 14571"/>
                </a:avLst>
              </a:prstGeom>
              <a:pattFill prst="shingle">
                <a:fgClr>
                  <a:schemeClr val="tx1">
                    <a:lumMod val="20000"/>
                    <a:lumOff val="80000"/>
                  </a:schemeClr>
                </a:fgClr>
                <a:bgClr>
                  <a:schemeClr val="bg1"/>
                </a:bgClr>
              </a:pattFill>
              <a:ln>
                <a:solidFill>
                  <a:schemeClr val="bg2">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5" name="Elbow Connector 14"/>
              <p:cNvCxnSpPr>
                <a:stCxn id="31" idx="3"/>
                <a:endCxn id="33" idx="1"/>
              </p:cNvCxnSpPr>
              <p:nvPr/>
            </p:nvCxnSpPr>
            <p:spPr>
              <a:xfrm flipV="1">
                <a:off x="6568281" y="4299697"/>
                <a:ext cx="322929" cy="1778"/>
              </a:xfrm>
              <a:prstGeom prst="bentConnector3">
                <a:avLst>
                  <a:gd name="adj1" fmla="val 50000"/>
                </a:avLst>
              </a:prstGeom>
              <a:pattFill prst="shingle">
                <a:fgClr>
                  <a:schemeClr val="tx1">
                    <a:lumMod val="20000"/>
                    <a:lumOff val="80000"/>
                  </a:schemeClr>
                </a:fgClr>
                <a:bgClr>
                  <a:schemeClr val="bg1"/>
                </a:bgClr>
              </a:pattFill>
              <a:ln>
                <a:solidFill>
                  <a:schemeClr val="bg2">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6" name="Elbow Connector 15"/>
              <p:cNvCxnSpPr/>
              <p:nvPr/>
            </p:nvCxnSpPr>
            <p:spPr>
              <a:xfrm flipV="1">
                <a:off x="6568280" y="4201943"/>
                <a:ext cx="322929" cy="1778"/>
              </a:xfrm>
              <a:prstGeom prst="bentConnector3">
                <a:avLst>
                  <a:gd name="adj1" fmla="val 50000"/>
                </a:avLst>
              </a:prstGeom>
              <a:pattFill prst="shingle">
                <a:fgClr>
                  <a:schemeClr val="tx1">
                    <a:lumMod val="20000"/>
                    <a:lumOff val="80000"/>
                  </a:schemeClr>
                </a:fgClr>
                <a:bgClr>
                  <a:schemeClr val="bg1"/>
                </a:bgClr>
              </a:pattFill>
              <a:ln>
                <a:solidFill>
                  <a:schemeClr val="bg2">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16"/>
              <p:cNvCxnSpPr/>
              <p:nvPr/>
            </p:nvCxnSpPr>
            <p:spPr>
              <a:xfrm flipV="1">
                <a:off x="6568279" y="4396476"/>
                <a:ext cx="322929" cy="1778"/>
              </a:xfrm>
              <a:prstGeom prst="bentConnector3">
                <a:avLst>
                  <a:gd name="adj1" fmla="val 50000"/>
                </a:avLst>
              </a:prstGeom>
              <a:pattFill prst="shingle">
                <a:fgClr>
                  <a:schemeClr val="tx1">
                    <a:lumMod val="20000"/>
                    <a:lumOff val="80000"/>
                  </a:schemeClr>
                </a:fgClr>
                <a:bgClr>
                  <a:schemeClr val="bg1"/>
                </a:bgClr>
              </a:pattFill>
              <a:ln>
                <a:solidFill>
                  <a:schemeClr val="bg2">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8" name="Elbow Connector 17"/>
              <p:cNvCxnSpPr>
                <a:stCxn id="32" idx="2"/>
                <a:endCxn id="33" idx="0"/>
              </p:cNvCxnSpPr>
              <p:nvPr/>
            </p:nvCxnSpPr>
            <p:spPr>
              <a:xfrm rot="16200000" flipH="1">
                <a:off x="6796560" y="3747846"/>
                <a:ext cx="722699" cy="2"/>
              </a:xfrm>
              <a:prstGeom prst="bentConnector3">
                <a:avLst>
                  <a:gd name="adj1" fmla="val 50000"/>
                </a:avLst>
              </a:prstGeom>
              <a:pattFill prst="shingle">
                <a:fgClr>
                  <a:schemeClr val="tx1">
                    <a:lumMod val="20000"/>
                    <a:lumOff val="80000"/>
                  </a:schemeClr>
                </a:fgClr>
                <a:bgClr>
                  <a:schemeClr val="bg1"/>
                </a:bgClr>
              </a:pattFill>
              <a:ln>
                <a:solidFill>
                  <a:schemeClr val="bg2">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6409786" y="4487862"/>
                <a:ext cx="0" cy="149307"/>
              </a:xfrm>
              <a:prstGeom prst="straightConnector1">
                <a:avLst/>
              </a:prstGeom>
              <a:pattFill prst="shingle">
                <a:fgClr>
                  <a:schemeClr val="tx1">
                    <a:lumMod val="20000"/>
                    <a:lumOff val="80000"/>
                  </a:schemeClr>
                </a:fgClr>
                <a:bgClr>
                  <a:schemeClr val="bg1"/>
                </a:bgClr>
              </a:pattFill>
              <a:ln>
                <a:solidFill>
                  <a:schemeClr val="bg2">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4628071" y="4487861"/>
                <a:ext cx="0" cy="149307"/>
              </a:xfrm>
              <a:prstGeom prst="straightConnector1">
                <a:avLst/>
              </a:prstGeom>
              <a:pattFill prst="shingle">
                <a:fgClr>
                  <a:schemeClr val="tx1">
                    <a:lumMod val="20000"/>
                    <a:lumOff val="80000"/>
                  </a:schemeClr>
                </a:fgClr>
                <a:bgClr>
                  <a:schemeClr val="bg1"/>
                </a:bgClr>
              </a:pattFill>
              <a:ln>
                <a:solidFill>
                  <a:schemeClr val="bg2">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20"/>
              <p:cNvCxnSpPr>
                <a:endCxn id="31" idx="2"/>
              </p:cNvCxnSpPr>
              <p:nvPr/>
            </p:nvCxnSpPr>
            <p:spPr>
              <a:xfrm flipV="1">
                <a:off x="4625181" y="4491975"/>
                <a:ext cx="1676400" cy="145194"/>
              </a:xfrm>
              <a:prstGeom prst="bentConnector2">
                <a:avLst/>
              </a:prstGeom>
              <a:pattFill prst="shingle">
                <a:fgClr>
                  <a:schemeClr val="tx1">
                    <a:lumMod val="20000"/>
                    <a:lumOff val="80000"/>
                  </a:schemeClr>
                </a:fgClr>
                <a:bgClr>
                  <a:schemeClr val="bg1"/>
                </a:bgClr>
              </a:pattFill>
              <a:ln>
                <a:solidFill>
                  <a:schemeClr val="bg2">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22" name="Elbow Connector 21"/>
              <p:cNvCxnSpPr>
                <a:endCxn id="34" idx="2"/>
              </p:cNvCxnSpPr>
              <p:nvPr/>
            </p:nvCxnSpPr>
            <p:spPr>
              <a:xfrm flipV="1">
                <a:off x="6409786" y="3929770"/>
                <a:ext cx="1491995" cy="703620"/>
              </a:xfrm>
              <a:prstGeom prst="bentConnector2">
                <a:avLst/>
              </a:prstGeom>
              <a:pattFill prst="shingle">
                <a:fgClr>
                  <a:schemeClr val="tx1">
                    <a:lumMod val="20000"/>
                    <a:lumOff val="80000"/>
                  </a:schemeClr>
                </a:fgClr>
                <a:bgClr>
                  <a:schemeClr val="bg1"/>
                </a:bgClr>
              </a:pattFill>
              <a:ln>
                <a:solidFill>
                  <a:schemeClr val="bg2">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23" name="Straight Connector 22"/>
              <p:cNvCxnSpPr/>
              <p:nvPr/>
            </p:nvCxnSpPr>
            <p:spPr>
              <a:xfrm flipH="1">
                <a:off x="4891881" y="3273201"/>
                <a:ext cx="152241" cy="0"/>
              </a:xfrm>
              <a:prstGeom prst="line">
                <a:avLst/>
              </a:prstGeom>
              <a:pattFill prst="shingle">
                <a:fgClr>
                  <a:schemeClr val="tx1">
                    <a:lumMod val="20000"/>
                    <a:lumOff val="80000"/>
                  </a:schemeClr>
                </a:fgClr>
                <a:bgClr>
                  <a:schemeClr val="bg1"/>
                </a:bgClr>
              </a:pattFill>
              <a:ln>
                <a:solidFill>
                  <a:schemeClr val="bg2">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24" name="Elbow Connector 23"/>
              <p:cNvCxnSpPr>
                <a:stCxn id="33" idx="3"/>
              </p:cNvCxnSpPr>
              <p:nvPr/>
            </p:nvCxnSpPr>
            <p:spPr>
              <a:xfrm flipV="1">
                <a:off x="7424610" y="3929770"/>
                <a:ext cx="362871" cy="369927"/>
              </a:xfrm>
              <a:prstGeom prst="bentConnector2">
                <a:avLst/>
              </a:prstGeom>
              <a:pattFill prst="shingle">
                <a:fgClr>
                  <a:schemeClr val="tx1">
                    <a:lumMod val="20000"/>
                    <a:lumOff val="80000"/>
                  </a:schemeClr>
                </a:fgClr>
                <a:bgClr>
                  <a:schemeClr val="bg1"/>
                </a:bgClr>
              </a:pattFill>
              <a:ln>
                <a:solidFill>
                  <a:schemeClr val="bg2">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grpSp>
        <p:pic>
          <p:nvPicPr>
            <p:cNvPr id="35" name="Picture 34"/>
            <p:cNvPicPr>
              <a:picLocks noChangeAspect="1"/>
            </p:cNvPicPr>
            <p:nvPr/>
          </p:nvPicPr>
          <p:blipFill>
            <a:blip r:embed="rId3"/>
            <a:stretch>
              <a:fillRect/>
            </a:stretch>
          </p:blipFill>
          <p:spPr>
            <a:xfrm>
              <a:off x="2969258" y="1736386"/>
              <a:ext cx="1323814" cy="1496813"/>
            </a:xfrm>
            <a:prstGeom prst="rect">
              <a:avLst/>
            </a:prstGeom>
          </p:spPr>
        </p:pic>
        <p:sp>
          <p:nvSpPr>
            <p:cNvPr id="36" name="Curved Left Arrow 35"/>
            <p:cNvSpPr/>
            <p:nvPr/>
          </p:nvSpPr>
          <p:spPr bwMode="auto">
            <a:xfrm rot="5400000">
              <a:off x="2147093" y="2453601"/>
              <a:ext cx="548663" cy="2009787"/>
            </a:xfrm>
            <a:prstGeom prst="curvedLeftArrow">
              <a:avLst/>
            </a:prstGeom>
            <a:solidFill>
              <a:srgbClr val="FFC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9" rIns="0" bIns="34979" numCol="1" rtlCol="0" anchor="ctr" anchorCtr="0" compatLnSpc="1">
              <a:prstTxWarp prst="textNoShape">
                <a:avLst/>
              </a:prstTxWarp>
            </a:bodyPr>
            <a:lstStyle/>
            <a:p>
              <a:pPr algn="ctr" defTabSz="699354"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37" name="TextBox 36"/>
            <p:cNvSpPr txBox="1"/>
            <p:nvPr/>
          </p:nvSpPr>
          <p:spPr>
            <a:xfrm>
              <a:off x="1912525" y="3795866"/>
              <a:ext cx="1238941" cy="498608"/>
            </a:xfrm>
            <a:prstGeom prst="rect">
              <a:avLst/>
            </a:prstGeom>
            <a:noFill/>
          </p:spPr>
          <p:txBody>
            <a:bodyPr wrap="none" lIns="137166" tIns="109733" rIns="137166" bIns="109733" rtlCol="0">
              <a:spAutoFit/>
            </a:bodyPr>
            <a:lstStyle/>
            <a:p>
              <a:pPr>
                <a:lnSpc>
                  <a:spcPct val="90000"/>
                </a:lnSpc>
                <a:spcAft>
                  <a:spcPts val="450"/>
                </a:spcAft>
              </a:pPr>
              <a:r>
                <a:rPr lang="en-US" sz="2000" dirty="0">
                  <a:gradFill>
                    <a:gsLst>
                      <a:gs pos="2917">
                        <a:schemeClr val="tx1"/>
                      </a:gs>
                      <a:gs pos="30000">
                        <a:schemeClr val="tx1"/>
                      </a:gs>
                    </a:gsLst>
                    <a:lin ang="5400000" scaled="0"/>
                  </a:gradFill>
                </a:rPr>
                <a:t>Training</a:t>
              </a:r>
              <a:r>
                <a:rPr lang="en-US" dirty="0">
                  <a:gradFill>
                    <a:gsLst>
                      <a:gs pos="2917">
                        <a:schemeClr val="tx1"/>
                      </a:gs>
                      <a:gs pos="30000">
                        <a:schemeClr val="tx1"/>
                      </a:gs>
                    </a:gsLst>
                    <a:lin ang="5400000" scaled="0"/>
                  </a:gradFill>
                </a:rPr>
                <a:t> </a:t>
              </a:r>
            </a:p>
          </p:txBody>
        </p:sp>
      </p:grpSp>
      <p:pic>
        <p:nvPicPr>
          <p:cNvPr id="38" name="Picture 37"/>
          <p:cNvPicPr>
            <a:picLocks noChangeAspect="1"/>
          </p:cNvPicPr>
          <p:nvPr/>
        </p:nvPicPr>
        <p:blipFill>
          <a:blip r:embed="rId4"/>
          <a:stretch>
            <a:fillRect/>
          </a:stretch>
        </p:blipFill>
        <p:spPr>
          <a:xfrm>
            <a:off x="4881250" y="1167643"/>
            <a:ext cx="3964609" cy="2659723"/>
          </a:xfrm>
          <a:prstGeom prst="rect">
            <a:avLst/>
          </a:prstGeom>
        </p:spPr>
      </p:pic>
      <p:pic>
        <p:nvPicPr>
          <p:cNvPr id="39" name="Picture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9577" y="3371793"/>
            <a:ext cx="3437055" cy="2668014"/>
          </a:xfrm>
          <a:prstGeom prst="rect">
            <a:avLst/>
          </a:prstGeom>
        </p:spPr>
      </p:pic>
      <p:grpSp>
        <p:nvGrpSpPr>
          <p:cNvPr id="47" name="Group 46"/>
          <p:cNvGrpSpPr/>
          <p:nvPr/>
        </p:nvGrpSpPr>
        <p:grpSpPr>
          <a:xfrm>
            <a:off x="539054" y="5482284"/>
            <a:ext cx="2723398" cy="1089359"/>
            <a:chOff x="2235" y="467191"/>
            <a:chExt cx="2723398" cy="1089359"/>
          </a:xfrm>
        </p:grpSpPr>
        <p:sp>
          <p:nvSpPr>
            <p:cNvPr id="48" name="Chevron 47"/>
            <p:cNvSpPr/>
            <p:nvPr/>
          </p:nvSpPr>
          <p:spPr>
            <a:xfrm>
              <a:off x="2235" y="467191"/>
              <a:ext cx="2723398" cy="1089359"/>
            </a:xfrm>
            <a:prstGeom prst="chevron">
              <a:avLst/>
            </a:pr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9" name="Chevron 4"/>
            <p:cNvSpPr/>
            <p:nvPr/>
          </p:nvSpPr>
          <p:spPr>
            <a:xfrm>
              <a:off x="546915" y="467191"/>
              <a:ext cx="1634039" cy="10893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2012" tIns="30671" rIns="30671" bIns="30671" numCol="1" spcCol="1270" anchor="ctr" anchorCtr="0">
              <a:noAutofit/>
            </a:bodyPr>
            <a:lstStyle/>
            <a:p>
              <a:pPr lvl="0" algn="ctr" defTabSz="1022350">
                <a:lnSpc>
                  <a:spcPct val="90000"/>
                </a:lnSpc>
                <a:spcBef>
                  <a:spcPct val="0"/>
                </a:spcBef>
                <a:spcAft>
                  <a:spcPct val="35000"/>
                </a:spcAft>
              </a:pPr>
              <a:r>
                <a:rPr lang="en-US" sz="2300" kern="1200" dirty="0">
                  <a:solidFill>
                    <a:schemeClr val="tx1"/>
                  </a:solidFill>
                </a:rPr>
                <a:t>labels</a:t>
              </a:r>
            </a:p>
          </p:txBody>
        </p:sp>
      </p:grpSp>
    </p:spTree>
    <p:extLst>
      <p:ext uri="{BB962C8B-B14F-4D97-AF65-F5344CB8AC3E}">
        <p14:creationId xmlns:p14="http://schemas.microsoft.com/office/powerpoint/2010/main" val="335300012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Optimizing Access for Labeling Tasks</a:t>
            </a:r>
          </a:p>
        </p:txBody>
      </p:sp>
      <p:pic>
        <p:nvPicPr>
          <p:cNvPr id="4" name="Picture 3" descr="person.png"/>
          <p:cNvPicPr>
            <a:picLocks noChangeAspect="1"/>
          </p:cNvPicPr>
          <p:nvPr/>
        </p:nvPicPr>
        <p:blipFill>
          <a:blip r:embed="rId3"/>
          <a:stretch>
            <a:fillRect/>
          </a:stretch>
        </p:blipFill>
        <p:spPr>
          <a:xfrm>
            <a:off x="825739" y="2803042"/>
            <a:ext cx="795334" cy="1500288"/>
          </a:xfrm>
          <a:prstGeom prst="rect">
            <a:avLst/>
          </a:prstGeom>
        </p:spPr>
      </p:pic>
      <p:sp>
        <p:nvSpPr>
          <p:cNvPr id="5" name="Cloud Callout 4"/>
          <p:cNvSpPr/>
          <p:nvPr/>
        </p:nvSpPr>
        <p:spPr bwMode="auto">
          <a:xfrm>
            <a:off x="1223410" y="1604059"/>
            <a:ext cx="1627288" cy="1094883"/>
          </a:xfrm>
          <a:prstGeom prst="cloudCallout">
            <a:avLst>
              <a:gd name="adj1" fmla="val -44229"/>
              <a:gd name="adj2" fmla="val 58971"/>
            </a:avLst>
          </a:prstGeom>
          <a:noFill/>
          <a:ln w="25400">
            <a:solidFill>
              <a:srgbClr val="5782B5">
                <a:lumMod val="75000"/>
              </a:srgbClr>
            </a:solidFill>
            <a:headEnd type="none" w="med" len="med"/>
            <a:tailEnd type="none" w="med" len="med"/>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rgbClr val="5782B5"/>
            </a:contourClr>
          </a:sp3d>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3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Segoe" pitchFamily="34" charset="0"/>
              <a:ea typeface="+mn-ea"/>
              <a:cs typeface="+mn-cs"/>
            </a:endParaRPr>
          </a:p>
        </p:txBody>
      </p:sp>
      <p:pic>
        <p:nvPicPr>
          <p:cNvPr id="6" name="Picture 10" descr="C:\Users\Ece\AppData\Local\Microsoft\Windows\Temporary Internet Files\Content.IE5\DWD8DN86\MCBD05172_0000[1].wmf"/>
          <p:cNvPicPr>
            <a:picLocks noChangeAspect="1" noChangeArrowheads="1"/>
          </p:cNvPicPr>
          <p:nvPr/>
        </p:nvPicPr>
        <p:blipFill>
          <a:blip r:embed="rId4"/>
          <a:srcRect/>
          <a:stretch>
            <a:fillRect/>
          </a:stretch>
        </p:blipFill>
        <p:spPr bwMode="auto">
          <a:xfrm>
            <a:off x="3295094" y="2506662"/>
            <a:ext cx="1916385" cy="1853595"/>
          </a:xfrm>
          <a:prstGeom prst="rect">
            <a:avLst/>
          </a:prstGeom>
          <a:noFill/>
        </p:spPr>
      </p:pic>
      <p:pic>
        <p:nvPicPr>
          <p:cNvPr id="7" name="Picture 21" descr="C:\Users\Ece\AppData\Local\Microsoft\Windows\Temporary Internet Files\Content.IE5\DWD8DN86\MCj03631680000[1].wmf"/>
          <p:cNvPicPr>
            <a:picLocks noChangeAspect="1" noChangeArrowheads="1"/>
          </p:cNvPicPr>
          <p:nvPr/>
        </p:nvPicPr>
        <p:blipFill>
          <a:blip r:embed="rId5"/>
          <a:srcRect/>
          <a:stretch>
            <a:fillRect/>
          </a:stretch>
        </p:blipFill>
        <p:spPr bwMode="auto">
          <a:xfrm>
            <a:off x="1775684" y="1755815"/>
            <a:ext cx="548709" cy="722306"/>
          </a:xfrm>
          <a:prstGeom prst="rect">
            <a:avLst/>
          </a:prstGeom>
          <a:noFill/>
        </p:spPr>
      </p:pic>
      <p:sp>
        <p:nvSpPr>
          <p:cNvPr id="8" name="Oval Callout 7"/>
          <p:cNvSpPr/>
          <p:nvPr/>
        </p:nvSpPr>
        <p:spPr bwMode="auto">
          <a:xfrm>
            <a:off x="6711865" y="1160271"/>
            <a:ext cx="1324457" cy="408378"/>
          </a:xfrm>
          <a:prstGeom prst="wedgeEllipseCallout">
            <a:avLst>
              <a:gd name="adj1" fmla="val -51190"/>
              <a:gd name="adj2" fmla="val 71828"/>
            </a:avLst>
          </a:prstGeom>
          <a:gradFill rotWithShape="1">
            <a:gsLst>
              <a:gs pos="0">
                <a:srgbClr val="5782B5">
                  <a:tint val="92000"/>
                  <a:satMod val="170000"/>
                </a:srgbClr>
              </a:gs>
              <a:gs pos="15000">
                <a:srgbClr val="5782B5">
                  <a:tint val="92000"/>
                  <a:shade val="99000"/>
                  <a:satMod val="170000"/>
                </a:srgbClr>
              </a:gs>
              <a:gs pos="62000">
                <a:srgbClr val="5782B5">
                  <a:tint val="96000"/>
                  <a:shade val="80000"/>
                  <a:satMod val="170000"/>
                </a:srgbClr>
              </a:gs>
              <a:gs pos="97000">
                <a:srgbClr val="5782B5">
                  <a:tint val="98000"/>
                  <a:shade val="63000"/>
                  <a:satMod val="170000"/>
                </a:srgbClr>
              </a:gs>
              <a:gs pos="100000">
                <a:srgbClr val="5782B5">
                  <a:shade val="62000"/>
                  <a:satMod val="170000"/>
                </a:srgbClr>
              </a:gs>
            </a:gsLst>
            <a:path path="circle">
              <a:fillToRect l="50000" t="50000" r="50000" b="50000"/>
            </a:path>
          </a:gradFill>
          <a:ln>
            <a:noFill/>
            <a:headEnd type="none" w="med" len="med"/>
            <a:tailEnd type="none" w="med" len="med"/>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rgbClr val="5782B5"/>
            </a:contourClr>
          </a:sp3d>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Segoe" pitchFamily="34" charset="0"/>
                <a:ea typeface="+mn-ea"/>
                <a:cs typeface="+mn-cs"/>
              </a:rPr>
              <a:t>Answer 1</a:t>
            </a:r>
          </a:p>
        </p:txBody>
      </p:sp>
      <p:sp>
        <p:nvSpPr>
          <p:cNvPr id="9" name="Oval Callout 8"/>
          <p:cNvSpPr/>
          <p:nvPr/>
        </p:nvSpPr>
        <p:spPr bwMode="auto">
          <a:xfrm>
            <a:off x="7435745" y="2153563"/>
            <a:ext cx="1324457" cy="408378"/>
          </a:xfrm>
          <a:prstGeom prst="wedgeEllipseCallout">
            <a:avLst>
              <a:gd name="adj1" fmla="val -51190"/>
              <a:gd name="adj2" fmla="val 71828"/>
            </a:avLst>
          </a:prstGeom>
          <a:gradFill rotWithShape="1">
            <a:gsLst>
              <a:gs pos="0">
                <a:srgbClr val="5782B5">
                  <a:tint val="92000"/>
                  <a:satMod val="170000"/>
                </a:srgbClr>
              </a:gs>
              <a:gs pos="15000">
                <a:srgbClr val="5782B5">
                  <a:tint val="92000"/>
                  <a:shade val="99000"/>
                  <a:satMod val="170000"/>
                </a:srgbClr>
              </a:gs>
              <a:gs pos="62000">
                <a:srgbClr val="5782B5">
                  <a:tint val="96000"/>
                  <a:shade val="80000"/>
                  <a:satMod val="170000"/>
                </a:srgbClr>
              </a:gs>
              <a:gs pos="97000">
                <a:srgbClr val="5782B5">
                  <a:tint val="98000"/>
                  <a:shade val="63000"/>
                  <a:satMod val="170000"/>
                </a:srgbClr>
              </a:gs>
              <a:gs pos="100000">
                <a:srgbClr val="5782B5">
                  <a:shade val="62000"/>
                  <a:satMod val="170000"/>
                </a:srgbClr>
              </a:gs>
            </a:gsLst>
            <a:path path="circle">
              <a:fillToRect l="50000" t="50000" r="50000" b="50000"/>
            </a:path>
          </a:gradFill>
          <a:ln>
            <a:noFill/>
            <a:headEnd type="none" w="med" len="med"/>
            <a:tailEnd type="none" w="med" len="med"/>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rgbClr val="5782B5"/>
            </a:contourClr>
          </a:sp3d>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Segoe" pitchFamily="34" charset="0"/>
                <a:ea typeface="+mn-ea"/>
                <a:cs typeface="+mn-cs"/>
              </a:rPr>
              <a:t>Answer 2</a:t>
            </a:r>
          </a:p>
        </p:txBody>
      </p:sp>
      <p:sp>
        <p:nvSpPr>
          <p:cNvPr id="10" name="Oval Callout 9"/>
          <p:cNvSpPr/>
          <p:nvPr/>
        </p:nvSpPr>
        <p:spPr bwMode="auto">
          <a:xfrm>
            <a:off x="7651458" y="2907385"/>
            <a:ext cx="1454385" cy="447315"/>
          </a:xfrm>
          <a:prstGeom prst="wedgeEllipseCallout">
            <a:avLst>
              <a:gd name="adj1" fmla="val -53656"/>
              <a:gd name="adj2" fmla="val 119927"/>
            </a:avLst>
          </a:prstGeom>
          <a:gradFill rotWithShape="1">
            <a:gsLst>
              <a:gs pos="0">
                <a:srgbClr val="5782B5">
                  <a:tint val="92000"/>
                  <a:satMod val="170000"/>
                </a:srgbClr>
              </a:gs>
              <a:gs pos="15000">
                <a:srgbClr val="5782B5">
                  <a:tint val="92000"/>
                  <a:shade val="99000"/>
                  <a:satMod val="170000"/>
                </a:srgbClr>
              </a:gs>
              <a:gs pos="62000">
                <a:srgbClr val="5782B5">
                  <a:tint val="96000"/>
                  <a:shade val="80000"/>
                  <a:satMod val="170000"/>
                </a:srgbClr>
              </a:gs>
              <a:gs pos="97000">
                <a:srgbClr val="5782B5">
                  <a:tint val="98000"/>
                  <a:shade val="63000"/>
                  <a:satMod val="170000"/>
                </a:srgbClr>
              </a:gs>
              <a:gs pos="100000">
                <a:srgbClr val="5782B5">
                  <a:shade val="62000"/>
                  <a:satMod val="170000"/>
                </a:srgbClr>
              </a:gs>
            </a:gsLst>
            <a:path path="circle">
              <a:fillToRect l="50000" t="50000" r="50000" b="50000"/>
            </a:path>
          </a:gradFill>
          <a:ln>
            <a:noFill/>
            <a:headEnd type="none" w="med" len="med"/>
            <a:tailEnd type="none" w="med" len="med"/>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rgbClr val="5782B5"/>
            </a:contourClr>
          </a:sp3d>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Segoe" pitchFamily="34" charset="0"/>
                <a:ea typeface="+mn-ea"/>
                <a:cs typeface="+mn-cs"/>
              </a:rPr>
              <a:t>Answer 1</a:t>
            </a:r>
          </a:p>
        </p:txBody>
      </p:sp>
      <p:cxnSp>
        <p:nvCxnSpPr>
          <p:cNvPr id="11" name="Straight Arrow Connector 10"/>
          <p:cNvCxnSpPr/>
          <p:nvPr/>
        </p:nvCxnSpPr>
        <p:spPr>
          <a:xfrm>
            <a:off x="1855957" y="3418739"/>
            <a:ext cx="1265465" cy="8164"/>
          </a:xfrm>
          <a:prstGeom prst="straightConnector1">
            <a:avLst/>
          </a:prstGeom>
          <a:noFill/>
          <a:ln w="25400" cap="flat" cmpd="sng" algn="ctr">
            <a:solidFill>
              <a:srgbClr val="5782B5">
                <a:lumMod val="75000"/>
              </a:srgbClr>
            </a:solidFill>
            <a:prstDash val="solid"/>
            <a:tailEnd type="arrow"/>
          </a:ln>
          <a:effectLst/>
        </p:spPr>
      </p:cxnSp>
      <p:cxnSp>
        <p:nvCxnSpPr>
          <p:cNvPr id="12" name="Straight Arrow Connector 11"/>
          <p:cNvCxnSpPr/>
          <p:nvPr/>
        </p:nvCxnSpPr>
        <p:spPr>
          <a:xfrm flipV="1">
            <a:off x="5246124" y="2322471"/>
            <a:ext cx="1039428" cy="993292"/>
          </a:xfrm>
          <a:prstGeom prst="straightConnector1">
            <a:avLst/>
          </a:prstGeom>
          <a:noFill/>
          <a:ln w="25400" cap="flat" cmpd="sng" algn="ctr">
            <a:solidFill>
              <a:srgbClr val="5782B5">
                <a:lumMod val="75000"/>
              </a:srgbClr>
            </a:solidFill>
            <a:prstDash val="solid"/>
            <a:headEnd type="arrow"/>
            <a:tailEnd type="arrow"/>
          </a:ln>
          <a:effectLst/>
        </p:spPr>
      </p:cxnSp>
      <p:cxnSp>
        <p:nvCxnSpPr>
          <p:cNvPr id="13" name="Straight Arrow Connector 12"/>
          <p:cNvCxnSpPr/>
          <p:nvPr/>
        </p:nvCxnSpPr>
        <p:spPr>
          <a:xfrm flipV="1">
            <a:off x="5308485" y="3144029"/>
            <a:ext cx="1535851" cy="324134"/>
          </a:xfrm>
          <a:prstGeom prst="straightConnector1">
            <a:avLst/>
          </a:prstGeom>
          <a:noFill/>
          <a:ln w="25400" cap="flat" cmpd="sng" algn="ctr">
            <a:solidFill>
              <a:srgbClr val="5782B5">
                <a:lumMod val="75000"/>
              </a:srgbClr>
            </a:solidFill>
            <a:prstDash val="solid"/>
            <a:headEnd type="arrow"/>
            <a:tailEnd type="arrow"/>
          </a:ln>
          <a:effectLst/>
        </p:spPr>
      </p:cxnSp>
      <p:cxnSp>
        <p:nvCxnSpPr>
          <p:cNvPr id="14" name="Straight Arrow Connector 13"/>
          <p:cNvCxnSpPr/>
          <p:nvPr/>
        </p:nvCxnSpPr>
        <p:spPr>
          <a:xfrm>
            <a:off x="5308485" y="3911473"/>
            <a:ext cx="1821601" cy="179614"/>
          </a:xfrm>
          <a:prstGeom prst="straightConnector1">
            <a:avLst/>
          </a:prstGeom>
          <a:noFill/>
          <a:ln w="25400" cap="flat" cmpd="sng" algn="ctr">
            <a:solidFill>
              <a:srgbClr val="5782B5">
                <a:lumMod val="75000"/>
              </a:srgbClr>
            </a:solidFill>
            <a:prstDash val="solid"/>
            <a:headEnd type="arrow"/>
            <a:tailEnd type="arrow"/>
          </a:ln>
          <a:effectLst/>
        </p:spPr>
      </p:cxnSp>
      <p:cxnSp>
        <p:nvCxnSpPr>
          <p:cNvPr id="15" name="Straight Arrow Connector 14"/>
          <p:cNvCxnSpPr/>
          <p:nvPr/>
        </p:nvCxnSpPr>
        <p:spPr>
          <a:xfrm flipH="1">
            <a:off x="1825094" y="3626380"/>
            <a:ext cx="1296328" cy="0"/>
          </a:xfrm>
          <a:prstGeom prst="straightConnector1">
            <a:avLst/>
          </a:prstGeom>
          <a:noFill/>
          <a:ln w="25400" cap="flat" cmpd="sng" algn="ctr">
            <a:solidFill>
              <a:srgbClr val="5782B5">
                <a:lumMod val="75000"/>
              </a:srgbClr>
            </a:solidFill>
            <a:prstDash val="solid"/>
            <a:tailEnd type="arrow"/>
          </a:ln>
          <a:effectLst/>
        </p:spPr>
      </p:cxnSp>
      <p:cxnSp>
        <p:nvCxnSpPr>
          <p:cNvPr id="16" name="Straight Connector 15"/>
          <p:cNvCxnSpPr/>
          <p:nvPr/>
        </p:nvCxnSpPr>
        <p:spPr>
          <a:xfrm flipV="1">
            <a:off x="2488689" y="3354700"/>
            <a:ext cx="79023" cy="372537"/>
          </a:xfrm>
          <a:prstGeom prst="line">
            <a:avLst/>
          </a:prstGeom>
          <a:noFill/>
          <a:ln w="9525" cap="flat" cmpd="sng" algn="ctr">
            <a:solidFill>
              <a:srgbClr val="000000"/>
            </a:solidFill>
            <a:prstDash val="solid"/>
          </a:ln>
          <a:effectLst/>
        </p:spPr>
      </p:cxnSp>
      <p:cxnSp>
        <p:nvCxnSpPr>
          <p:cNvPr id="17" name="Straight Connector 16"/>
          <p:cNvCxnSpPr/>
          <p:nvPr/>
        </p:nvCxnSpPr>
        <p:spPr>
          <a:xfrm>
            <a:off x="2576178" y="4021248"/>
            <a:ext cx="143933" cy="133867"/>
          </a:xfrm>
          <a:prstGeom prst="line">
            <a:avLst/>
          </a:prstGeom>
          <a:noFill/>
          <a:ln w="9525" cap="flat" cmpd="sng" algn="ctr">
            <a:solidFill>
              <a:srgbClr val="000000"/>
            </a:solidFill>
            <a:prstDash val="solid"/>
          </a:ln>
          <a:effectLst/>
        </p:spPr>
      </p:cxnSp>
      <p:cxnSp>
        <p:nvCxnSpPr>
          <p:cNvPr id="18" name="Straight Connector 17"/>
          <p:cNvCxnSpPr/>
          <p:nvPr/>
        </p:nvCxnSpPr>
        <p:spPr>
          <a:xfrm flipH="1">
            <a:off x="2279976" y="4021248"/>
            <a:ext cx="88834" cy="197899"/>
          </a:xfrm>
          <a:prstGeom prst="line">
            <a:avLst/>
          </a:prstGeom>
          <a:noFill/>
          <a:ln w="9525" cap="flat" cmpd="sng" algn="ctr">
            <a:solidFill>
              <a:srgbClr val="000000"/>
            </a:solidFill>
            <a:prstDash val="solid"/>
          </a:ln>
          <a:effectLst/>
        </p:spPr>
      </p:cxnSp>
      <p:cxnSp>
        <p:nvCxnSpPr>
          <p:cNvPr id="19" name="Straight Connector 18"/>
          <p:cNvCxnSpPr/>
          <p:nvPr/>
        </p:nvCxnSpPr>
        <p:spPr>
          <a:xfrm flipV="1">
            <a:off x="2629800" y="3625634"/>
            <a:ext cx="220897" cy="186270"/>
          </a:xfrm>
          <a:prstGeom prst="line">
            <a:avLst/>
          </a:prstGeom>
          <a:noFill/>
          <a:ln w="9525" cap="flat" cmpd="sng" algn="ctr">
            <a:solidFill>
              <a:srgbClr val="000000"/>
            </a:solidFill>
            <a:prstDash val="solid"/>
          </a:ln>
          <a:effectLst/>
        </p:spPr>
      </p:cxnSp>
      <p:pic>
        <p:nvPicPr>
          <p:cNvPr id="20" name="Picture 5" descr="C:\Users\eckamar\AppData\Local\Microsoft\Windows\Temporary Internet Files\Content.IE5\B7H2PN66\MC900441397[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08345" y="3715537"/>
            <a:ext cx="524162" cy="52416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5641085" y="2387698"/>
            <a:ext cx="227626" cy="443198"/>
          </a:xfrm>
          <a:prstGeom prst="rect">
            <a:avLst/>
          </a:prstGeom>
        </p:spPr>
        <p:txBody>
          <a:bodyPr vert="horz" wrap="none" lIns="0" tIns="0" rIns="0" bIns="0" rtlCol="0">
            <a:spAutoFit/>
          </a:bodyPr>
          <a:lstStyle/>
          <a:p>
            <a:pPr marL="396875" marR="0" lvl="0" indent="-396875" algn="l" defTabSz="914363" rtl="0" eaLnBrk="1" fontAlgn="auto" latinLnBrk="0" hangingPunct="1">
              <a:lnSpc>
                <a:spcPct val="90000"/>
              </a:lnSpc>
              <a:spcBef>
                <a:spcPct val="20000"/>
              </a:spcBef>
              <a:spcAft>
                <a:spcPts val="0"/>
              </a:spcAft>
              <a:buClrTx/>
              <a:buSzPct val="85000"/>
              <a:buFont typeface="Arial" pitchFamily="34" charset="0"/>
              <a:buNone/>
              <a:tabLst/>
              <a:defRPr/>
            </a:pPr>
            <a:r>
              <a:rPr kumimoji="0" lang="en-US" sz="3200" b="0" i="0" u="none" strike="noStrike" kern="1200" cap="none" spc="0" normalizeH="0" baseline="0" noProof="0" dirty="0">
                <a:ln>
                  <a:noFill/>
                </a:ln>
                <a:solidFill>
                  <a:srgbClr val="000000"/>
                </a:solidFill>
                <a:effectLst/>
                <a:uLnTx/>
                <a:uFillTx/>
                <a:latin typeface="Segoe"/>
                <a:ea typeface="+mn-ea"/>
                <a:cs typeface="+mn-cs"/>
              </a:rPr>
              <a:t>$</a:t>
            </a:r>
          </a:p>
        </p:txBody>
      </p:sp>
      <p:sp>
        <p:nvSpPr>
          <p:cNvPr id="22" name="TextBox 21"/>
          <p:cNvSpPr txBox="1"/>
          <p:nvPr/>
        </p:nvSpPr>
        <p:spPr>
          <a:xfrm>
            <a:off x="5968536" y="2858078"/>
            <a:ext cx="227626" cy="443198"/>
          </a:xfrm>
          <a:prstGeom prst="rect">
            <a:avLst/>
          </a:prstGeom>
        </p:spPr>
        <p:txBody>
          <a:bodyPr vert="horz" wrap="none" lIns="0" tIns="0" rIns="0" bIns="0" rtlCol="0">
            <a:spAutoFit/>
          </a:bodyPr>
          <a:lstStyle/>
          <a:p>
            <a:pPr marL="396875" marR="0" lvl="0" indent="-396875" algn="l" defTabSz="914363" rtl="0" eaLnBrk="1" fontAlgn="auto" latinLnBrk="0" hangingPunct="1">
              <a:lnSpc>
                <a:spcPct val="90000"/>
              </a:lnSpc>
              <a:spcBef>
                <a:spcPct val="20000"/>
              </a:spcBef>
              <a:spcAft>
                <a:spcPts val="0"/>
              </a:spcAft>
              <a:buClrTx/>
              <a:buSzPct val="85000"/>
              <a:buFont typeface="Arial" pitchFamily="34" charset="0"/>
              <a:buNone/>
              <a:tabLst/>
              <a:defRPr/>
            </a:pPr>
            <a:r>
              <a:rPr kumimoji="0" lang="en-US" sz="3200" b="0" i="0" u="none" strike="noStrike" kern="1200" cap="none" spc="0" normalizeH="0" baseline="0" noProof="0" dirty="0">
                <a:ln>
                  <a:noFill/>
                </a:ln>
                <a:solidFill>
                  <a:srgbClr val="000000"/>
                </a:solidFill>
                <a:effectLst/>
                <a:uLnTx/>
                <a:uFillTx/>
                <a:latin typeface="Segoe"/>
                <a:ea typeface="+mn-ea"/>
                <a:cs typeface="+mn-cs"/>
              </a:rPr>
              <a:t>$</a:t>
            </a:r>
          </a:p>
        </p:txBody>
      </p:sp>
      <p:sp>
        <p:nvSpPr>
          <p:cNvPr id="23" name="TextBox 22"/>
          <p:cNvSpPr txBox="1"/>
          <p:nvPr/>
        </p:nvSpPr>
        <p:spPr>
          <a:xfrm>
            <a:off x="6219285" y="3619183"/>
            <a:ext cx="227626" cy="443198"/>
          </a:xfrm>
          <a:prstGeom prst="rect">
            <a:avLst/>
          </a:prstGeom>
        </p:spPr>
        <p:txBody>
          <a:bodyPr vert="horz" wrap="none" lIns="0" tIns="0" rIns="0" bIns="0" rtlCol="0">
            <a:spAutoFit/>
          </a:bodyPr>
          <a:lstStyle/>
          <a:p>
            <a:pPr marL="396875" marR="0" lvl="0" indent="-396875" algn="l" defTabSz="914363" rtl="0" eaLnBrk="1" fontAlgn="auto" latinLnBrk="0" hangingPunct="1">
              <a:lnSpc>
                <a:spcPct val="90000"/>
              </a:lnSpc>
              <a:spcBef>
                <a:spcPct val="20000"/>
              </a:spcBef>
              <a:spcAft>
                <a:spcPts val="0"/>
              </a:spcAft>
              <a:buClrTx/>
              <a:buSzPct val="85000"/>
              <a:buFont typeface="Arial" pitchFamily="34" charset="0"/>
              <a:buNone/>
              <a:tabLst/>
              <a:defRPr/>
            </a:pPr>
            <a:r>
              <a:rPr kumimoji="0" lang="en-US" sz="3200" b="0" i="0" u="none" strike="noStrike" kern="1200" cap="none" spc="0" normalizeH="0" baseline="0" noProof="0" dirty="0">
                <a:ln>
                  <a:noFill/>
                </a:ln>
                <a:solidFill>
                  <a:srgbClr val="000000"/>
                </a:solidFill>
                <a:effectLst/>
                <a:uLnTx/>
                <a:uFillTx/>
                <a:latin typeface="Segoe"/>
                <a:ea typeface="+mn-ea"/>
                <a:cs typeface="+mn-cs"/>
              </a:rPr>
              <a:t>$</a:t>
            </a:r>
          </a:p>
        </p:txBody>
      </p:sp>
      <p:pic>
        <p:nvPicPr>
          <p:cNvPr id="24" name="Picture 23" descr="C:\Users\eckamar\AppData\Local\Microsoft\Windows\Temporary Internet Files\Low\Content.IE5\QLYFJDJ8\MC900441533[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6219285" y="1655462"/>
            <a:ext cx="678145" cy="71299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C:\Users\eckamar\AppData\Local\Microsoft\Windows\Temporary Internet Files\Low\Content.IE5\U3P3ICTY\MC900441536[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6922714" y="2611163"/>
            <a:ext cx="598091" cy="59244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C:\Users\eckamar\AppData\Local\Microsoft\Windows\Temporary Internet Files\Low\Content.IE5\3UPUAXCV\MC900441535[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7032138" y="3450115"/>
            <a:ext cx="683909" cy="705000"/>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Elbow Connector 26"/>
          <p:cNvCxnSpPr>
            <a:stCxn id="30" idx="1"/>
          </p:cNvCxnSpPr>
          <p:nvPr/>
        </p:nvCxnSpPr>
        <p:spPr>
          <a:xfrm rot="10800000" flipV="1">
            <a:off x="4206082" y="1604058"/>
            <a:ext cx="234925" cy="783639"/>
          </a:xfrm>
          <a:prstGeom prst="bentConnector2">
            <a:avLst/>
          </a:prstGeom>
          <a:noFill/>
          <a:ln w="57150" cap="rnd" cmpd="sng" algn="ctr">
            <a:solidFill>
              <a:srgbClr val="4F81BD">
                <a:shade val="95000"/>
                <a:satMod val="105000"/>
              </a:srgbClr>
            </a:solidFill>
            <a:prstDash val="sysDot"/>
            <a:round/>
            <a:tailEnd type="stealth"/>
          </a:ln>
          <a:effectLst/>
        </p:spPr>
      </p:cxnSp>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1006" y="1355040"/>
            <a:ext cx="663387" cy="498038"/>
          </a:xfrm>
          <a:prstGeom prst="rect">
            <a:avLst/>
          </a:prstGeom>
        </p:spPr>
      </p:pic>
    </p:spTree>
    <p:extLst>
      <p:ext uri="{BB962C8B-B14F-4D97-AF65-F5344CB8AC3E}">
        <p14:creationId xmlns:p14="http://schemas.microsoft.com/office/powerpoint/2010/main" val="26411351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1" grpId="0"/>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Labeling Tasks for Citizen Science</a:t>
            </a:r>
            <a:endParaRPr lang="en-US" dirty="0"/>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881" y="1289756"/>
            <a:ext cx="8076014" cy="5047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Placeholder 3"/>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64889684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Optimizing Access for Labeling Tasks</a:t>
            </a:r>
          </a:p>
        </p:txBody>
      </p:sp>
      <p:pic>
        <p:nvPicPr>
          <p:cNvPr id="4" name="Picture 3" descr="person.png"/>
          <p:cNvPicPr>
            <a:picLocks noChangeAspect="1"/>
          </p:cNvPicPr>
          <p:nvPr/>
        </p:nvPicPr>
        <p:blipFill>
          <a:blip r:embed="rId3"/>
          <a:stretch>
            <a:fillRect/>
          </a:stretch>
        </p:blipFill>
        <p:spPr>
          <a:xfrm>
            <a:off x="825739" y="2803042"/>
            <a:ext cx="795334" cy="1500288"/>
          </a:xfrm>
          <a:prstGeom prst="rect">
            <a:avLst/>
          </a:prstGeom>
        </p:spPr>
      </p:pic>
      <p:sp>
        <p:nvSpPr>
          <p:cNvPr id="5" name="Cloud Callout 4"/>
          <p:cNvSpPr/>
          <p:nvPr/>
        </p:nvSpPr>
        <p:spPr bwMode="auto">
          <a:xfrm>
            <a:off x="1223410" y="1604059"/>
            <a:ext cx="1627288" cy="1094883"/>
          </a:xfrm>
          <a:prstGeom prst="cloudCallout">
            <a:avLst>
              <a:gd name="adj1" fmla="val -44229"/>
              <a:gd name="adj2" fmla="val 58971"/>
            </a:avLst>
          </a:prstGeom>
          <a:noFill/>
          <a:ln w="25400">
            <a:solidFill>
              <a:srgbClr val="5782B5">
                <a:lumMod val="75000"/>
              </a:srgbClr>
            </a:solidFill>
            <a:headEnd type="none" w="med" len="med"/>
            <a:tailEnd type="none" w="med" len="med"/>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rgbClr val="5782B5"/>
            </a:contourClr>
          </a:sp3d>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3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Segoe" pitchFamily="34" charset="0"/>
              <a:ea typeface="+mn-ea"/>
              <a:cs typeface="+mn-cs"/>
            </a:endParaRPr>
          </a:p>
        </p:txBody>
      </p:sp>
      <p:pic>
        <p:nvPicPr>
          <p:cNvPr id="6" name="Picture 10" descr="C:\Users\Ece\AppData\Local\Microsoft\Windows\Temporary Internet Files\Content.IE5\DWD8DN86\MCBD05172_0000[1].wmf"/>
          <p:cNvPicPr>
            <a:picLocks noChangeAspect="1" noChangeArrowheads="1"/>
          </p:cNvPicPr>
          <p:nvPr/>
        </p:nvPicPr>
        <p:blipFill>
          <a:blip r:embed="rId4"/>
          <a:srcRect/>
          <a:stretch>
            <a:fillRect/>
          </a:stretch>
        </p:blipFill>
        <p:spPr bwMode="auto">
          <a:xfrm>
            <a:off x="3295094" y="2506662"/>
            <a:ext cx="1916385" cy="1853595"/>
          </a:xfrm>
          <a:prstGeom prst="rect">
            <a:avLst/>
          </a:prstGeom>
          <a:noFill/>
        </p:spPr>
      </p:pic>
      <p:pic>
        <p:nvPicPr>
          <p:cNvPr id="7" name="Picture 21" descr="C:\Users\Ece\AppData\Local\Microsoft\Windows\Temporary Internet Files\Content.IE5\DWD8DN86\MCj03631680000[1].wmf"/>
          <p:cNvPicPr>
            <a:picLocks noChangeAspect="1" noChangeArrowheads="1"/>
          </p:cNvPicPr>
          <p:nvPr/>
        </p:nvPicPr>
        <p:blipFill>
          <a:blip r:embed="rId5"/>
          <a:srcRect/>
          <a:stretch>
            <a:fillRect/>
          </a:stretch>
        </p:blipFill>
        <p:spPr bwMode="auto">
          <a:xfrm>
            <a:off x="1775684" y="1755815"/>
            <a:ext cx="548709" cy="722306"/>
          </a:xfrm>
          <a:prstGeom prst="rect">
            <a:avLst/>
          </a:prstGeom>
          <a:noFill/>
        </p:spPr>
      </p:pic>
      <p:sp>
        <p:nvSpPr>
          <p:cNvPr id="8" name="Oval Callout 7"/>
          <p:cNvSpPr/>
          <p:nvPr/>
        </p:nvSpPr>
        <p:spPr bwMode="auto">
          <a:xfrm>
            <a:off x="6711865" y="1160271"/>
            <a:ext cx="1324457" cy="408378"/>
          </a:xfrm>
          <a:prstGeom prst="wedgeEllipseCallout">
            <a:avLst>
              <a:gd name="adj1" fmla="val -51190"/>
              <a:gd name="adj2" fmla="val 71828"/>
            </a:avLst>
          </a:prstGeom>
          <a:gradFill rotWithShape="1">
            <a:gsLst>
              <a:gs pos="0">
                <a:srgbClr val="5782B5">
                  <a:tint val="92000"/>
                  <a:satMod val="170000"/>
                </a:srgbClr>
              </a:gs>
              <a:gs pos="15000">
                <a:srgbClr val="5782B5">
                  <a:tint val="92000"/>
                  <a:shade val="99000"/>
                  <a:satMod val="170000"/>
                </a:srgbClr>
              </a:gs>
              <a:gs pos="62000">
                <a:srgbClr val="5782B5">
                  <a:tint val="96000"/>
                  <a:shade val="80000"/>
                  <a:satMod val="170000"/>
                </a:srgbClr>
              </a:gs>
              <a:gs pos="97000">
                <a:srgbClr val="5782B5">
                  <a:tint val="98000"/>
                  <a:shade val="63000"/>
                  <a:satMod val="170000"/>
                </a:srgbClr>
              </a:gs>
              <a:gs pos="100000">
                <a:srgbClr val="5782B5">
                  <a:shade val="62000"/>
                  <a:satMod val="170000"/>
                </a:srgbClr>
              </a:gs>
            </a:gsLst>
            <a:path path="circle">
              <a:fillToRect l="50000" t="50000" r="50000" b="50000"/>
            </a:path>
          </a:gradFill>
          <a:ln>
            <a:noFill/>
            <a:headEnd type="none" w="med" len="med"/>
            <a:tailEnd type="none" w="med" len="med"/>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rgbClr val="5782B5"/>
            </a:contourClr>
          </a:sp3d>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Segoe" pitchFamily="34" charset="0"/>
                <a:ea typeface="+mn-ea"/>
                <a:cs typeface="+mn-cs"/>
              </a:rPr>
              <a:t>Answer 1</a:t>
            </a:r>
          </a:p>
        </p:txBody>
      </p:sp>
      <p:sp>
        <p:nvSpPr>
          <p:cNvPr id="9" name="Oval Callout 8"/>
          <p:cNvSpPr/>
          <p:nvPr/>
        </p:nvSpPr>
        <p:spPr bwMode="auto">
          <a:xfrm>
            <a:off x="7435745" y="2153563"/>
            <a:ext cx="1324457" cy="408378"/>
          </a:xfrm>
          <a:prstGeom prst="wedgeEllipseCallout">
            <a:avLst>
              <a:gd name="adj1" fmla="val -51190"/>
              <a:gd name="adj2" fmla="val 71828"/>
            </a:avLst>
          </a:prstGeom>
          <a:gradFill rotWithShape="1">
            <a:gsLst>
              <a:gs pos="0">
                <a:srgbClr val="5782B5">
                  <a:tint val="92000"/>
                  <a:satMod val="170000"/>
                </a:srgbClr>
              </a:gs>
              <a:gs pos="15000">
                <a:srgbClr val="5782B5">
                  <a:tint val="92000"/>
                  <a:shade val="99000"/>
                  <a:satMod val="170000"/>
                </a:srgbClr>
              </a:gs>
              <a:gs pos="62000">
                <a:srgbClr val="5782B5">
                  <a:tint val="96000"/>
                  <a:shade val="80000"/>
                  <a:satMod val="170000"/>
                </a:srgbClr>
              </a:gs>
              <a:gs pos="97000">
                <a:srgbClr val="5782B5">
                  <a:tint val="98000"/>
                  <a:shade val="63000"/>
                  <a:satMod val="170000"/>
                </a:srgbClr>
              </a:gs>
              <a:gs pos="100000">
                <a:srgbClr val="5782B5">
                  <a:shade val="62000"/>
                  <a:satMod val="170000"/>
                </a:srgbClr>
              </a:gs>
            </a:gsLst>
            <a:path path="circle">
              <a:fillToRect l="50000" t="50000" r="50000" b="50000"/>
            </a:path>
          </a:gradFill>
          <a:ln>
            <a:noFill/>
            <a:headEnd type="none" w="med" len="med"/>
            <a:tailEnd type="none" w="med" len="med"/>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rgbClr val="5782B5"/>
            </a:contourClr>
          </a:sp3d>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Segoe" pitchFamily="34" charset="0"/>
                <a:ea typeface="+mn-ea"/>
                <a:cs typeface="+mn-cs"/>
              </a:rPr>
              <a:t>Answer 2</a:t>
            </a:r>
          </a:p>
        </p:txBody>
      </p:sp>
      <p:sp>
        <p:nvSpPr>
          <p:cNvPr id="10" name="Oval Callout 9"/>
          <p:cNvSpPr/>
          <p:nvPr/>
        </p:nvSpPr>
        <p:spPr bwMode="auto">
          <a:xfrm>
            <a:off x="7651458" y="2907385"/>
            <a:ext cx="1454385" cy="447315"/>
          </a:xfrm>
          <a:prstGeom prst="wedgeEllipseCallout">
            <a:avLst>
              <a:gd name="adj1" fmla="val -53656"/>
              <a:gd name="adj2" fmla="val 119927"/>
            </a:avLst>
          </a:prstGeom>
          <a:gradFill rotWithShape="1">
            <a:gsLst>
              <a:gs pos="0">
                <a:srgbClr val="5782B5">
                  <a:tint val="92000"/>
                  <a:satMod val="170000"/>
                </a:srgbClr>
              </a:gs>
              <a:gs pos="15000">
                <a:srgbClr val="5782B5">
                  <a:tint val="92000"/>
                  <a:shade val="99000"/>
                  <a:satMod val="170000"/>
                </a:srgbClr>
              </a:gs>
              <a:gs pos="62000">
                <a:srgbClr val="5782B5">
                  <a:tint val="96000"/>
                  <a:shade val="80000"/>
                  <a:satMod val="170000"/>
                </a:srgbClr>
              </a:gs>
              <a:gs pos="97000">
                <a:srgbClr val="5782B5">
                  <a:tint val="98000"/>
                  <a:shade val="63000"/>
                  <a:satMod val="170000"/>
                </a:srgbClr>
              </a:gs>
              <a:gs pos="100000">
                <a:srgbClr val="5782B5">
                  <a:shade val="62000"/>
                  <a:satMod val="170000"/>
                </a:srgbClr>
              </a:gs>
            </a:gsLst>
            <a:path path="circle">
              <a:fillToRect l="50000" t="50000" r="50000" b="50000"/>
            </a:path>
          </a:gradFill>
          <a:ln>
            <a:noFill/>
            <a:headEnd type="none" w="med" len="med"/>
            <a:tailEnd type="none" w="med" len="med"/>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rgbClr val="5782B5"/>
            </a:contourClr>
          </a:sp3d>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Segoe" pitchFamily="34" charset="0"/>
                <a:ea typeface="+mn-ea"/>
                <a:cs typeface="+mn-cs"/>
              </a:rPr>
              <a:t>Answer 1</a:t>
            </a:r>
          </a:p>
        </p:txBody>
      </p:sp>
      <p:cxnSp>
        <p:nvCxnSpPr>
          <p:cNvPr id="11" name="Straight Arrow Connector 10"/>
          <p:cNvCxnSpPr/>
          <p:nvPr/>
        </p:nvCxnSpPr>
        <p:spPr>
          <a:xfrm>
            <a:off x="1855957" y="3418739"/>
            <a:ext cx="1265465" cy="8164"/>
          </a:xfrm>
          <a:prstGeom prst="straightConnector1">
            <a:avLst/>
          </a:prstGeom>
          <a:noFill/>
          <a:ln w="25400" cap="flat" cmpd="sng" algn="ctr">
            <a:solidFill>
              <a:srgbClr val="5782B5">
                <a:lumMod val="75000"/>
              </a:srgbClr>
            </a:solidFill>
            <a:prstDash val="solid"/>
            <a:tailEnd type="arrow"/>
          </a:ln>
          <a:effectLst/>
        </p:spPr>
      </p:cxnSp>
      <p:cxnSp>
        <p:nvCxnSpPr>
          <p:cNvPr id="12" name="Straight Arrow Connector 11"/>
          <p:cNvCxnSpPr/>
          <p:nvPr/>
        </p:nvCxnSpPr>
        <p:spPr>
          <a:xfrm flipV="1">
            <a:off x="5246124" y="2322471"/>
            <a:ext cx="1039428" cy="993292"/>
          </a:xfrm>
          <a:prstGeom prst="straightConnector1">
            <a:avLst/>
          </a:prstGeom>
          <a:noFill/>
          <a:ln w="25400" cap="flat" cmpd="sng" algn="ctr">
            <a:solidFill>
              <a:srgbClr val="5782B5">
                <a:lumMod val="75000"/>
              </a:srgbClr>
            </a:solidFill>
            <a:prstDash val="solid"/>
            <a:headEnd type="arrow"/>
            <a:tailEnd type="arrow"/>
          </a:ln>
          <a:effectLst/>
        </p:spPr>
      </p:cxnSp>
      <p:cxnSp>
        <p:nvCxnSpPr>
          <p:cNvPr id="13" name="Straight Arrow Connector 12"/>
          <p:cNvCxnSpPr/>
          <p:nvPr/>
        </p:nvCxnSpPr>
        <p:spPr>
          <a:xfrm flipV="1">
            <a:off x="5308485" y="3144029"/>
            <a:ext cx="1535851" cy="324134"/>
          </a:xfrm>
          <a:prstGeom prst="straightConnector1">
            <a:avLst/>
          </a:prstGeom>
          <a:noFill/>
          <a:ln w="25400" cap="flat" cmpd="sng" algn="ctr">
            <a:solidFill>
              <a:srgbClr val="5782B5">
                <a:lumMod val="75000"/>
              </a:srgbClr>
            </a:solidFill>
            <a:prstDash val="solid"/>
            <a:headEnd type="arrow"/>
            <a:tailEnd type="arrow"/>
          </a:ln>
          <a:effectLst/>
        </p:spPr>
      </p:cxnSp>
      <p:cxnSp>
        <p:nvCxnSpPr>
          <p:cNvPr id="14" name="Straight Arrow Connector 13"/>
          <p:cNvCxnSpPr/>
          <p:nvPr/>
        </p:nvCxnSpPr>
        <p:spPr>
          <a:xfrm>
            <a:off x="5308485" y="3911473"/>
            <a:ext cx="1821601" cy="179614"/>
          </a:xfrm>
          <a:prstGeom prst="straightConnector1">
            <a:avLst/>
          </a:prstGeom>
          <a:noFill/>
          <a:ln w="25400" cap="flat" cmpd="sng" algn="ctr">
            <a:solidFill>
              <a:srgbClr val="5782B5">
                <a:lumMod val="75000"/>
              </a:srgbClr>
            </a:solidFill>
            <a:prstDash val="solid"/>
            <a:headEnd type="arrow"/>
            <a:tailEnd type="arrow"/>
          </a:ln>
          <a:effectLst/>
        </p:spPr>
      </p:cxnSp>
      <p:cxnSp>
        <p:nvCxnSpPr>
          <p:cNvPr id="15" name="Straight Arrow Connector 14"/>
          <p:cNvCxnSpPr/>
          <p:nvPr/>
        </p:nvCxnSpPr>
        <p:spPr>
          <a:xfrm flipH="1">
            <a:off x="1825094" y="3626380"/>
            <a:ext cx="1296328" cy="0"/>
          </a:xfrm>
          <a:prstGeom prst="straightConnector1">
            <a:avLst/>
          </a:prstGeom>
          <a:noFill/>
          <a:ln w="25400" cap="flat" cmpd="sng" algn="ctr">
            <a:solidFill>
              <a:srgbClr val="5782B5">
                <a:lumMod val="75000"/>
              </a:srgbClr>
            </a:solidFill>
            <a:prstDash val="solid"/>
            <a:tailEnd type="arrow"/>
          </a:ln>
          <a:effectLst/>
        </p:spPr>
      </p:cxnSp>
      <p:cxnSp>
        <p:nvCxnSpPr>
          <p:cNvPr id="16" name="Straight Connector 15"/>
          <p:cNvCxnSpPr/>
          <p:nvPr/>
        </p:nvCxnSpPr>
        <p:spPr>
          <a:xfrm flipV="1">
            <a:off x="2488689" y="3354700"/>
            <a:ext cx="79023" cy="372537"/>
          </a:xfrm>
          <a:prstGeom prst="line">
            <a:avLst/>
          </a:prstGeom>
          <a:noFill/>
          <a:ln w="9525" cap="flat" cmpd="sng" algn="ctr">
            <a:solidFill>
              <a:srgbClr val="000000"/>
            </a:solidFill>
            <a:prstDash val="solid"/>
          </a:ln>
          <a:effectLst/>
        </p:spPr>
      </p:cxnSp>
      <p:cxnSp>
        <p:nvCxnSpPr>
          <p:cNvPr id="17" name="Straight Connector 16"/>
          <p:cNvCxnSpPr/>
          <p:nvPr/>
        </p:nvCxnSpPr>
        <p:spPr>
          <a:xfrm>
            <a:off x="2576178" y="4021248"/>
            <a:ext cx="143933" cy="133867"/>
          </a:xfrm>
          <a:prstGeom prst="line">
            <a:avLst/>
          </a:prstGeom>
          <a:noFill/>
          <a:ln w="9525" cap="flat" cmpd="sng" algn="ctr">
            <a:solidFill>
              <a:srgbClr val="000000"/>
            </a:solidFill>
            <a:prstDash val="solid"/>
          </a:ln>
          <a:effectLst/>
        </p:spPr>
      </p:cxnSp>
      <p:cxnSp>
        <p:nvCxnSpPr>
          <p:cNvPr id="18" name="Straight Connector 17"/>
          <p:cNvCxnSpPr/>
          <p:nvPr/>
        </p:nvCxnSpPr>
        <p:spPr>
          <a:xfrm flipH="1">
            <a:off x="2279976" y="4021248"/>
            <a:ext cx="88834" cy="197899"/>
          </a:xfrm>
          <a:prstGeom prst="line">
            <a:avLst/>
          </a:prstGeom>
          <a:noFill/>
          <a:ln w="9525" cap="flat" cmpd="sng" algn="ctr">
            <a:solidFill>
              <a:srgbClr val="000000"/>
            </a:solidFill>
            <a:prstDash val="solid"/>
          </a:ln>
          <a:effectLst/>
        </p:spPr>
      </p:cxnSp>
      <p:cxnSp>
        <p:nvCxnSpPr>
          <p:cNvPr id="19" name="Straight Connector 18"/>
          <p:cNvCxnSpPr/>
          <p:nvPr/>
        </p:nvCxnSpPr>
        <p:spPr>
          <a:xfrm flipV="1">
            <a:off x="2629800" y="3625634"/>
            <a:ext cx="220897" cy="186270"/>
          </a:xfrm>
          <a:prstGeom prst="line">
            <a:avLst/>
          </a:prstGeom>
          <a:noFill/>
          <a:ln w="9525" cap="flat" cmpd="sng" algn="ctr">
            <a:solidFill>
              <a:srgbClr val="000000"/>
            </a:solidFill>
            <a:prstDash val="solid"/>
          </a:ln>
          <a:effectLst/>
        </p:spPr>
      </p:cxnSp>
      <p:pic>
        <p:nvPicPr>
          <p:cNvPr id="20" name="Picture 5" descr="C:\Users\eckamar\AppData\Local\Microsoft\Windows\Temporary Internet Files\Content.IE5\B7H2PN66\MC900441397[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08345" y="3715537"/>
            <a:ext cx="524162" cy="52416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5641085" y="2387698"/>
            <a:ext cx="227626" cy="443198"/>
          </a:xfrm>
          <a:prstGeom prst="rect">
            <a:avLst/>
          </a:prstGeom>
        </p:spPr>
        <p:txBody>
          <a:bodyPr vert="horz" wrap="none" lIns="0" tIns="0" rIns="0" bIns="0" rtlCol="0">
            <a:spAutoFit/>
          </a:bodyPr>
          <a:lstStyle/>
          <a:p>
            <a:pPr marL="396875" marR="0" lvl="0" indent="-396875" algn="l" defTabSz="914363" rtl="0" eaLnBrk="1" fontAlgn="auto" latinLnBrk="0" hangingPunct="1">
              <a:lnSpc>
                <a:spcPct val="90000"/>
              </a:lnSpc>
              <a:spcBef>
                <a:spcPct val="20000"/>
              </a:spcBef>
              <a:spcAft>
                <a:spcPts val="0"/>
              </a:spcAft>
              <a:buClrTx/>
              <a:buSzPct val="85000"/>
              <a:buFont typeface="Arial" pitchFamily="34" charset="0"/>
              <a:buNone/>
              <a:tabLst/>
              <a:defRPr/>
            </a:pPr>
            <a:r>
              <a:rPr kumimoji="0" lang="en-US" sz="3200" b="0" i="0" u="none" strike="noStrike" kern="1200" cap="none" spc="0" normalizeH="0" baseline="0" noProof="0" dirty="0">
                <a:ln>
                  <a:noFill/>
                </a:ln>
                <a:solidFill>
                  <a:srgbClr val="000000"/>
                </a:solidFill>
                <a:effectLst/>
                <a:uLnTx/>
                <a:uFillTx/>
                <a:latin typeface="Segoe"/>
                <a:ea typeface="+mn-ea"/>
                <a:cs typeface="+mn-cs"/>
              </a:rPr>
              <a:t>$</a:t>
            </a:r>
          </a:p>
        </p:txBody>
      </p:sp>
      <p:sp>
        <p:nvSpPr>
          <p:cNvPr id="22" name="TextBox 21"/>
          <p:cNvSpPr txBox="1"/>
          <p:nvPr/>
        </p:nvSpPr>
        <p:spPr>
          <a:xfrm>
            <a:off x="5968536" y="2858078"/>
            <a:ext cx="227626" cy="443198"/>
          </a:xfrm>
          <a:prstGeom prst="rect">
            <a:avLst/>
          </a:prstGeom>
        </p:spPr>
        <p:txBody>
          <a:bodyPr vert="horz" wrap="none" lIns="0" tIns="0" rIns="0" bIns="0" rtlCol="0">
            <a:spAutoFit/>
          </a:bodyPr>
          <a:lstStyle/>
          <a:p>
            <a:pPr marL="396875" marR="0" lvl="0" indent="-396875" algn="l" defTabSz="914363" rtl="0" eaLnBrk="1" fontAlgn="auto" latinLnBrk="0" hangingPunct="1">
              <a:lnSpc>
                <a:spcPct val="90000"/>
              </a:lnSpc>
              <a:spcBef>
                <a:spcPct val="20000"/>
              </a:spcBef>
              <a:spcAft>
                <a:spcPts val="0"/>
              </a:spcAft>
              <a:buClrTx/>
              <a:buSzPct val="85000"/>
              <a:buFont typeface="Arial" pitchFamily="34" charset="0"/>
              <a:buNone/>
              <a:tabLst/>
              <a:defRPr/>
            </a:pPr>
            <a:r>
              <a:rPr kumimoji="0" lang="en-US" sz="3200" b="0" i="0" u="none" strike="noStrike" kern="1200" cap="none" spc="0" normalizeH="0" baseline="0" noProof="0" dirty="0">
                <a:ln>
                  <a:noFill/>
                </a:ln>
                <a:solidFill>
                  <a:srgbClr val="000000"/>
                </a:solidFill>
                <a:effectLst/>
                <a:uLnTx/>
                <a:uFillTx/>
                <a:latin typeface="Segoe"/>
                <a:ea typeface="+mn-ea"/>
                <a:cs typeface="+mn-cs"/>
              </a:rPr>
              <a:t>$</a:t>
            </a:r>
          </a:p>
        </p:txBody>
      </p:sp>
      <p:sp>
        <p:nvSpPr>
          <p:cNvPr id="23" name="TextBox 22"/>
          <p:cNvSpPr txBox="1"/>
          <p:nvPr/>
        </p:nvSpPr>
        <p:spPr>
          <a:xfrm>
            <a:off x="6219285" y="3619183"/>
            <a:ext cx="227626" cy="443198"/>
          </a:xfrm>
          <a:prstGeom prst="rect">
            <a:avLst/>
          </a:prstGeom>
        </p:spPr>
        <p:txBody>
          <a:bodyPr vert="horz" wrap="none" lIns="0" tIns="0" rIns="0" bIns="0" rtlCol="0">
            <a:spAutoFit/>
          </a:bodyPr>
          <a:lstStyle/>
          <a:p>
            <a:pPr marL="396875" marR="0" lvl="0" indent="-396875" algn="l" defTabSz="914363" rtl="0" eaLnBrk="1" fontAlgn="auto" latinLnBrk="0" hangingPunct="1">
              <a:lnSpc>
                <a:spcPct val="90000"/>
              </a:lnSpc>
              <a:spcBef>
                <a:spcPct val="20000"/>
              </a:spcBef>
              <a:spcAft>
                <a:spcPts val="0"/>
              </a:spcAft>
              <a:buClrTx/>
              <a:buSzPct val="85000"/>
              <a:buFont typeface="Arial" pitchFamily="34" charset="0"/>
              <a:buNone/>
              <a:tabLst/>
              <a:defRPr/>
            </a:pPr>
            <a:r>
              <a:rPr kumimoji="0" lang="en-US" sz="3200" b="0" i="0" u="none" strike="noStrike" kern="1200" cap="none" spc="0" normalizeH="0" baseline="0" noProof="0" dirty="0">
                <a:ln>
                  <a:noFill/>
                </a:ln>
                <a:solidFill>
                  <a:srgbClr val="000000"/>
                </a:solidFill>
                <a:effectLst/>
                <a:uLnTx/>
                <a:uFillTx/>
                <a:latin typeface="Segoe"/>
                <a:ea typeface="+mn-ea"/>
                <a:cs typeface="+mn-cs"/>
              </a:rPr>
              <a:t>$</a:t>
            </a:r>
          </a:p>
        </p:txBody>
      </p:sp>
      <p:pic>
        <p:nvPicPr>
          <p:cNvPr id="24" name="Picture 23" descr="C:\Users\eckamar\AppData\Local\Microsoft\Windows\Temporary Internet Files\Low\Content.IE5\QLYFJDJ8\MC900441533[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6219285" y="1655462"/>
            <a:ext cx="678145" cy="71299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C:\Users\eckamar\AppData\Local\Microsoft\Windows\Temporary Internet Files\Low\Content.IE5\U3P3ICTY\MC900441536[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6922714" y="2611163"/>
            <a:ext cx="598091" cy="59244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C:\Users\eckamar\AppData\Local\Microsoft\Windows\Temporary Internet Files\Low\Content.IE5\3UPUAXCV\MC900441535[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7032138" y="3450115"/>
            <a:ext cx="683909" cy="705000"/>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Elbow Connector 26"/>
          <p:cNvCxnSpPr>
            <a:stCxn id="30" idx="1"/>
          </p:cNvCxnSpPr>
          <p:nvPr/>
        </p:nvCxnSpPr>
        <p:spPr>
          <a:xfrm rot="10800000" flipV="1">
            <a:off x="4206082" y="1604058"/>
            <a:ext cx="234925" cy="783639"/>
          </a:xfrm>
          <a:prstGeom prst="bentConnector2">
            <a:avLst/>
          </a:prstGeom>
          <a:noFill/>
          <a:ln w="57150" cap="rnd" cmpd="sng" algn="ctr">
            <a:solidFill>
              <a:srgbClr val="4F81BD">
                <a:shade val="95000"/>
                <a:satMod val="105000"/>
              </a:srgbClr>
            </a:solidFill>
            <a:prstDash val="sysDot"/>
            <a:round/>
            <a:tailEnd type="stealth"/>
          </a:ln>
          <a:effectLst/>
        </p:spPr>
      </p:cxnSp>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1006" y="1355040"/>
            <a:ext cx="663387" cy="498038"/>
          </a:xfrm>
          <a:prstGeom prst="rect">
            <a:avLst/>
          </a:prstGeom>
        </p:spPr>
      </p:pic>
      <p:sp>
        <p:nvSpPr>
          <p:cNvPr id="29" name="Text Placeholder 2"/>
          <p:cNvSpPr>
            <a:spLocks noGrp="1"/>
          </p:cNvSpPr>
          <p:nvPr>
            <p:ph type="body" sz="quarter" idx="10"/>
          </p:nvPr>
        </p:nvSpPr>
        <p:spPr>
          <a:xfrm>
            <a:off x="592695" y="4788052"/>
            <a:ext cx="8914642" cy="1220078"/>
          </a:xfrm>
          <a:prstGeom prst="rect">
            <a:avLst/>
          </a:prstGeom>
        </p:spPr>
        <p:txBody>
          <a:bodyPr>
            <a:noAutofit/>
          </a:bodyPr>
          <a:lstStyle/>
          <a:p>
            <a:r>
              <a:rPr lang="en-US" sz="2856" dirty="0">
                <a:solidFill>
                  <a:schemeClr val="tx1"/>
                </a:solidFill>
                <a:latin typeface="+mn-lt"/>
              </a:rPr>
              <a:t>How to fuse automated analysis with human input?</a:t>
            </a:r>
          </a:p>
          <a:p>
            <a:r>
              <a:rPr lang="en-US" sz="2856" dirty="0">
                <a:solidFill>
                  <a:schemeClr val="tx1"/>
                </a:solidFill>
                <a:latin typeface="+mn-lt"/>
              </a:rPr>
              <a:t>Whose vote counts more? </a:t>
            </a:r>
          </a:p>
          <a:p>
            <a:r>
              <a:rPr lang="en-US" sz="2856" dirty="0">
                <a:solidFill>
                  <a:schemeClr val="tx1"/>
                </a:solidFill>
                <a:latin typeface="+mn-lt"/>
              </a:rPr>
              <a:t>How many worker reports are enough?</a:t>
            </a:r>
          </a:p>
          <a:p>
            <a:pPr marL="0" indent="0">
              <a:buNone/>
            </a:pPr>
            <a:endParaRPr lang="en-US" sz="2856" dirty="0">
              <a:solidFill>
                <a:schemeClr val="tx1"/>
              </a:solidFill>
              <a:latin typeface="+mn-lt"/>
            </a:endParaRPr>
          </a:p>
        </p:txBody>
      </p:sp>
    </p:spTree>
    <p:extLst>
      <p:ext uri="{BB962C8B-B14F-4D97-AF65-F5344CB8AC3E}">
        <p14:creationId xmlns:p14="http://schemas.microsoft.com/office/powerpoint/2010/main" val="21062186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88" dirty="0" err="1"/>
              <a:t>CrowdSynth</a:t>
            </a:r>
            <a:endParaRPr lang="en-US" sz="4488" dirty="0"/>
          </a:p>
        </p:txBody>
      </p:sp>
      <p:sp>
        <p:nvSpPr>
          <p:cNvPr id="4" name="Text Placeholder 3"/>
          <p:cNvSpPr>
            <a:spLocks noGrp="1"/>
          </p:cNvSpPr>
          <p:nvPr>
            <p:ph type="body" sz="quarter" idx="11"/>
          </p:nvPr>
        </p:nvSpPr>
        <p:spPr>
          <a:xfrm>
            <a:off x="91681" y="6469063"/>
            <a:ext cx="4876399" cy="738664"/>
          </a:xfrm>
        </p:spPr>
        <p:txBody>
          <a:bodyPr/>
          <a:lstStyle/>
          <a:p>
            <a:r>
              <a:rPr lang="fi-FI" dirty="0"/>
              <a:t>[K., Severin, Horvitz; AAMAS 2012]</a:t>
            </a:r>
          </a:p>
          <a:p>
            <a:endParaRPr lang="en-US" dirty="0"/>
          </a:p>
        </p:txBody>
      </p:sp>
      <p:cxnSp>
        <p:nvCxnSpPr>
          <p:cNvPr id="104" name="Straight Connector 103"/>
          <p:cNvCxnSpPr/>
          <p:nvPr/>
        </p:nvCxnSpPr>
        <p:spPr>
          <a:xfrm>
            <a:off x="481960" y="1677170"/>
            <a:ext cx="711320" cy="0"/>
          </a:xfrm>
          <a:prstGeom prst="line">
            <a:avLst/>
          </a:prstGeom>
          <a:noFill/>
          <a:ln w="31750" cap="flat" cmpd="sng" algn="ctr">
            <a:solidFill>
              <a:srgbClr val="4F81BD"/>
            </a:solidFill>
            <a:prstDash val="solid"/>
          </a:ln>
          <a:effectLst>
            <a:outerShdw blurRad="40000" dist="20000" dir="5400000" rotWithShape="0">
              <a:srgbClr val="000000">
                <a:alpha val="38000"/>
              </a:srgbClr>
            </a:outerShdw>
          </a:effectLst>
        </p:spPr>
      </p:cxnSp>
      <p:sp>
        <p:nvSpPr>
          <p:cNvPr id="105" name="Rectangle 104"/>
          <p:cNvSpPr/>
          <p:nvPr/>
        </p:nvSpPr>
        <p:spPr bwMode="auto">
          <a:xfrm>
            <a:off x="1708811" y="3561742"/>
            <a:ext cx="6829205" cy="2289840"/>
          </a:xfrm>
          <a:prstGeom prst="rect">
            <a:avLst/>
          </a:prstGeom>
          <a:solidFill>
            <a:srgbClr val="FFFFFF">
              <a:lumMod val="95000"/>
            </a:srgbClr>
          </a:solidFill>
          <a:ln>
            <a:solidFill>
              <a:srgbClr val="000000"/>
            </a:solidFill>
            <a:headEnd type="none" w="med" len="med"/>
            <a:tailEnd type="none" w="med" len="med"/>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rgbClr val="5782B5"/>
            </a:contourClr>
          </a:sp3d>
        </p:spPr>
        <p:txBody>
          <a:bodyPr vert="horz" wrap="square" lIns="93256" tIns="46628" rIns="93256" bIns="46628" numCol="1" rtlCol="0" anchor="ctr" anchorCtr="0" compatLnSpc="1">
            <a:prstTxWarp prst="textNoShape">
              <a:avLst/>
            </a:prstTxWarp>
          </a:bodyPr>
          <a:lstStyle/>
          <a:p>
            <a:pPr algn="ctr" defTabSz="932290">
              <a:defRPr/>
            </a:pPr>
            <a:r>
              <a:rPr lang="en-US" sz="2346" b="1" kern="0" dirty="0">
                <a:solidFill>
                  <a:srgbClr val="000000"/>
                </a:solidFill>
                <a:effectLst>
                  <a:outerShdw blurRad="38100" dist="38100" dir="2700000" algn="tl">
                    <a:srgbClr val="000000">
                      <a:alpha val="43137"/>
                    </a:srgbClr>
                  </a:outerShdw>
                </a:effectLst>
                <a:latin typeface="Segoe"/>
              </a:rPr>
              <a:t>CROWDSYNTH</a:t>
            </a:r>
          </a:p>
        </p:txBody>
      </p:sp>
      <p:sp>
        <p:nvSpPr>
          <p:cNvPr id="106" name="TextBox 105"/>
          <p:cNvSpPr txBox="1"/>
          <p:nvPr/>
        </p:nvSpPr>
        <p:spPr>
          <a:xfrm>
            <a:off x="314940" y="4873679"/>
            <a:ext cx="1040133" cy="542399"/>
          </a:xfrm>
          <a:prstGeom prst="rect">
            <a:avLst/>
          </a:prstGeom>
          <a:noFill/>
        </p:spPr>
        <p:txBody>
          <a:bodyPr wrap="none" rtlCol="0">
            <a:spAutoFit/>
          </a:bodyPr>
          <a:lstStyle/>
          <a:p>
            <a:pPr algn="ctr" defTabSz="932597">
              <a:defRPr/>
            </a:pPr>
            <a:r>
              <a:rPr lang="en-US" sz="2856" b="1" kern="0" dirty="0">
                <a:solidFill>
                  <a:sysClr val="windowText" lastClr="000000"/>
                </a:solidFill>
                <a:latin typeface="Segoe"/>
                <a:cs typeface="Calibri" pitchFamily="34" charset="0"/>
              </a:rPr>
              <a:t>Task</a:t>
            </a:r>
            <a:endParaRPr lang="en-US" sz="1836" b="1" kern="0" dirty="0">
              <a:solidFill>
                <a:sysClr val="windowText" lastClr="000000"/>
              </a:solidFill>
              <a:latin typeface="Segoe"/>
              <a:cs typeface="Calibri" pitchFamily="34" charset="0"/>
            </a:endParaRPr>
          </a:p>
        </p:txBody>
      </p:sp>
      <p:sp>
        <p:nvSpPr>
          <p:cNvPr id="107" name="Right Arrow 106"/>
          <p:cNvSpPr/>
          <p:nvPr/>
        </p:nvSpPr>
        <p:spPr>
          <a:xfrm>
            <a:off x="883412" y="5391043"/>
            <a:ext cx="619738" cy="308508"/>
          </a:xfrm>
          <a:prstGeom prst="right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32597">
              <a:defRPr/>
            </a:pPr>
            <a:endParaRPr lang="en-US" sz="1836" kern="0">
              <a:solidFill>
                <a:sysClr val="window" lastClr="FFFFFF"/>
              </a:solidFill>
              <a:latin typeface="Segoe"/>
            </a:endParaRPr>
          </a:p>
        </p:txBody>
      </p:sp>
      <p:sp>
        <p:nvSpPr>
          <p:cNvPr id="108" name="Freeform 107"/>
          <p:cNvSpPr>
            <a:spLocks/>
          </p:cNvSpPr>
          <p:nvPr/>
        </p:nvSpPr>
        <p:spPr>
          <a:xfrm>
            <a:off x="1066366" y="995267"/>
            <a:ext cx="7499913" cy="1177918"/>
          </a:xfrm>
          <a:custGeom>
            <a:avLst/>
            <a:gdLst>
              <a:gd name="connsiteX0" fmla="*/ 38544 w 13403822"/>
              <a:gd name="connsiteY0" fmla="*/ 5269471 h 6404314"/>
              <a:gd name="connsiteX1" fmla="*/ 2324544 w 13403822"/>
              <a:gd name="connsiteY1" fmla="*/ 735571 h 6404314"/>
              <a:gd name="connsiteX2" fmla="*/ 9754044 w 13403822"/>
              <a:gd name="connsiteY2" fmla="*/ 240271 h 6404314"/>
              <a:gd name="connsiteX3" fmla="*/ 13373544 w 13403822"/>
              <a:gd name="connsiteY3" fmla="*/ 3135871 h 6404314"/>
              <a:gd name="connsiteX4" fmla="*/ 11430444 w 13403822"/>
              <a:gd name="connsiteY4" fmla="*/ 5155171 h 6404314"/>
              <a:gd name="connsiteX5" fmla="*/ 10439844 w 13403822"/>
              <a:gd name="connsiteY5" fmla="*/ 2564371 h 6404314"/>
              <a:gd name="connsiteX6" fmla="*/ 8877744 w 13403822"/>
              <a:gd name="connsiteY6" fmla="*/ 5040871 h 6404314"/>
              <a:gd name="connsiteX7" fmla="*/ 7772844 w 13403822"/>
              <a:gd name="connsiteY7" fmla="*/ 3402571 h 6404314"/>
              <a:gd name="connsiteX8" fmla="*/ 6706044 w 13403822"/>
              <a:gd name="connsiteY8" fmla="*/ 4621771 h 6404314"/>
              <a:gd name="connsiteX9" fmla="*/ 6363144 w 13403822"/>
              <a:gd name="connsiteY9" fmla="*/ 1345171 h 6404314"/>
              <a:gd name="connsiteX10" fmla="*/ 4991544 w 13403822"/>
              <a:gd name="connsiteY10" fmla="*/ 6374371 h 6404314"/>
              <a:gd name="connsiteX11" fmla="*/ 3238944 w 13403822"/>
              <a:gd name="connsiteY11" fmla="*/ 3516871 h 6404314"/>
              <a:gd name="connsiteX12" fmla="*/ 2134044 w 13403822"/>
              <a:gd name="connsiteY12" fmla="*/ 5269471 h 6404314"/>
              <a:gd name="connsiteX13" fmla="*/ 1295844 w 13403822"/>
              <a:gd name="connsiteY13" fmla="*/ 4469371 h 6404314"/>
              <a:gd name="connsiteX14" fmla="*/ 114744 w 13403822"/>
              <a:gd name="connsiteY14" fmla="*/ 5307571 h 6404314"/>
              <a:gd name="connsiteX15" fmla="*/ 76644 w 13403822"/>
              <a:gd name="connsiteY15" fmla="*/ 5231371 h 6404314"/>
              <a:gd name="connsiteX16" fmla="*/ 444 w 13403822"/>
              <a:gd name="connsiteY16" fmla="*/ 5307571 h 6404314"/>
              <a:gd name="connsiteX17" fmla="*/ 114744 w 13403822"/>
              <a:gd name="connsiteY17" fmla="*/ 5307571 h 6404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03822" h="6404314">
                <a:moveTo>
                  <a:pt x="38544" y="5269471"/>
                </a:moveTo>
                <a:cubicBezTo>
                  <a:pt x="371919" y="3421621"/>
                  <a:pt x="705294" y="1573771"/>
                  <a:pt x="2324544" y="735571"/>
                </a:cubicBezTo>
                <a:cubicBezTo>
                  <a:pt x="3943794" y="-102629"/>
                  <a:pt x="7912544" y="-159779"/>
                  <a:pt x="9754044" y="240271"/>
                </a:cubicBezTo>
                <a:cubicBezTo>
                  <a:pt x="11595544" y="640321"/>
                  <a:pt x="13094144" y="2316721"/>
                  <a:pt x="13373544" y="3135871"/>
                </a:cubicBezTo>
                <a:cubicBezTo>
                  <a:pt x="13652944" y="3955021"/>
                  <a:pt x="11919394" y="5250421"/>
                  <a:pt x="11430444" y="5155171"/>
                </a:cubicBezTo>
                <a:cubicBezTo>
                  <a:pt x="10941494" y="5059921"/>
                  <a:pt x="10865294" y="2583421"/>
                  <a:pt x="10439844" y="2564371"/>
                </a:cubicBezTo>
                <a:cubicBezTo>
                  <a:pt x="10014394" y="2545321"/>
                  <a:pt x="9322244" y="4901171"/>
                  <a:pt x="8877744" y="5040871"/>
                </a:cubicBezTo>
                <a:cubicBezTo>
                  <a:pt x="8433244" y="5180571"/>
                  <a:pt x="8134794" y="3472421"/>
                  <a:pt x="7772844" y="3402571"/>
                </a:cubicBezTo>
                <a:cubicBezTo>
                  <a:pt x="7410894" y="3332721"/>
                  <a:pt x="6940994" y="4964671"/>
                  <a:pt x="6706044" y="4621771"/>
                </a:cubicBezTo>
                <a:cubicBezTo>
                  <a:pt x="6471094" y="4278871"/>
                  <a:pt x="6648894" y="1053071"/>
                  <a:pt x="6363144" y="1345171"/>
                </a:cubicBezTo>
                <a:cubicBezTo>
                  <a:pt x="6077394" y="1637271"/>
                  <a:pt x="5512244" y="6012421"/>
                  <a:pt x="4991544" y="6374371"/>
                </a:cubicBezTo>
                <a:cubicBezTo>
                  <a:pt x="4470844" y="6736321"/>
                  <a:pt x="3715194" y="3701021"/>
                  <a:pt x="3238944" y="3516871"/>
                </a:cubicBezTo>
                <a:cubicBezTo>
                  <a:pt x="2762694" y="3332721"/>
                  <a:pt x="2457894" y="5110721"/>
                  <a:pt x="2134044" y="5269471"/>
                </a:cubicBezTo>
                <a:cubicBezTo>
                  <a:pt x="1810194" y="5428221"/>
                  <a:pt x="1632394" y="4463021"/>
                  <a:pt x="1295844" y="4469371"/>
                </a:cubicBezTo>
                <a:cubicBezTo>
                  <a:pt x="959294" y="4475721"/>
                  <a:pt x="317944" y="5180571"/>
                  <a:pt x="114744" y="5307571"/>
                </a:cubicBezTo>
                <a:cubicBezTo>
                  <a:pt x="-88456" y="5434571"/>
                  <a:pt x="95694" y="5231371"/>
                  <a:pt x="76644" y="5231371"/>
                </a:cubicBezTo>
                <a:cubicBezTo>
                  <a:pt x="57594" y="5231371"/>
                  <a:pt x="-5906" y="5294871"/>
                  <a:pt x="444" y="5307571"/>
                </a:cubicBezTo>
                <a:cubicBezTo>
                  <a:pt x="6794" y="5320271"/>
                  <a:pt x="60769" y="5313921"/>
                  <a:pt x="114744" y="5307571"/>
                </a:cubicBezTo>
              </a:path>
            </a:pathLst>
          </a:custGeom>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5400000" scaled="1"/>
            <a:tileRect/>
          </a:gradFill>
          <a:ln w="9525" cap="flat" cmpd="sng" algn="ctr">
            <a:solidFill>
              <a:srgbClr val="FFC000"/>
            </a:solidFill>
            <a:prstDash val="solid"/>
          </a:ln>
          <a:effectLst>
            <a:glow rad="139700">
              <a:srgbClr val="F79646">
                <a:satMod val="175000"/>
                <a:alpha val="40000"/>
              </a:srgbClr>
            </a:glow>
            <a:outerShdw blurRad="50800" dist="38100" dir="5400000" algn="t" rotWithShape="0">
              <a:prstClr val="black">
                <a:alpha val="40000"/>
              </a:prstClr>
            </a:outerShdw>
            <a:softEdge rad="31750"/>
          </a:effectLst>
        </p:spPr>
        <p:txBody>
          <a:bodyPr rtlCol="0" anchor="ctr"/>
          <a:lstStyle/>
          <a:p>
            <a:pPr algn="ctr" defTabSz="932597">
              <a:defRPr/>
            </a:pPr>
            <a:endParaRPr lang="en-US" sz="1836" kern="0">
              <a:solidFill>
                <a:sysClr val="window" lastClr="FFFFFF"/>
              </a:solidFill>
              <a:latin typeface="Segoe"/>
            </a:endParaRPr>
          </a:p>
        </p:txBody>
      </p:sp>
      <p:sp>
        <p:nvSpPr>
          <p:cNvPr id="109" name="TextBox 108"/>
          <p:cNvSpPr txBox="1"/>
          <p:nvPr/>
        </p:nvSpPr>
        <p:spPr>
          <a:xfrm>
            <a:off x="1678692" y="1219895"/>
            <a:ext cx="2640714" cy="478376"/>
          </a:xfrm>
          <a:prstGeom prst="rect">
            <a:avLst/>
          </a:prstGeom>
          <a:noFill/>
        </p:spPr>
        <p:txBody>
          <a:bodyPr wrap="none" rtlCol="0">
            <a:spAutoFit/>
          </a:bodyPr>
          <a:lstStyle/>
          <a:p>
            <a:pPr defTabSz="932597">
              <a:defRPr/>
            </a:pPr>
            <a:r>
              <a:rPr lang="en-US" sz="2448" b="1" kern="0" dirty="0">
                <a:solidFill>
                  <a:sysClr val="window" lastClr="FFFFFF"/>
                </a:solidFill>
                <a:latin typeface="Segoe"/>
                <a:cs typeface="Calibri" pitchFamily="34" charset="0"/>
              </a:rPr>
              <a:t>Human abilities </a:t>
            </a:r>
          </a:p>
        </p:txBody>
      </p:sp>
      <p:sp>
        <p:nvSpPr>
          <p:cNvPr id="110" name="Freeform 3"/>
          <p:cNvSpPr>
            <a:spLocks/>
          </p:cNvSpPr>
          <p:nvPr/>
        </p:nvSpPr>
        <p:spPr bwMode="auto">
          <a:xfrm>
            <a:off x="5075054" y="1098497"/>
            <a:ext cx="411734" cy="562316"/>
          </a:xfrm>
          <a:custGeom>
            <a:avLst/>
            <a:gdLst/>
            <a:ahLst/>
            <a:cxnLst>
              <a:cxn ang="0">
                <a:pos x="394" y="368"/>
              </a:cxn>
              <a:cxn ang="0">
                <a:pos x="384" y="756"/>
              </a:cxn>
              <a:cxn ang="0">
                <a:pos x="593" y="1238"/>
              </a:cxn>
              <a:cxn ang="0">
                <a:pos x="165" y="2116"/>
              </a:cxn>
              <a:cxn ang="0">
                <a:pos x="1585" y="2106"/>
              </a:cxn>
              <a:cxn ang="0">
                <a:pos x="1225" y="1497"/>
              </a:cxn>
              <a:cxn ang="0">
                <a:pos x="1248" y="1103"/>
              </a:cxn>
              <a:cxn ang="0">
                <a:pos x="1287" y="1024"/>
              </a:cxn>
              <a:cxn ang="0">
                <a:pos x="1446" y="1044"/>
              </a:cxn>
              <a:cxn ang="0">
                <a:pos x="1645" y="1024"/>
              </a:cxn>
              <a:cxn ang="0">
                <a:pos x="1625" y="895"/>
              </a:cxn>
              <a:cxn ang="0">
                <a:pos x="1635" y="845"/>
              </a:cxn>
              <a:cxn ang="0">
                <a:pos x="1625" y="716"/>
              </a:cxn>
              <a:cxn ang="0">
                <a:pos x="1724" y="646"/>
              </a:cxn>
              <a:cxn ang="0">
                <a:pos x="1595" y="448"/>
              </a:cxn>
              <a:cxn ang="0">
                <a:pos x="1546" y="319"/>
              </a:cxn>
              <a:cxn ang="0">
                <a:pos x="1555" y="209"/>
              </a:cxn>
              <a:cxn ang="0">
                <a:pos x="1516" y="51"/>
              </a:cxn>
              <a:cxn ang="0">
                <a:pos x="1248" y="11"/>
              </a:cxn>
              <a:cxn ang="0">
                <a:pos x="711" y="60"/>
              </a:cxn>
              <a:cxn ang="0">
                <a:pos x="394" y="368"/>
              </a:cxn>
            </a:cxnLst>
            <a:rect l="0" t="0" r="r" b="b"/>
            <a:pathLst>
              <a:path w="1762" h="2261">
                <a:moveTo>
                  <a:pt x="394" y="368"/>
                </a:moveTo>
                <a:cubicBezTo>
                  <a:pt x="340" y="484"/>
                  <a:pt x="351" y="611"/>
                  <a:pt x="384" y="756"/>
                </a:cubicBezTo>
                <a:cubicBezTo>
                  <a:pt x="417" y="901"/>
                  <a:pt x="629" y="1011"/>
                  <a:pt x="593" y="1238"/>
                </a:cubicBezTo>
                <a:cubicBezTo>
                  <a:pt x="557" y="1465"/>
                  <a:pt x="0" y="1971"/>
                  <a:pt x="165" y="2116"/>
                </a:cubicBezTo>
                <a:cubicBezTo>
                  <a:pt x="330" y="2261"/>
                  <a:pt x="1408" y="2209"/>
                  <a:pt x="1585" y="2106"/>
                </a:cubicBezTo>
                <a:cubicBezTo>
                  <a:pt x="1762" y="2003"/>
                  <a:pt x="1281" y="1664"/>
                  <a:pt x="1225" y="1497"/>
                </a:cubicBezTo>
                <a:cubicBezTo>
                  <a:pt x="1169" y="1330"/>
                  <a:pt x="1238" y="1182"/>
                  <a:pt x="1248" y="1103"/>
                </a:cubicBezTo>
                <a:cubicBezTo>
                  <a:pt x="1258" y="1024"/>
                  <a:pt x="1254" y="1034"/>
                  <a:pt x="1287" y="1024"/>
                </a:cubicBezTo>
                <a:cubicBezTo>
                  <a:pt x="1320" y="1014"/>
                  <a:pt x="1386" y="1044"/>
                  <a:pt x="1446" y="1044"/>
                </a:cubicBezTo>
                <a:cubicBezTo>
                  <a:pt x="1506" y="1044"/>
                  <a:pt x="1615" y="1049"/>
                  <a:pt x="1645" y="1024"/>
                </a:cubicBezTo>
                <a:cubicBezTo>
                  <a:pt x="1675" y="999"/>
                  <a:pt x="1627" y="925"/>
                  <a:pt x="1625" y="895"/>
                </a:cubicBezTo>
                <a:cubicBezTo>
                  <a:pt x="1623" y="865"/>
                  <a:pt x="1635" y="875"/>
                  <a:pt x="1635" y="845"/>
                </a:cubicBezTo>
                <a:cubicBezTo>
                  <a:pt x="1635" y="815"/>
                  <a:pt x="1610" y="749"/>
                  <a:pt x="1625" y="716"/>
                </a:cubicBezTo>
                <a:cubicBezTo>
                  <a:pt x="1640" y="683"/>
                  <a:pt x="1729" y="691"/>
                  <a:pt x="1724" y="646"/>
                </a:cubicBezTo>
                <a:cubicBezTo>
                  <a:pt x="1719" y="601"/>
                  <a:pt x="1625" y="502"/>
                  <a:pt x="1595" y="448"/>
                </a:cubicBezTo>
                <a:cubicBezTo>
                  <a:pt x="1565" y="394"/>
                  <a:pt x="1553" y="359"/>
                  <a:pt x="1546" y="319"/>
                </a:cubicBezTo>
                <a:cubicBezTo>
                  <a:pt x="1539" y="279"/>
                  <a:pt x="1560" y="254"/>
                  <a:pt x="1555" y="209"/>
                </a:cubicBezTo>
                <a:cubicBezTo>
                  <a:pt x="1550" y="164"/>
                  <a:pt x="1567" y="84"/>
                  <a:pt x="1516" y="51"/>
                </a:cubicBezTo>
                <a:cubicBezTo>
                  <a:pt x="1465" y="18"/>
                  <a:pt x="1382" y="10"/>
                  <a:pt x="1248" y="11"/>
                </a:cubicBezTo>
                <a:cubicBezTo>
                  <a:pt x="1114" y="12"/>
                  <a:pt x="853" y="0"/>
                  <a:pt x="711" y="60"/>
                </a:cubicBezTo>
                <a:cubicBezTo>
                  <a:pt x="569" y="120"/>
                  <a:pt x="458" y="252"/>
                  <a:pt x="394" y="368"/>
                </a:cubicBezTo>
                <a:close/>
              </a:path>
            </a:pathLst>
          </a:custGeom>
          <a:solidFill>
            <a:srgbClr val="56D8EB"/>
          </a:solidFill>
          <a:ln w="12700" cmpd="sng">
            <a:noFill/>
            <a:prstDash val="solid"/>
            <a:round/>
            <a:headEnd/>
            <a:tailEnd/>
          </a:ln>
          <a:effectLst/>
          <a:scene3d>
            <a:camera prst="orthographicFront"/>
            <a:lightRig rig="threePt" dir="t"/>
          </a:scene3d>
          <a:sp3d>
            <a:bevelT/>
          </a:sp3d>
        </p:spPr>
        <p:txBody>
          <a:bodyPr/>
          <a:lstStyle/>
          <a:p>
            <a:pPr algn="ctr" defTabSz="932597" eaLnBrk="0" hangingPunct="0">
              <a:defRPr/>
            </a:pPr>
            <a:endParaRPr lang="en-US" sz="1836">
              <a:solidFill>
                <a:srgbClr val="FFFFFF"/>
              </a:solidFill>
              <a:latin typeface="Segoe"/>
              <a:ea typeface="MS PGothic" pitchFamily="34" charset="-128"/>
            </a:endParaRPr>
          </a:p>
        </p:txBody>
      </p:sp>
      <p:sp>
        <p:nvSpPr>
          <p:cNvPr id="111" name="Freeform 110"/>
          <p:cNvSpPr/>
          <p:nvPr/>
        </p:nvSpPr>
        <p:spPr>
          <a:xfrm>
            <a:off x="775597" y="1526941"/>
            <a:ext cx="8081114" cy="1292487"/>
          </a:xfrm>
          <a:custGeom>
            <a:avLst/>
            <a:gdLst>
              <a:gd name="connsiteX0" fmla="*/ 605649 w 15846760"/>
              <a:gd name="connsiteY0" fmla="*/ 1708685 h 3168148"/>
              <a:gd name="connsiteX1" fmla="*/ 1736617 w 15846760"/>
              <a:gd name="connsiteY1" fmla="*/ 1299611 h 3168148"/>
              <a:gd name="connsiteX2" fmla="*/ 2025375 w 15846760"/>
              <a:gd name="connsiteY2" fmla="*/ 1227421 h 3168148"/>
              <a:gd name="connsiteX3" fmla="*/ 2699143 w 15846760"/>
              <a:gd name="connsiteY3" fmla="*/ 1612432 h 3168148"/>
              <a:gd name="connsiteX4" fmla="*/ 3396975 w 15846760"/>
              <a:gd name="connsiteY4" fmla="*/ 1419927 h 3168148"/>
              <a:gd name="connsiteX5" fmla="*/ 3757922 w 15846760"/>
              <a:gd name="connsiteY5" fmla="*/ 914600 h 3168148"/>
              <a:gd name="connsiteX6" fmla="*/ 4070743 w 15846760"/>
              <a:gd name="connsiteY6" fmla="*/ 818348 h 3168148"/>
              <a:gd name="connsiteX7" fmla="*/ 4383564 w 15846760"/>
              <a:gd name="connsiteY7" fmla="*/ 962727 h 3168148"/>
              <a:gd name="connsiteX8" fmla="*/ 5033270 w 15846760"/>
              <a:gd name="connsiteY8" fmla="*/ 1660558 h 3168148"/>
              <a:gd name="connsiteX9" fmla="*/ 5562659 w 15846760"/>
              <a:gd name="connsiteY9" fmla="*/ 1973379 h 3168148"/>
              <a:gd name="connsiteX10" fmla="*/ 5971733 w 15846760"/>
              <a:gd name="connsiteY10" fmla="*/ 2093695 h 3168148"/>
              <a:gd name="connsiteX11" fmla="*/ 6477059 w 15846760"/>
              <a:gd name="connsiteY11" fmla="*/ 1949316 h 3168148"/>
              <a:gd name="connsiteX12" fmla="*/ 6741754 w 15846760"/>
              <a:gd name="connsiteY12" fmla="*/ 1492116 h 3168148"/>
              <a:gd name="connsiteX13" fmla="*/ 6982385 w 15846760"/>
              <a:gd name="connsiteY13" fmla="*/ 770221 h 3168148"/>
              <a:gd name="connsiteX14" fmla="*/ 7487712 w 15846760"/>
              <a:gd name="connsiteY14" fmla="*/ 200 h 3168148"/>
              <a:gd name="connsiteX15" fmla="*/ 7632091 w 15846760"/>
              <a:gd name="connsiteY15" fmla="*/ 842411 h 3168148"/>
              <a:gd name="connsiteX16" fmla="*/ 7776470 w 15846760"/>
              <a:gd name="connsiteY16" fmla="*/ 1227421 h 3168148"/>
              <a:gd name="connsiteX17" fmla="*/ 7993038 w 15846760"/>
              <a:gd name="connsiteY17" fmla="*/ 1395864 h 3168148"/>
              <a:gd name="connsiteX18" fmla="*/ 8594617 w 15846760"/>
              <a:gd name="connsiteY18" fmla="*/ 1034916 h 3168148"/>
              <a:gd name="connsiteX19" fmla="*/ 9027754 w 15846760"/>
              <a:gd name="connsiteY19" fmla="*/ 722095 h 3168148"/>
              <a:gd name="connsiteX20" fmla="*/ 9509017 w 15846760"/>
              <a:gd name="connsiteY20" fmla="*/ 1058979 h 3168148"/>
              <a:gd name="connsiteX21" fmla="*/ 9966217 w 15846760"/>
              <a:gd name="connsiteY21" fmla="*/ 1395864 h 3168148"/>
              <a:gd name="connsiteX22" fmla="*/ 10543733 w 15846760"/>
              <a:gd name="connsiteY22" fmla="*/ 1443990 h 3168148"/>
              <a:gd name="connsiteX23" fmla="*/ 11024996 w 15846760"/>
              <a:gd name="connsiteY23" fmla="*/ 1107106 h 3168148"/>
              <a:gd name="connsiteX24" fmla="*/ 11554385 w 15846760"/>
              <a:gd name="connsiteY24" fmla="*/ 649906 h 3168148"/>
              <a:gd name="connsiteX25" fmla="*/ 11915333 w 15846760"/>
              <a:gd name="connsiteY25" fmla="*/ 385211 h 3168148"/>
              <a:gd name="connsiteX26" fmla="*/ 12300343 w 15846760"/>
              <a:gd name="connsiteY26" fmla="*/ 673969 h 3168148"/>
              <a:gd name="connsiteX27" fmla="*/ 12781606 w 15846760"/>
              <a:gd name="connsiteY27" fmla="*/ 1419927 h 3168148"/>
              <a:gd name="connsiteX28" fmla="*/ 13407249 w 15846760"/>
              <a:gd name="connsiteY28" fmla="*/ 1540242 h 3168148"/>
              <a:gd name="connsiteX29" fmla="*/ 15572933 w 15846760"/>
              <a:gd name="connsiteY29" fmla="*/ 890537 h 3168148"/>
              <a:gd name="connsiteX30" fmla="*/ 15452617 w 15846760"/>
              <a:gd name="connsiteY30" fmla="*/ 2695274 h 3168148"/>
              <a:gd name="connsiteX31" fmla="*/ 12276280 w 15846760"/>
              <a:gd name="connsiteY31" fmla="*/ 2984032 h 3168148"/>
              <a:gd name="connsiteX32" fmla="*/ 10230912 w 15846760"/>
              <a:gd name="connsiteY32" fmla="*/ 3032158 h 3168148"/>
              <a:gd name="connsiteX33" fmla="*/ 5394217 w 15846760"/>
              <a:gd name="connsiteY33" fmla="*/ 3104348 h 3168148"/>
              <a:gd name="connsiteX34" fmla="*/ 2266006 w 15846760"/>
              <a:gd name="connsiteY34" fmla="*/ 3152474 h 3168148"/>
              <a:gd name="connsiteX35" fmla="*/ 76259 w 15846760"/>
              <a:gd name="connsiteY35" fmla="*/ 2815590 h 3168148"/>
              <a:gd name="connsiteX36" fmla="*/ 605649 w 15846760"/>
              <a:gd name="connsiteY36" fmla="*/ 1708685 h 3168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5846760" h="3168148">
                <a:moveTo>
                  <a:pt x="605649" y="1708685"/>
                </a:moveTo>
                <a:cubicBezTo>
                  <a:pt x="882375" y="1456022"/>
                  <a:pt x="1499996" y="1379822"/>
                  <a:pt x="1736617" y="1299611"/>
                </a:cubicBezTo>
                <a:cubicBezTo>
                  <a:pt x="1973238" y="1219400"/>
                  <a:pt x="1864954" y="1175284"/>
                  <a:pt x="2025375" y="1227421"/>
                </a:cubicBezTo>
                <a:cubicBezTo>
                  <a:pt x="2185796" y="1279558"/>
                  <a:pt x="2470543" y="1580348"/>
                  <a:pt x="2699143" y="1612432"/>
                </a:cubicBezTo>
                <a:cubicBezTo>
                  <a:pt x="2927743" y="1644516"/>
                  <a:pt x="3220512" y="1536232"/>
                  <a:pt x="3396975" y="1419927"/>
                </a:cubicBezTo>
                <a:cubicBezTo>
                  <a:pt x="3573438" y="1303622"/>
                  <a:pt x="3645627" y="1014863"/>
                  <a:pt x="3757922" y="914600"/>
                </a:cubicBezTo>
                <a:cubicBezTo>
                  <a:pt x="3870217" y="814337"/>
                  <a:pt x="3966469" y="810327"/>
                  <a:pt x="4070743" y="818348"/>
                </a:cubicBezTo>
                <a:cubicBezTo>
                  <a:pt x="4175017" y="826369"/>
                  <a:pt x="4223143" y="822359"/>
                  <a:pt x="4383564" y="962727"/>
                </a:cubicBezTo>
                <a:cubicBezTo>
                  <a:pt x="4543985" y="1103095"/>
                  <a:pt x="4836754" y="1492116"/>
                  <a:pt x="5033270" y="1660558"/>
                </a:cubicBezTo>
                <a:cubicBezTo>
                  <a:pt x="5229786" y="1829000"/>
                  <a:pt x="5406249" y="1901190"/>
                  <a:pt x="5562659" y="1973379"/>
                </a:cubicBezTo>
                <a:cubicBezTo>
                  <a:pt x="5719069" y="2045568"/>
                  <a:pt x="5819333" y="2097706"/>
                  <a:pt x="5971733" y="2093695"/>
                </a:cubicBezTo>
                <a:cubicBezTo>
                  <a:pt x="6124133" y="2089685"/>
                  <a:pt x="6348722" y="2049579"/>
                  <a:pt x="6477059" y="1949316"/>
                </a:cubicBezTo>
                <a:cubicBezTo>
                  <a:pt x="6605396" y="1849053"/>
                  <a:pt x="6657533" y="1688632"/>
                  <a:pt x="6741754" y="1492116"/>
                </a:cubicBezTo>
                <a:cubicBezTo>
                  <a:pt x="6825975" y="1295600"/>
                  <a:pt x="6858059" y="1018874"/>
                  <a:pt x="6982385" y="770221"/>
                </a:cubicBezTo>
                <a:cubicBezTo>
                  <a:pt x="7106711" y="521568"/>
                  <a:pt x="7379428" y="-11832"/>
                  <a:pt x="7487712" y="200"/>
                </a:cubicBezTo>
                <a:cubicBezTo>
                  <a:pt x="7595996" y="12232"/>
                  <a:pt x="7583965" y="637874"/>
                  <a:pt x="7632091" y="842411"/>
                </a:cubicBezTo>
                <a:cubicBezTo>
                  <a:pt x="7680217" y="1046948"/>
                  <a:pt x="7716312" y="1135179"/>
                  <a:pt x="7776470" y="1227421"/>
                </a:cubicBezTo>
                <a:cubicBezTo>
                  <a:pt x="7836628" y="1319663"/>
                  <a:pt x="7856680" y="1427948"/>
                  <a:pt x="7993038" y="1395864"/>
                </a:cubicBezTo>
                <a:cubicBezTo>
                  <a:pt x="8129396" y="1363780"/>
                  <a:pt x="8422164" y="1147211"/>
                  <a:pt x="8594617" y="1034916"/>
                </a:cubicBezTo>
                <a:cubicBezTo>
                  <a:pt x="8767070" y="922621"/>
                  <a:pt x="8875354" y="718084"/>
                  <a:pt x="9027754" y="722095"/>
                </a:cubicBezTo>
                <a:cubicBezTo>
                  <a:pt x="9180154" y="726105"/>
                  <a:pt x="9352607" y="946684"/>
                  <a:pt x="9509017" y="1058979"/>
                </a:cubicBezTo>
                <a:cubicBezTo>
                  <a:pt x="9665427" y="1171274"/>
                  <a:pt x="9793764" y="1331695"/>
                  <a:pt x="9966217" y="1395864"/>
                </a:cubicBezTo>
                <a:cubicBezTo>
                  <a:pt x="10138670" y="1460033"/>
                  <a:pt x="10367270" y="1492116"/>
                  <a:pt x="10543733" y="1443990"/>
                </a:cubicBezTo>
                <a:cubicBezTo>
                  <a:pt x="10720196" y="1395864"/>
                  <a:pt x="10856554" y="1239453"/>
                  <a:pt x="11024996" y="1107106"/>
                </a:cubicBezTo>
                <a:cubicBezTo>
                  <a:pt x="11193438" y="974759"/>
                  <a:pt x="11405996" y="770222"/>
                  <a:pt x="11554385" y="649906"/>
                </a:cubicBezTo>
                <a:cubicBezTo>
                  <a:pt x="11702774" y="529590"/>
                  <a:pt x="11791007" y="381200"/>
                  <a:pt x="11915333" y="385211"/>
                </a:cubicBezTo>
                <a:cubicBezTo>
                  <a:pt x="12039659" y="389221"/>
                  <a:pt x="12155964" y="501516"/>
                  <a:pt x="12300343" y="673969"/>
                </a:cubicBezTo>
                <a:cubicBezTo>
                  <a:pt x="12444722" y="846422"/>
                  <a:pt x="12597122" y="1275548"/>
                  <a:pt x="12781606" y="1419927"/>
                </a:cubicBezTo>
                <a:cubicBezTo>
                  <a:pt x="12966090" y="1564306"/>
                  <a:pt x="12942028" y="1628474"/>
                  <a:pt x="13407249" y="1540242"/>
                </a:cubicBezTo>
                <a:cubicBezTo>
                  <a:pt x="13872470" y="1452010"/>
                  <a:pt x="15232038" y="698032"/>
                  <a:pt x="15572933" y="890537"/>
                </a:cubicBezTo>
                <a:cubicBezTo>
                  <a:pt x="15913828" y="1083042"/>
                  <a:pt x="16002059" y="2346358"/>
                  <a:pt x="15452617" y="2695274"/>
                </a:cubicBezTo>
                <a:cubicBezTo>
                  <a:pt x="14903175" y="3044190"/>
                  <a:pt x="13146564" y="2927885"/>
                  <a:pt x="12276280" y="2984032"/>
                </a:cubicBezTo>
                <a:cubicBezTo>
                  <a:pt x="11405996" y="3040179"/>
                  <a:pt x="10230912" y="3032158"/>
                  <a:pt x="10230912" y="3032158"/>
                </a:cubicBezTo>
                <a:lnTo>
                  <a:pt x="5394217" y="3104348"/>
                </a:lnTo>
                <a:cubicBezTo>
                  <a:pt x="4066733" y="3124401"/>
                  <a:pt x="3152332" y="3200600"/>
                  <a:pt x="2266006" y="3152474"/>
                </a:cubicBezTo>
                <a:cubicBezTo>
                  <a:pt x="1379680" y="3104348"/>
                  <a:pt x="348975" y="3052211"/>
                  <a:pt x="76259" y="2815590"/>
                </a:cubicBezTo>
                <a:cubicBezTo>
                  <a:pt x="-196457" y="2578969"/>
                  <a:pt x="328923" y="1961348"/>
                  <a:pt x="605649" y="1708685"/>
                </a:cubicBezTo>
                <a:close/>
              </a:path>
            </a:pathLst>
          </a:cu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50800" dist="38100" dir="5400000" sx="101000" sy="101000" algn="t" rotWithShape="0">
              <a:prstClr val="black">
                <a:alpha val="40000"/>
              </a:prstClr>
            </a:outerShdw>
          </a:effectLst>
        </p:spPr>
        <p:txBody>
          <a:bodyPr rtlCol="0" anchor="ctr"/>
          <a:lstStyle/>
          <a:p>
            <a:pPr algn="ctr" defTabSz="932597">
              <a:defRPr/>
            </a:pPr>
            <a:endParaRPr lang="en-US" sz="1836" kern="0">
              <a:solidFill>
                <a:sysClr val="window" lastClr="FFFFFF"/>
              </a:solidFill>
              <a:latin typeface="Segoe"/>
            </a:endParaRPr>
          </a:p>
        </p:txBody>
      </p:sp>
      <p:pic>
        <p:nvPicPr>
          <p:cNvPr id="112" name="Picture 1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5952" y="2158567"/>
            <a:ext cx="711537" cy="711537"/>
          </a:xfrm>
          <a:prstGeom prst="rect">
            <a:avLst/>
          </a:prstGeom>
        </p:spPr>
      </p:pic>
      <p:sp>
        <p:nvSpPr>
          <p:cNvPr id="113" name="TextBox 112"/>
          <p:cNvSpPr txBox="1"/>
          <p:nvPr/>
        </p:nvSpPr>
        <p:spPr>
          <a:xfrm>
            <a:off x="1551453" y="2321546"/>
            <a:ext cx="2836904" cy="478376"/>
          </a:xfrm>
          <a:prstGeom prst="rect">
            <a:avLst/>
          </a:prstGeom>
          <a:noFill/>
        </p:spPr>
        <p:txBody>
          <a:bodyPr wrap="none" rtlCol="0">
            <a:spAutoFit/>
          </a:bodyPr>
          <a:lstStyle/>
          <a:p>
            <a:pPr defTabSz="932597">
              <a:defRPr/>
            </a:pPr>
            <a:r>
              <a:rPr lang="en-US" sz="2448" b="1" kern="0" dirty="0">
                <a:solidFill>
                  <a:sysClr val="window" lastClr="FFFFFF"/>
                </a:solidFill>
                <a:latin typeface="Segoe"/>
                <a:cs typeface="Calibri" pitchFamily="34" charset="0"/>
              </a:rPr>
              <a:t>Machine abilities </a:t>
            </a:r>
          </a:p>
        </p:txBody>
      </p:sp>
      <p:pic>
        <p:nvPicPr>
          <p:cNvPr id="114" name="Picture 1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6322" y="2160138"/>
            <a:ext cx="712810" cy="632263"/>
          </a:xfrm>
          <a:prstGeom prst="rect">
            <a:avLst/>
          </a:prstGeom>
        </p:spPr>
      </p:pic>
      <p:pic>
        <p:nvPicPr>
          <p:cNvPr id="115" name="Picture 1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88143" y="2016585"/>
            <a:ext cx="693758" cy="775816"/>
          </a:xfrm>
          <a:prstGeom prst="rect">
            <a:avLst/>
          </a:prstGeom>
        </p:spPr>
      </p:pic>
      <p:cxnSp>
        <p:nvCxnSpPr>
          <p:cNvPr id="116" name="Straight Arrow Connector 115"/>
          <p:cNvCxnSpPr>
            <a:stCxn id="114" idx="2"/>
          </p:cNvCxnSpPr>
          <p:nvPr/>
        </p:nvCxnSpPr>
        <p:spPr>
          <a:xfrm flipH="1">
            <a:off x="5172726" y="2792401"/>
            <a:ext cx="1" cy="769341"/>
          </a:xfrm>
          <a:prstGeom prst="straightConnector1">
            <a:avLst/>
          </a:prstGeom>
          <a:noFill/>
          <a:ln w="31750" cap="flat" cmpd="sng" algn="ctr">
            <a:solidFill>
              <a:srgbClr val="4F81BD"/>
            </a:solidFill>
            <a:prstDash val="solid"/>
            <a:headEnd type="arrow" w="med" len="med"/>
            <a:tailEnd type="arrow" w="med" len="med"/>
          </a:ln>
          <a:effectLst>
            <a:outerShdw blurRad="40000" dist="20000" dir="5400000" rotWithShape="0">
              <a:srgbClr val="000000">
                <a:alpha val="38000"/>
              </a:srgbClr>
            </a:outerShdw>
          </a:effectLst>
        </p:spPr>
      </p:cxnSp>
      <mc:AlternateContent xmlns:mc="http://schemas.openxmlformats.org/markup-compatibility/2006" xmlns:a14="http://schemas.microsoft.com/office/drawing/2010/main">
        <mc:Choice Requires="a14">
          <p:sp>
            <p:nvSpPr>
              <p:cNvPr id="117" name="TextBox 116"/>
              <p:cNvSpPr txBox="1"/>
              <p:nvPr/>
            </p:nvSpPr>
            <p:spPr>
              <a:xfrm>
                <a:off x="7406481" y="6000821"/>
                <a:ext cx="832108" cy="542399"/>
              </a:xfrm>
              <a:prstGeom prst="rect">
                <a:avLst/>
              </a:prstGeom>
              <a:noFill/>
            </p:spPr>
            <p:txBody>
              <a:bodyPr wrap="square" rtlCol="0">
                <a:spAutoFit/>
              </a:bodyPr>
              <a:lstStyle/>
              <a:p>
                <a:pPr defTabSz="932597">
                  <a:defRPr/>
                </a:pPr>
                <a14:m>
                  <m:oMathPara xmlns:m="http://schemas.openxmlformats.org/officeDocument/2006/math">
                    <m:oMathParaPr>
                      <m:jc m:val="centerGroup"/>
                    </m:oMathParaPr>
                    <m:oMath xmlns:m="http://schemas.openxmlformats.org/officeDocument/2006/math">
                      <m:acc>
                        <m:accPr>
                          <m:chr m:val="̂"/>
                          <m:ctrlPr>
                            <a:rPr lang="en-US" sz="2856" i="1" kern="0">
                              <a:solidFill>
                                <a:sysClr val="windowText" lastClr="000000"/>
                              </a:solidFill>
                              <a:latin typeface="Cambria Math" panose="02040503050406030204" pitchFamily="18" charset="0"/>
                            </a:rPr>
                          </m:ctrlPr>
                        </m:accPr>
                        <m:e>
                          <m:r>
                            <a:rPr lang="en-US" sz="2856" i="1" kern="0">
                              <a:solidFill>
                                <a:sysClr val="windowText" lastClr="000000"/>
                              </a:solidFill>
                              <a:latin typeface="Cambria Math"/>
                            </a:rPr>
                            <m:t>𝑎</m:t>
                          </m:r>
                        </m:e>
                      </m:acc>
                    </m:oMath>
                  </m:oMathPara>
                </a14:m>
                <a:endParaRPr lang="en-US" sz="6119" i="1" kern="0" dirty="0">
                  <a:solidFill>
                    <a:sysClr val="windowText" lastClr="000000"/>
                  </a:solidFill>
                  <a:latin typeface="Segoe"/>
                </a:endParaRPr>
              </a:p>
            </p:txBody>
          </p:sp>
        </mc:Choice>
        <mc:Fallback xmlns="">
          <p:sp>
            <p:nvSpPr>
              <p:cNvPr id="117" name="TextBox 116"/>
              <p:cNvSpPr txBox="1">
                <a:spLocks noRot="1" noChangeAspect="1" noMove="1" noResize="1" noEditPoints="1" noAdjustHandles="1" noChangeArrowheads="1" noChangeShapeType="1" noTextEdit="1"/>
              </p:cNvSpPr>
              <p:nvPr/>
            </p:nvSpPr>
            <p:spPr>
              <a:xfrm>
                <a:off x="7406481" y="6000821"/>
                <a:ext cx="832108" cy="542399"/>
              </a:xfrm>
              <a:prstGeom prst="rect">
                <a:avLst/>
              </a:prstGeom>
              <a:blipFill>
                <a:blip r:embed="rId6"/>
                <a:stretch>
                  <a:fillRect/>
                </a:stretch>
              </a:blipFill>
            </p:spPr>
            <p:txBody>
              <a:bodyPr/>
              <a:lstStyle/>
              <a:p>
                <a:r>
                  <a:rPr lang="en-US">
                    <a:noFill/>
                  </a:rPr>
                  <a:t> </a:t>
                </a:r>
              </a:p>
            </p:txBody>
          </p:sp>
        </mc:Fallback>
      </mc:AlternateContent>
      <p:cxnSp>
        <p:nvCxnSpPr>
          <p:cNvPr id="118" name="Straight Connector 117"/>
          <p:cNvCxnSpPr/>
          <p:nvPr/>
        </p:nvCxnSpPr>
        <p:spPr>
          <a:xfrm>
            <a:off x="495674" y="1660812"/>
            <a:ext cx="20403" cy="2961720"/>
          </a:xfrm>
          <a:prstGeom prst="line">
            <a:avLst/>
          </a:prstGeom>
          <a:noFill/>
          <a:ln w="31750" cap="flat" cmpd="sng" algn="ctr">
            <a:solidFill>
              <a:srgbClr val="4F81BD"/>
            </a:solidFill>
            <a:prstDash val="solid"/>
          </a:ln>
          <a:effectLst>
            <a:outerShdw blurRad="40000" dist="20000" dir="5400000" rotWithShape="0">
              <a:srgbClr val="000000">
                <a:alpha val="38000"/>
              </a:srgbClr>
            </a:outerShdw>
          </a:effectLst>
        </p:spPr>
      </p:cxnSp>
      <p:sp>
        <p:nvSpPr>
          <p:cNvPr id="119" name="TextBox 118"/>
          <p:cNvSpPr txBox="1"/>
          <p:nvPr/>
        </p:nvSpPr>
        <p:spPr>
          <a:xfrm>
            <a:off x="546905" y="3042934"/>
            <a:ext cx="3452249" cy="862581"/>
          </a:xfrm>
          <a:prstGeom prst="rect">
            <a:avLst/>
          </a:prstGeom>
          <a:noFill/>
        </p:spPr>
        <p:txBody>
          <a:bodyPr wrap="square" rtlCol="0">
            <a:spAutoFit/>
          </a:bodyPr>
          <a:lstStyle/>
          <a:p>
            <a:pPr defTabSz="932597">
              <a:defRPr/>
            </a:pPr>
            <a:r>
              <a:rPr lang="en-US" sz="2448" kern="0" dirty="0">
                <a:solidFill>
                  <a:sysClr val="windowText" lastClr="000000"/>
                </a:solidFill>
                <a:latin typeface="Segoe"/>
                <a:cs typeface="Calibri" pitchFamily="34" charset="0"/>
              </a:rPr>
              <a:t>worker </a:t>
            </a:r>
          </a:p>
          <a:p>
            <a:pPr defTabSz="932597">
              <a:defRPr/>
            </a:pPr>
            <a:r>
              <a:rPr lang="en-US" sz="2448" kern="0" dirty="0">
                <a:solidFill>
                  <a:sysClr val="windowText" lastClr="000000"/>
                </a:solidFill>
                <a:latin typeface="Segoe"/>
                <a:cs typeface="Calibri" pitchFamily="34" charset="0"/>
              </a:rPr>
              <a:t>report</a:t>
            </a:r>
            <a:endParaRPr lang="en-US" sz="918" kern="0" dirty="0">
              <a:solidFill>
                <a:sysClr val="windowText" lastClr="000000"/>
              </a:solidFill>
              <a:latin typeface="Segoe"/>
              <a:cs typeface="Calibri" pitchFamily="34" charset="0"/>
            </a:endParaRPr>
          </a:p>
        </p:txBody>
      </p:sp>
      <p:sp>
        <p:nvSpPr>
          <p:cNvPr id="120" name="Freeform 3"/>
          <p:cNvSpPr>
            <a:spLocks/>
          </p:cNvSpPr>
          <p:nvPr/>
        </p:nvSpPr>
        <p:spPr bwMode="auto">
          <a:xfrm>
            <a:off x="5582578" y="1165657"/>
            <a:ext cx="411734" cy="562316"/>
          </a:xfrm>
          <a:custGeom>
            <a:avLst/>
            <a:gdLst/>
            <a:ahLst/>
            <a:cxnLst>
              <a:cxn ang="0">
                <a:pos x="394" y="368"/>
              </a:cxn>
              <a:cxn ang="0">
                <a:pos x="384" y="756"/>
              </a:cxn>
              <a:cxn ang="0">
                <a:pos x="593" y="1238"/>
              </a:cxn>
              <a:cxn ang="0">
                <a:pos x="165" y="2116"/>
              </a:cxn>
              <a:cxn ang="0">
                <a:pos x="1585" y="2106"/>
              </a:cxn>
              <a:cxn ang="0">
                <a:pos x="1225" y="1497"/>
              </a:cxn>
              <a:cxn ang="0">
                <a:pos x="1248" y="1103"/>
              </a:cxn>
              <a:cxn ang="0">
                <a:pos x="1287" y="1024"/>
              </a:cxn>
              <a:cxn ang="0">
                <a:pos x="1446" y="1044"/>
              </a:cxn>
              <a:cxn ang="0">
                <a:pos x="1645" y="1024"/>
              </a:cxn>
              <a:cxn ang="0">
                <a:pos x="1625" y="895"/>
              </a:cxn>
              <a:cxn ang="0">
                <a:pos x="1635" y="845"/>
              </a:cxn>
              <a:cxn ang="0">
                <a:pos x="1625" y="716"/>
              </a:cxn>
              <a:cxn ang="0">
                <a:pos x="1724" y="646"/>
              </a:cxn>
              <a:cxn ang="0">
                <a:pos x="1595" y="448"/>
              </a:cxn>
              <a:cxn ang="0">
                <a:pos x="1546" y="319"/>
              </a:cxn>
              <a:cxn ang="0">
                <a:pos x="1555" y="209"/>
              </a:cxn>
              <a:cxn ang="0">
                <a:pos x="1516" y="51"/>
              </a:cxn>
              <a:cxn ang="0">
                <a:pos x="1248" y="11"/>
              </a:cxn>
              <a:cxn ang="0">
                <a:pos x="711" y="60"/>
              </a:cxn>
              <a:cxn ang="0">
                <a:pos x="394" y="368"/>
              </a:cxn>
            </a:cxnLst>
            <a:rect l="0" t="0" r="r" b="b"/>
            <a:pathLst>
              <a:path w="1762" h="2261">
                <a:moveTo>
                  <a:pt x="394" y="368"/>
                </a:moveTo>
                <a:cubicBezTo>
                  <a:pt x="340" y="484"/>
                  <a:pt x="351" y="611"/>
                  <a:pt x="384" y="756"/>
                </a:cubicBezTo>
                <a:cubicBezTo>
                  <a:pt x="417" y="901"/>
                  <a:pt x="629" y="1011"/>
                  <a:pt x="593" y="1238"/>
                </a:cubicBezTo>
                <a:cubicBezTo>
                  <a:pt x="557" y="1465"/>
                  <a:pt x="0" y="1971"/>
                  <a:pt x="165" y="2116"/>
                </a:cubicBezTo>
                <a:cubicBezTo>
                  <a:pt x="330" y="2261"/>
                  <a:pt x="1408" y="2209"/>
                  <a:pt x="1585" y="2106"/>
                </a:cubicBezTo>
                <a:cubicBezTo>
                  <a:pt x="1762" y="2003"/>
                  <a:pt x="1281" y="1664"/>
                  <a:pt x="1225" y="1497"/>
                </a:cubicBezTo>
                <a:cubicBezTo>
                  <a:pt x="1169" y="1330"/>
                  <a:pt x="1238" y="1182"/>
                  <a:pt x="1248" y="1103"/>
                </a:cubicBezTo>
                <a:cubicBezTo>
                  <a:pt x="1258" y="1024"/>
                  <a:pt x="1254" y="1034"/>
                  <a:pt x="1287" y="1024"/>
                </a:cubicBezTo>
                <a:cubicBezTo>
                  <a:pt x="1320" y="1014"/>
                  <a:pt x="1386" y="1044"/>
                  <a:pt x="1446" y="1044"/>
                </a:cubicBezTo>
                <a:cubicBezTo>
                  <a:pt x="1506" y="1044"/>
                  <a:pt x="1615" y="1049"/>
                  <a:pt x="1645" y="1024"/>
                </a:cubicBezTo>
                <a:cubicBezTo>
                  <a:pt x="1675" y="999"/>
                  <a:pt x="1627" y="925"/>
                  <a:pt x="1625" y="895"/>
                </a:cubicBezTo>
                <a:cubicBezTo>
                  <a:pt x="1623" y="865"/>
                  <a:pt x="1635" y="875"/>
                  <a:pt x="1635" y="845"/>
                </a:cubicBezTo>
                <a:cubicBezTo>
                  <a:pt x="1635" y="815"/>
                  <a:pt x="1610" y="749"/>
                  <a:pt x="1625" y="716"/>
                </a:cubicBezTo>
                <a:cubicBezTo>
                  <a:pt x="1640" y="683"/>
                  <a:pt x="1729" y="691"/>
                  <a:pt x="1724" y="646"/>
                </a:cubicBezTo>
                <a:cubicBezTo>
                  <a:pt x="1719" y="601"/>
                  <a:pt x="1625" y="502"/>
                  <a:pt x="1595" y="448"/>
                </a:cubicBezTo>
                <a:cubicBezTo>
                  <a:pt x="1565" y="394"/>
                  <a:pt x="1553" y="359"/>
                  <a:pt x="1546" y="319"/>
                </a:cubicBezTo>
                <a:cubicBezTo>
                  <a:pt x="1539" y="279"/>
                  <a:pt x="1560" y="254"/>
                  <a:pt x="1555" y="209"/>
                </a:cubicBezTo>
                <a:cubicBezTo>
                  <a:pt x="1550" y="164"/>
                  <a:pt x="1567" y="84"/>
                  <a:pt x="1516" y="51"/>
                </a:cubicBezTo>
                <a:cubicBezTo>
                  <a:pt x="1465" y="18"/>
                  <a:pt x="1382" y="10"/>
                  <a:pt x="1248" y="11"/>
                </a:cubicBezTo>
                <a:cubicBezTo>
                  <a:pt x="1114" y="12"/>
                  <a:pt x="853" y="0"/>
                  <a:pt x="711" y="60"/>
                </a:cubicBezTo>
                <a:cubicBezTo>
                  <a:pt x="569" y="120"/>
                  <a:pt x="458" y="252"/>
                  <a:pt x="394" y="368"/>
                </a:cubicBezTo>
                <a:close/>
              </a:path>
            </a:pathLst>
          </a:custGeom>
          <a:solidFill>
            <a:srgbClr val="56D8EB"/>
          </a:solidFill>
          <a:ln w="12700" cmpd="sng">
            <a:noFill/>
            <a:prstDash val="solid"/>
            <a:round/>
            <a:headEnd/>
            <a:tailEnd/>
          </a:ln>
          <a:effectLst/>
          <a:scene3d>
            <a:camera prst="orthographicFront"/>
            <a:lightRig rig="threePt" dir="t"/>
          </a:scene3d>
          <a:sp3d>
            <a:bevelT/>
          </a:sp3d>
        </p:spPr>
        <p:txBody>
          <a:bodyPr/>
          <a:lstStyle/>
          <a:p>
            <a:pPr algn="ctr" defTabSz="932597" eaLnBrk="0" hangingPunct="0">
              <a:defRPr/>
            </a:pPr>
            <a:endParaRPr lang="en-US" sz="1836">
              <a:solidFill>
                <a:srgbClr val="FFFFFF"/>
              </a:solidFill>
              <a:latin typeface="Segoe"/>
              <a:ea typeface="MS PGothic" pitchFamily="34" charset="-128"/>
            </a:endParaRPr>
          </a:p>
        </p:txBody>
      </p:sp>
      <p:sp>
        <p:nvSpPr>
          <p:cNvPr id="121" name="Freeform 3"/>
          <p:cNvSpPr>
            <a:spLocks/>
          </p:cNvSpPr>
          <p:nvPr/>
        </p:nvSpPr>
        <p:spPr bwMode="auto">
          <a:xfrm>
            <a:off x="6022573" y="1129246"/>
            <a:ext cx="411734" cy="562316"/>
          </a:xfrm>
          <a:custGeom>
            <a:avLst/>
            <a:gdLst/>
            <a:ahLst/>
            <a:cxnLst>
              <a:cxn ang="0">
                <a:pos x="394" y="368"/>
              </a:cxn>
              <a:cxn ang="0">
                <a:pos x="384" y="756"/>
              </a:cxn>
              <a:cxn ang="0">
                <a:pos x="593" y="1238"/>
              </a:cxn>
              <a:cxn ang="0">
                <a:pos x="165" y="2116"/>
              </a:cxn>
              <a:cxn ang="0">
                <a:pos x="1585" y="2106"/>
              </a:cxn>
              <a:cxn ang="0">
                <a:pos x="1225" y="1497"/>
              </a:cxn>
              <a:cxn ang="0">
                <a:pos x="1248" y="1103"/>
              </a:cxn>
              <a:cxn ang="0">
                <a:pos x="1287" y="1024"/>
              </a:cxn>
              <a:cxn ang="0">
                <a:pos x="1446" y="1044"/>
              </a:cxn>
              <a:cxn ang="0">
                <a:pos x="1645" y="1024"/>
              </a:cxn>
              <a:cxn ang="0">
                <a:pos x="1625" y="895"/>
              </a:cxn>
              <a:cxn ang="0">
                <a:pos x="1635" y="845"/>
              </a:cxn>
              <a:cxn ang="0">
                <a:pos x="1625" y="716"/>
              </a:cxn>
              <a:cxn ang="0">
                <a:pos x="1724" y="646"/>
              </a:cxn>
              <a:cxn ang="0">
                <a:pos x="1595" y="448"/>
              </a:cxn>
              <a:cxn ang="0">
                <a:pos x="1546" y="319"/>
              </a:cxn>
              <a:cxn ang="0">
                <a:pos x="1555" y="209"/>
              </a:cxn>
              <a:cxn ang="0">
                <a:pos x="1516" y="51"/>
              </a:cxn>
              <a:cxn ang="0">
                <a:pos x="1248" y="11"/>
              </a:cxn>
              <a:cxn ang="0">
                <a:pos x="711" y="60"/>
              </a:cxn>
              <a:cxn ang="0">
                <a:pos x="394" y="368"/>
              </a:cxn>
            </a:cxnLst>
            <a:rect l="0" t="0" r="r" b="b"/>
            <a:pathLst>
              <a:path w="1762" h="2261">
                <a:moveTo>
                  <a:pt x="394" y="368"/>
                </a:moveTo>
                <a:cubicBezTo>
                  <a:pt x="340" y="484"/>
                  <a:pt x="351" y="611"/>
                  <a:pt x="384" y="756"/>
                </a:cubicBezTo>
                <a:cubicBezTo>
                  <a:pt x="417" y="901"/>
                  <a:pt x="629" y="1011"/>
                  <a:pt x="593" y="1238"/>
                </a:cubicBezTo>
                <a:cubicBezTo>
                  <a:pt x="557" y="1465"/>
                  <a:pt x="0" y="1971"/>
                  <a:pt x="165" y="2116"/>
                </a:cubicBezTo>
                <a:cubicBezTo>
                  <a:pt x="330" y="2261"/>
                  <a:pt x="1408" y="2209"/>
                  <a:pt x="1585" y="2106"/>
                </a:cubicBezTo>
                <a:cubicBezTo>
                  <a:pt x="1762" y="2003"/>
                  <a:pt x="1281" y="1664"/>
                  <a:pt x="1225" y="1497"/>
                </a:cubicBezTo>
                <a:cubicBezTo>
                  <a:pt x="1169" y="1330"/>
                  <a:pt x="1238" y="1182"/>
                  <a:pt x="1248" y="1103"/>
                </a:cubicBezTo>
                <a:cubicBezTo>
                  <a:pt x="1258" y="1024"/>
                  <a:pt x="1254" y="1034"/>
                  <a:pt x="1287" y="1024"/>
                </a:cubicBezTo>
                <a:cubicBezTo>
                  <a:pt x="1320" y="1014"/>
                  <a:pt x="1386" y="1044"/>
                  <a:pt x="1446" y="1044"/>
                </a:cubicBezTo>
                <a:cubicBezTo>
                  <a:pt x="1506" y="1044"/>
                  <a:pt x="1615" y="1049"/>
                  <a:pt x="1645" y="1024"/>
                </a:cubicBezTo>
                <a:cubicBezTo>
                  <a:pt x="1675" y="999"/>
                  <a:pt x="1627" y="925"/>
                  <a:pt x="1625" y="895"/>
                </a:cubicBezTo>
                <a:cubicBezTo>
                  <a:pt x="1623" y="865"/>
                  <a:pt x="1635" y="875"/>
                  <a:pt x="1635" y="845"/>
                </a:cubicBezTo>
                <a:cubicBezTo>
                  <a:pt x="1635" y="815"/>
                  <a:pt x="1610" y="749"/>
                  <a:pt x="1625" y="716"/>
                </a:cubicBezTo>
                <a:cubicBezTo>
                  <a:pt x="1640" y="683"/>
                  <a:pt x="1729" y="691"/>
                  <a:pt x="1724" y="646"/>
                </a:cubicBezTo>
                <a:cubicBezTo>
                  <a:pt x="1719" y="601"/>
                  <a:pt x="1625" y="502"/>
                  <a:pt x="1595" y="448"/>
                </a:cubicBezTo>
                <a:cubicBezTo>
                  <a:pt x="1565" y="394"/>
                  <a:pt x="1553" y="359"/>
                  <a:pt x="1546" y="319"/>
                </a:cubicBezTo>
                <a:cubicBezTo>
                  <a:pt x="1539" y="279"/>
                  <a:pt x="1560" y="254"/>
                  <a:pt x="1555" y="209"/>
                </a:cubicBezTo>
                <a:cubicBezTo>
                  <a:pt x="1550" y="164"/>
                  <a:pt x="1567" y="84"/>
                  <a:pt x="1516" y="51"/>
                </a:cubicBezTo>
                <a:cubicBezTo>
                  <a:pt x="1465" y="18"/>
                  <a:pt x="1382" y="10"/>
                  <a:pt x="1248" y="11"/>
                </a:cubicBezTo>
                <a:cubicBezTo>
                  <a:pt x="1114" y="12"/>
                  <a:pt x="853" y="0"/>
                  <a:pt x="711" y="60"/>
                </a:cubicBezTo>
                <a:cubicBezTo>
                  <a:pt x="569" y="120"/>
                  <a:pt x="458" y="252"/>
                  <a:pt x="394" y="368"/>
                </a:cubicBezTo>
                <a:close/>
              </a:path>
            </a:pathLst>
          </a:custGeom>
          <a:solidFill>
            <a:srgbClr val="56D8EB"/>
          </a:solidFill>
          <a:ln w="12700" cmpd="sng">
            <a:noFill/>
            <a:prstDash val="solid"/>
            <a:round/>
            <a:headEnd/>
            <a:tailEnd/>
          </a:ln>
          <a:effectLst/>
          <a:scene3d>
            <a:camera prst="orthographicFront"/>
            <a:lightRig rig="threePt" dir="t"/>
          </a:scene3d>
          <a:sp3d>
            <a:bevelT/>
          </a:sp3d>
        </p:spPr>
        <p:txBody>
          <a:bodyPr/>
          <a:lstStyle/>
          <a:p>
            <a:pPr algn="ctr" defTabSz="932597" eaLnBrk="0" hangingPunct="0">
              <a:defRPr/>
            </a:pPr>
            <a:endParaRPr lang="en-US" sz="1836">
              <a:solidFill>
                <a:srgbClr val="FFFFFF"/>
              </a:solidFill>
              <a:latin typeface="Segoe"/>
              <a:ea typeface="MS PGothic" pitchFamily="34" charset="-128"/>
            </a:endParaRPr>
          </a:p>
        </p:txBody>
      </p:sp>
      <p:cxnSp>
        <p:nvCxnSpPr>
          <p:cNvPr id="122" name="Straight Connector 121"/>
          <p:cNvCxnSpPr/>
          <p:nvPr/>
        </p:nvCxnSpPr>
        <p:spPr>
          <a:xfrm>
            <a:off x="541882" y="4622532"/>
            <a:ext cx="1152722" cy="0"/>
          </a:xfrm>
          <a:prstGeom prst="line">
            <a:avLst/>
          </a:prstGeom>
          <a:noFill/>
          <a:ln w="31750" cap="flat" cmpd="sng" algn="ctr">
            <a:solidFill>
              <a:srgbClr val="4F81BD"/>
            </a:solidFill>
            <a:prstDash val="solid"/>
            <a:tailEnd type="arrow"/>
          </a:ln>
          <a:effectLst>
            <a:outerShdw blurRad="40000" dist="20000" dir="5400000" rotWithShape="0">
              <a:srgbClr val="000000">
                <a:alpha val="38000"/>
              </a:srgbClr>
            </a:outerShdw>
          </a:effectLst>
        </p:spPr>
      </p:cxnSp>
      <p:cxnSp>
        <p:nvCxnSpPr>
          <p:cNvPr id="123" name="Straight Connector 122"/>
          <p:cNvCxnSpPr/>
          <p:nvPr/>
        </p:nvCxnSpPr>
        <p:spPr>
          <a:xfrm flipV="1">
            <a:off x="8538015" y="4622532"/>
            <a:ext cx="555132" cy="25545"/>
          </a:xfrm>
          <a:prstGeom prst="line">
            <a:avLst/>
          </a:prstGeom>
          <a:noFill/>
          <a:ln w="31750" cap="flat" cmpd="sng" algn="ctr">
            <a:solidFill>
              <a:srgbClr val="4F81BD"/>
            </a:solidFill>
            <a:prstDash val="solid"/>
          </a:ln>
          <a:effectLst>
            <a:outerShdw blurRad="40000" dist="20000" dir="5400000" rotWithShape="0">
              <a:srgbClr val="000000">
                <a:alpha val="38000"/>
              </a:srgbClr>
            </a:outerShdw>
          </a:effectLst>
        </p:spPr>
      </p:cxnSp>
      <p:cxnSp>
        <p:nvCxnSpPr>
          <p:cNvPr id="124" name="Straight Connector 123"/>
          <p:cNvCxnSpPr/>
          <p:nvPr/>
        </p:nvCxnSpPr>
        <p:spPr>
          <a:xfrm>
            <a:off x="9043689" y="1584226"/>
            <a:ext cx="20403" cy="3023941"/>
          </a:xfrm>
          <a:prstGeom prst="line">
            <a:avLst/>
          </a:prstGeom>
          <a:noFill/>
          <a:ln w="31750" cap="flat" cmpd="sng" algn="ctr">
            <a:solidFill>
              <a:srgbClr val="4F81BD"/>
            </a:solidFill>
            <a:prstDash val="solid"/>
          </a:ln>
          <a:effectLst>
            <a:outerShdw blurRad="40000" dist="20000" dir="5400000" rotWithShape="0">
              <a:srgbClr val="000000">
                <a:alpha val="38000"/>
              </a:srgbClr>
            </a:outerShdw>
          </a:effectLst>
        </p:spPr>
      </p:cxnSp>
      <p:cxnSp>
        <p:nvCxnSpPr>
          <p:cNvPr id="125" name="Straight Connector 124"/>
          <p:cNvCxnSpPr>
            <a:endCxn id="108" idx="3"/>
          </p:cNvCxnSpPr>
          <p:nvPr/>
        </p:nvCxnSpPr>
        <p:spPr>
          <a:xfrm flipH="1">
            <a:off x="8549337" y="1572034"/>
            <a:ext cx="494352" cy="0"/>
          </a:xfrm>
          <a:prstGeom prst="line">
            <a:avLst/>
          </a:prstGeom>
          <a:noFill/>
          <a:ln w="31750" cap="flat" cmpd="sng" algn="ctr">
            <a:solidFill>
              <a:srgbClr val="4F81BD"/>
            </a:solidFill>
            <a:prstDash val="solid"/>
            <a:tailEnd type="arrow"/>
          </a:ln>
          <a:effectLst>
            <a:outerShdw blurRad="40000" dist="20000" dir="5400000" rotWithShape="0">
              <a:srgbClr val="000000">
                <a:alpha val="38000"/>
              </a:srgbClr>
            </a:outerShdw>
          </a:effectLst>
        </p:spPr>
      </p:cxnSp>
      <p:cxnSp>
        <p:nvCxnSpPr>
          <p:cNvPr id="126" name="Straight Connector 125"/>
          <p:cNvCxnSpPr/>
          <p:nvPr/>
        </p:nvCxnSpPr>
        <p:spPr>
          <a:xfrm flipH="1">
            <a:off x="7542599" y="5851582"/>
            <a:ext cx="420" cy="443490"/>
          </a:xfrm>
          <a:prstGeom prst="line">
            <a:avLst/>
          </a:prstGeom>
          <a:noFill/>
          <a:ln w="31750" cap="flat" cmpd="sng" algn="ctr">
            <a:solidFill>
              <a:srgbClr val="4F81BD"/>
            </a:solidFill>
            <a:prstDash val="solid"/>
            <a:tailEnd type="arrow"/>
          </a:ln>
          <a:effectLst>
            <a:outerShdw blurRad="40000" dist="20000" dir="5400000" rotWithShape="0">
              <a:srgbClr val="000000">
                <a:alpha val="38000"/>
              </a:srgbClr>
            </a:outerShdw>
          </a:effectLst>
        </p:spPr>
      </p:cxnSp>
      <p:sp>
        <p:nvSpPr>
          <p:cNvPr id="127" name="TextBox 126"/>
          <p:cNvSpPr txBox="1"/>
          <p:nvPr/>
        </p:nvSpPr>
        <p:spPr>
          <a:xfrm>
            <a:off x="5607735" y="2788729"/>
            <a:ext cx="3452249" cy="478376"/>
          </a:xfrm>
          <a:prstGeom prst="rect">
            <a:avLst/>
          </a:prstGeom>
          <a:noFill/>
        </p:spPr>
        <p:txBody>
          <a:bodyPr wrap="square" rtlCol="0">
            <a:spAutoFit/>
          </a:bodyPr>
          <a:lstStyle/>
          <a:p>
            <a:pPr algn="r" defTabSz="932597">
              <a:defRPr/>
            </a:pPr>
            <a:r>
              <a:rPr lang="en-US" sz="2448" kern="0" dirty="0">
                <a:solidFill>
                  <a:sysClr val="windowText" lastClr="000000"/>
                </a:solidFill>
                <a:latin typeface="Segoe"/>
                <a:cs typeface="Calibri" pitchFamily="34" charset="0"/>
              </a:rPr>
              <a:t>hire</a:t>
            </a:r>
            <a:endParaRPr lang="en-US" sz="918" kern="0" dirty="0">
              <a:solidFill>
                <a:sysClr val="windowText" lastClr="000000"/>
              </a:solidFill>
              <a:latin typeface="Segoe"/>
              <a:cs typeface="Calibri" pitchFamily="34" charset="0"/>
            </a:endParaRPr>
          </a:p>
        </p:txBody>
      </p:sp>
    </p:spTree>
    <p:extLst>
      <p:ext uri="{BB962C8B-B14F-4D97-AF65-F5344CB8AC3E}">
        <p14:creationId xmlns:p14="http://schemas.microsoft.com/office/powerpoint/2010/main" val="22620085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06" grpId="0"/>
      <p:bldP spid="107" grpId="0" animBg="1"/>
      <p:bldP spid="117" grpId="0"/>
      <p:bldP spid="119" grpId="0"/>
      <p:bldP spid="1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88" dirty="0" err="1"/>
              <a:t>CrowdSynth</a:t>
            </a:r>
            <a:endParaRPr lang="en-US" sz="4488" dirty="0"/>
          </a:p>
        </p:txBody>
      </p:sp>
      <p:grpSp>
        <p:nvGrpSpPr>
          <p:cNvPr id="3" name="Group 2"/>
          <p:cNvGrpSpPr/>
          <p:nvPr/>
        </p:nvGrpSpPr>
        <p:grpSpPr>
          <a:xfrm>
            <a:off x="314940" y="1152326"/>
            <a:ext cx="8745044" cy="5398715"/>
            <a:chOff x="314940" y="1152326"/>
            <a:chExt cx="8745044" cy="5398715"/>
          </a:xfrm>
        </p:grpSpPr>
        <p:cxnSp>
          <p:nvCxnSpPr>
            <p:cNvPr id="28" name="Straight Connector 27"/>
            <p:cNvCxnSpPr/>
            <p:nvPr/>
          </p:nvCxnSpPr>
          <p:spPr>
            <a:xfrm>
              <a:off x="481960" y="1834230"/>
              <a:ext cx="711320" cy="0"/>
            </a:xfrm>
            <a:prstGeom prst="line">
              <a:avLst/>
            </a:prstGeom>
            <a:noFill/>
            <a:ln w="38100" cap="flat" cmpd="sng" algn="ctr">
              <a:solidFill>
                <a:srgbClr val="4F81BD"/>
              </a:solidFill>
              <a:prstDash val="solid"/>
            </a:ln>
            <a:effectLst>
              <a:outerShdw blurRad="40000" dist="20000" dir="5400000" rotWithShape="0">
                <a:srgbClr val="000000">
                  <a:alpha val="38000"/>
                </a:srgbClr>
              </a:outerShdw>
            </a:effectLst>
          </p:spPr>
        </p:cxnSp>
        <p:sp>
          <p:nvSpPr>
            <p:cNvPr id="29" name="Rectangle 28"/>
            <p:cNvSpPr/>
            <p:nvPr/>
          </p:nvSpPr>
          <p:spPr bwMode="auto">
            <a:xfrm>
              <a:off x="1708811" y="3718802"/>
              <a:ext cx="6829205" cy="2289840"/>
            </a:xfrm>
            <a:prstGeom prst="rect">
              <a:avLst/>
            </a:prstGeom>
            <a:solidFill>
              <a:srgbClr val="FFFFFF">
                <a:lumMod val="95000"/>
              </a:srgbClr>
            </a:solidFill>
            <a:ln>
              <a:noFill/>
              <a:headEnd type="none" w="med" len="med"/>
              <a:tailEnd type="none" w="med" len="med"/>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rgbClr val="5782B5"/>
              </a:contourClr>
            </a:sp3d>
          </p:spPr>
          <p:txBody>
            <a:bodyPr vert="horz" wrap="square" lIns="93256" tIns="46628" rIns="93256" bIns="46628" numCol="1" rtlCol="0" anchor="ctr" anchorCtr="0" compatLnSpc="1">
              <a:prstTxWarp prst="textNoShape">
                <a:avLst/>
              </a:prstTxWarp>
            </a:bodyPr>
            <a:lstStyle/>
            <a:p>
              <a:pPr algn="ctr" defTabSz="932290">
                <a:defRPr/>
              </a:pPr>
              <a:endParaRPr lang="en-US" sz="2346" b="1" kern="0" dirty="0">
                <a:solidFill>
                  <a:srgbClr val="000000"/>
                </a:solidFill>
                <a:effectLst>
                  <a:outerShdw blurRad="38100" dist="38100" dir="2700000" algn="tl">
                    <a:srgbClr val="000000">
                      <a:alpha val="43137"/>
                    </a:srgbClr>
                  </a:outerShdw>
                </a:effectLst>
                <a:latin typeface="Segoe"/>
              </a:endParaRPr>
            </a:p>
          </p:txBody>
        </p:sp>
        <p:sp>
          <p:nvSpPr>
            <p:cNvPr id="30" name="TextBox 29"/>
            <p:cNvSpPr txBox="1"/>
            <p:nvPr/>
          </p:nvSpPr>
          <p:spPr>
            <a:xfrm>
              <a:off x="314940" y="5030739"/>
              <a:ext cx="1040133" cy="542399"/>
            </a:xfrm>
            <a:prstGeom prst="rect">
              <a:avLst/>
            </a:prstGeom>
            <a:noFill/>
          </p:spPr>
          <p:txBody>
            <a:bodyPr wrap="none" rtlCol="0">
              <a:spAutoFit/>
            </a:bodyPr>
            <a:lstStyle/>
            <a:p>
              <a:pPr algn="ctr" defTabSz="932597">
                <a:defRPr/>
              </a:pPr>
              <a:r>
                <a:rPr lang="en-US" sz="2856" b="1" kern="0" dirty="0">
                  <a:solidFill>
                    <a:sysClr val="windowText" lastClr="000000"/>
                  </a:solidFill>
                  <a:latin typeface="Segoe"/>
                  <a:cs typeface="Calibri" pitchFamily="34" charset="0"/>
                </a:rPr>
                <a:t>Task</a:t>
              </a:r>
              <a:endParaRPr lang="en-US" sz="1836" b="1" kern="0" dirty="0">
                <a:solidFill>
                  <a:sysClr val="windowText" lastClr="000000"/>
                </a:solidFill>
                <a:latin typeface="Segoe"/>
                <a:cs typeface="Calibri" pitchFamily="34" charset="0"/>
              </a:endParaRPr>
            </a:p>
          </p:txBody>
        </p:sp>
        <p:sp>
          <p:nvSpPr>
            <p:cNvPr id="31" name="Right Arrow 30"/>
            <p:cNvSpPr/>
            <p:nvPr/>
          </p:nvSpPr>
          <p:spPr>
            <a:xfrm>
              <a:off x="883412" y="5548103"/>
              <a:ext cx="619738" cy="308508"/>
            </a:xfrm>
            <a:prstGeom prst="right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32597">
                <a:defRPr/>
              </a:pPr>
              <a:endParaRPr lang="en-US" sz="1836" kern="0">
                <a:solidFill>
                  <a:sysClr val="window" lastClr="FFFFFF"/>
                </a:solidFill>
                <a:latin typeface="Segoe"/>
              </a:endParaRPr>
            </a:p>
          </p:txBody>
        </p:sp>
        <p:sp>
          <p:nvSpPr>
            <p:cNvPr id="32" name="Freeform 31"/>
            <p:cNvSpPr>
              <a:spLocks/>
            </p:cNvSpPr>
            <p:nvPr/>
          </p:nvSpPr>
          <p:spPr>
            <a:xfrm>
              <a:off x="1066366" y="1152326"/>
              <a:ext cx="7499913" cy="1177918"/>
            </a:xfrm>
            <a:custGeom>
              <a:avLst/>
              <a:gdLst>
                <a:gd name="connsiteX0" fmla="*/ 38544 w 13403822"/>
                <a:gd name="connsiteY0" fmla="*/ 5269471 h 6404314"/>
                <a:gd name="connsiteX1" fmla="*/ 2324544 w 13403822"/>
                <a:gd name="connsiteY1" fmla="*/ 735571 h 6404314"/>
                <a:gd name="connsiteX2" fmla="*/ 9754044 w 13403822"/>
                <a:gd name="connsiteY2" fmla="*/ 240271 h 6404314"/>
                <a:gd name="connsiteX3" fmla="*/ 13373544 w 13403822"/>
                <a:gd name="connsiteY3" fmla="*/ 3135871 h 6404314"/>
                <a:gd name="connsiteX4" fmla="*/ 11430444 w 13403822"/>
                <a:gd name="connsiteY4" fmla="*/ 5155171 h 6404314"/>
                <a:gd name="connsiteX5" fmla="*/ 10439844 w 13403822"/>
                <a:gd name="connsiteY5" fmla="*/ 2564371 h 6404314"/>
                <a:gd name="connsiteX6" fmla="*/ 8877744 w 13403822"/>
                <a:gd name="connsiteY6" fmla="*/ 5040871 h 6404314"/>
                <a:gd name="connsiteX7" fmla="*/ 7772844 w 13403822"/>
                <a:gd name="connsiteY7" fmla="*/ 3402571 h 6404314"/>
                <a:gd name="connsiteX8" fmla="*/ 6706044 w 13403822"/>
                <a:gd name="connsiteY8" fmla="*/ 4621771 h 6404314"/>
                <a:gd name="connsiteX9" fmla="*/ 6363144 w 13403822"/>
                <a:gd name="connsiteY9" fmla="*/ 1345171 h 6404314"/>
                <a:gd name="connsiteX10" fmla="*/ 4991544 w 13403822"/>
                <a:gd name="connsiteY10" fmla="*/ 6374371 h 6404314"/>
                <a:gd name="connsiteX11" fmla="*/ 3238944 w 13403822"/>
                <a:gd name="connsiteY11" fmla="*/ 3516871 h 6404314"/>
                <a:gd name="connsiteX12" fmla="*/ 2134044 w 13403822"/>
                <a:gd name="connsiteY12" fmla="*/ 5269471 h 6404314"/>
                <a:gd name="connsiteX13" fmla="*/ 1295844 w 13403822"/>
                <a:gd name="connsiteY13" fmla="*/ 4469371 h 6404314"/>
                <a:gd name="connsiteX14" fmla="*/ 114744 w 13403822"/>
                <a:gd name="connsiteY14" fmla="*/ 5307571 h 6404314"/>
                <a:gd name="connsiteX15" fmla="*/ 76644 w 13403822"/>
                <a:gd name="connsiteY15" fmla="*/ 5231371 h 6404314"/>
                <a:gd name="connsiteX16" fmla="*/ 444 w 13403822"/>
                <a:gd name="connsiteY16" fmla="*/ 5307571 h 6404314"/>
                <a:gd name="connsiteX17" fmla="*/ 114744 w 13403822"/>
                <a:gd name="connsiteY17" fmla="*/ 5307571 h 6404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03822" h="6404314">
                  <a:moveTo>
                    <a:pt x="38544" y="5269471"/>
                  </a:moveTo>
                  <a:cubicBezTo>
                    <a:pt x="371919" y="3421621"/>
                    <a:pt x="705294" y="1573771"/>
                    <a:pt x="2324544" y="735571"/>
                  </a:cubicBezTo>
                  <a:cubicBezTo>
                    <a:pt x="3943794" y="-102629"/>
                    <a:pt x="7912544" y="-159779"/>
                    <a:pt x="9754044" y="240271"/>
                  </a:cubicBezTo>
                  <a:cubicBezTo>
                    <a:pt x="11595544" y="640321"/>
                    <a:pt x="13094144" y="2316721"/>
                    <a:pt x="13373544" y="3135871"/>
                  </a:cubicBezTo>
                  <a:cubicBezTo>
                    <a:pt x="13652944" y="3955021"/>
                    <a:pt x="11919394" y="5250421"/>
                    <a:pt x="11430444" y="5155171"/>
                  </a:cubicBezTo>
                  <a:cubicBezTo>
                    <a:pt x="10941494" y="5059921"/>
                    <a:pt x="10865294" y="2583421"/>
                    <a:pt x="10439844" y="2564371"/>
                  </a:cubicBezTo>
                  <a:cubicBezTo>
                    <a:pt x="10014394" y="2545321"/>
                    <a:pt x="9322244" y="4901171"/>
                    <a:pt x="8877744" y="5040871"/>
                  </a:cubicBezTo>
                  <a:cubicBezTo>
                    <a:pt x="8433244" y="5180571"/>
                    <a:pt x="8134794" y="3472421"/>
                    <a:pt x="7772844" y="3402571"/>
                  </a:cubicBezTo>
                  <a:cubicBezTo>
                    <a:pt x="7410894" y="3332721"/>
                    <a:pt x="6940994" y="4964671"/>
                    <a:pt x="6706044" y="4621771"/>
                  </a:cubicBezTo>
                  <a:cubicBezTo>
                    <a:pt x="6471094" y="4278871"/>
                    <a:pt x="6648894" y="1053071"/>
                    <a:pt x="6363144" y="1345171"/>
                  </a:cubicBezTo>
                  <a:cubicBezTo>
                    <a:pt x="6077394" y="1637271"/>
                    <a:pt x="5512244" y="6012421"/>
                    <a:pt x="4991544" y="6374371"/>
                  </a:cubicBezTo>
                  <a:cubicBezTo>
                    <a:pt x="4470844" y="6736321"/>
                    <a:pt x="3715194" y="3701021"/>
                    <a:pt x="3238944" y="3516871"/>
                  </a:cubicBezTo>
                  <a:cubicBezTo>
                    <a:pt x="2762694" y="3332721"/>
                    <a:pt x="2457894" y="5110721"/>
                    <a:pt x="2134044" y="5269471"/>
                  </a:cubicBezTo>
                  <a:cubicBezTo>
                    <a:pt x="1810194" y="5428221"/>
                    <a:pt x="1632394" y="4463021"/>
                    <a:pt x="1295844" y="4469371"/>
                  </a:cubicBezTo>
                  <a:cubicBezTo>
                    <a:pt x="959294" y="4475721"/>
                    <a:pt x="317944" y="5180571"/>
                    <a:pt x="114744" y="5307571"/>
                  </a:cubicBezTo>
                  <a:cubicBezTo>
                    <a:pt x="-88456" y="5434571"/>
                    <a:pt x="95694" y="5231371"/>
                    <a:pt x="76644" y="5231371"/>
                  </a:cubicBezTo>
                  <a:cubicBezTo>
                    <a:pt x="57594" y="5231371"/>
                    <a:pt x="-5906" y="5294871"/>
                    <a:pt x="444" y="5307571"/>
                  </a:cubicBezTo>
                  <a:cubicBezTo>
                    <a:pt x="6794" y="5320271"/>
                    <a:pt x="60769" y="5313921"/>
                    <a:pt x="114744" y="5307571"/>
                  </a:cubicBezTo>
                </a:path>
              </a:pathLst>
            </a:custGeom>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5400000" scaled="1"/>
              <a:tileRect/>
            </a:gradFill>
            <a:ln w="9525" cap="flat" cmpd="sng" algn="ctr">
              <a:solidFill>
                <a:srgbClr val="FFC000"/>
              </a:solidFill>
              <a:prstDash val="solid"/>
            </a:ln>
            <a:effectLst>
              <a:glow rad="139700">
                <a:srgbClr val="F79646">
                  <a:satMod val="175000"/>
                  <a:alpha val="40000"/>
                </a:srgbClr>
              </a:glow>
              <a:outerShdw blurRad="50800" dist="38100" dir="5400000" algn="t" rotWithShape="0">
                <a:prstClr val="black">
                  <a:alpha val="40000"/>
                </a:prstClr>
              </a:outerShdw>
              <a:softEdge rad="31750"/>
            </a:effectLst>
          </p:spPr>
          <p:txBody>
            <a:bodyPr rtlCol="0" anchor="ctr"/>
            <a:lstStyle/>
            <a:p>
              <a:pPr algn="ctr" defTabSz="932597">
                <a:defRPr/>
              </a:pPr>
              <a:endParaRPr lang="en-US" sz="1836" kern="0">
                <a:solidFill>
                  <a:sysClr val="window" lastClr="FFFFFF"/>
                </a:solidFill>
                <a:latin typeface="Segoe"/>
              </a:endParaRPr>
            </a:p>
          </p:txBody>
        </p:sp>
        <p:sp>
          <p:nvSpPr>
            <p:cNvPr id="33" name="TextBox 32"/>
            <p:cNvSpPr txBox="1"/>
            <p:nvPr/>
          </p:nvSpPr>
          <p:spPr>
            <a:xfrm>
              <a:off x="1678692" y="1376955"/>
              <a:ext cx="2640714" cy="478376"/>
            </a:xfrm>
            <a:prstGeom prst="rect">
              <a:avLst/>
            </a:prstGeom>
            <a:noFill/>
          </p:spPr>
          <p:txBody>
            <a:bodyPr wrap="none" rtlCol="0">
              <a:spAutoFit/>
            </a:bodyPr>
            <a:lstStyle/>
            <a:p>
              <a:pPr defTabSz="932597">
                <a:defRPr/>
              </a:pPr>
              <a:r>
                <a:rPr lang="en-US" sz="2448" b="1" kern="0" dirty="0">
                  <a:solidFill>
                    <a:sysClr val="window" lastClr="FFFFFF"/>
                  </a:solidFill>
                  <a:latin typeface="Segoe"/>
                  <a:cs typeface="Calibri" pitchFamily="34" charset="0"/>
                </a:rPr>
                <a:t>Human abilities </a:t>
              </a:r>
            </a:p>
          </p:txBody>
        </p:sp>
        <p:sp>
          <p:nvSpPr>
            <p:cNvPr id="34" name="Freeform 3"/>
            <p:cNvSpPr>
              <a:spLocks/>
            </p:cNvSpPr>
            <p:nvPr/>
          </p:nvSpPr>
          <p:spPr bwMode="auto">
            <a:xfrm>
              <a:off x="5075054" y="1255556"/>
              <a:ext cx="411734" cy="562316"/>
            </a:xfrm>
            <a:custGeom>
              <a:avLst/>
              <a:gdLst/>
              <a:ahLst/>
              <a:cxnLst>
                <a:cxn ang="0">
                  <a:pos x="394" y="368"/>
                </a:cxn>
                <a:cxn ang="0">
                  <a:pos x="384" y="756"/>
                </a:cxn>
                <a:cxn ang="0">
                  <a:pos x="593" y="1238"/>
                </a:cxn>
                <a:cxn ang="0">
                  <a:pos x="165" y="2116"/>
                </a:cxn>
                <a:cxn ang="0">
                  <a:pos x="1585" y="2106"/>
                </a:cxn>
                <a:cxn ang="0">
                  <a:pos x="1225" y="1497"/>
                </a:cxn>
                <a:cxn ang="0">
                  <a:pos x="1248" y="1103"/>
                </a:cxn>
                <a:cxn ang="0">
                  <a:pos x="1287" y="1024"/>
                </a:cxn>
                <a:cxn ang="0">
                  <a:pos x="1446" y="1044"/>
                </a:cxn>
                <a:cxn ang="0">
                  <a:pos x="1645" y="1024"/>
                </a:cxn>
                <a:cxn ang="0">
                  <a:pos x="1625" y="895"/>
                </a:cxn>
                <a:cxn ang="0">
                  <a:pos x="1635" y="845"/>
                </a:cxn>
                <a:cxn ang="0">
                  <a:pos x="1625" y="716"/>
                </a:cxn>
                <a:cxn ang="0">
                  <a:pos x="1724" y="646"/>
                </a:cxn>
                <a:cxn ang="0">
                  <a:pos x="1595" y="448"/>
                </a:cxn>
                <a:cxn ang="0">
                  <a:pos x="1546" y="319"/>
                </a:cxn>
                <a:cxn ang="0">
                  <a:pos x="1555" y="209"/>
                </a:cxn>
                <a:cxn ang="0">
                  <a:pos x="1516" y="51"/>
                </a:cxn>
                <a:cxn ang="0">
                  <a:pos x="1248" y="11"/>
                </a:cxn>
                <a:cxn ang="0">
                  <a:pos x="711" y="60"/>
                </a:cxn>
                <a:cxn ang="0">
                  <a:pos x="394" y="368"/>
                </a:cxn>
              </a:cxnLst>
              <a:rect l="0" t="0" r="r" b="b"/>
              <a:pathLst>
                <a:path w="1762" h="2261">
                  <a:moveTo>
                    <a:pt x="394" y="368"/>
                  </a:moveTo>
                  <a:cubicBezTo>
                    <a:pt x="340" y="484"/>
                    <a:pt x="351" y="611"/>
                    <a:pt x="384" y="756"/>
                  </a:cubicBezTo>
                  <a:cubicBezTo>
                    <a:pt x="417" y="901"/>
                    <a:pt x="629" y="1011"/>
                    <a:pt x="593" y="1238"/>
                  </a:cubicBezTo>
                  <a:cubicBezTo>
                    <a:pt x="557" y="1465"/>
                    <a:pt x="0" y="1971"/>
                    <a:pt x="165" y="2116"/>
                  </a:cubicBezTo>
                  <a:cubicBezTo>
                    <a:pt x="330" y="2261"/>
                    <a:pt x="1408" y="2209"/>
                    <a:pt x="1585" y="2106"/>
                  </a:cubicBezTo>
                  <a:cubicBezTo>
                    <a:pt x="1762" y="2003"/>
                    <a:pt x="1281" y="1664"/>
                    <a:pt x="1225" y="1497"/>
                  </a:cubicBezTo>
                  <a:cubicBezTo>
                    <a:pt x="1169" y="1330"/>
                    <a:pt x="1238" y="1182"/>
                    <a:pt x="1248" y="1103"/>
                  </a:cubicBezTo>
                  <a:cubicBezTo>
                    <a:pt x="1258" y="1024"/>
                    <a:pt x="1254" y="1034"/>
                    <a:pt x="1287" y="1024"/>
                  </a:cubicBezTo>
                  <a:cubicBezTo>
                    <a:pt x="1320" y="1014"/>
                    <a:pt x="1386" y="1044"/>
                    <a:pt x="1446" y="1044"/>
                  </a:cubicBezTo>
                  <a:cubicBezTo>
                    <a:pt x="1506" y="1044"/>
                    <a:pt x="1615" y="1049"/>
                    <a:pt x="1645" y="1024"/>
                  </a:cubicBezTo>
                  <a:cubicBezTo>
                    <a:pt x="1675" y="999"/>
                    <a:pt x="1627" y="925"/>
                    <a:pt x="1625" y="895"/>
                  </a:cubicBezTo>
                  <a:cubicBezTo>
                    <a:pt x="1623" y="865"/>
                    <a:pt x="1635" y="875"/>
                    <a:pt x="1635" y="845"/>
                  </a:cubicBezTo>
                  <a:cubicBezTo>
                    <a:pt x="1635" y="815"/>
                    <a:pt x="1610" y="749"/>
                    <a:pt x="1625" y="716"/>
                  </a:cubicBezTo>
                  <a:cubicBezTo>
                    <a:pt x="1640" y="683"/>
                    <a:pt x="1729" y="691"/>
                    <a:pt x="1724" y="646"/>
                  </a:cubicBezTo>
                  <a:cubicBezTo>
                    <a:pt x="1719" y="601"/>
                    <a:pt x="1625" y="502"/>
                    <a:pt x="1595" y="448"/>
                  </a:cubicBezTo>
                  <a:cubicBezTo>
                    <a:pt x="1565" y="394"/>
                    <a:pt x="1553" y="359"/>
                    <a:pt x="1546" y="319"/>
                  </a:cubicBezTo>
                  <a:cubicBezTo>
                    <a:pt x="1539" y="279"/>
                    <a:pt x="1560" y="254"/>
                    <a:pt x="1555" y="209"/>
                  </a:cubicBezTo>
                  <a:cubicBezTo>
                    <a:pt x="1550" y="164"/>
                    <a:pt x="1567" y="84"/>
                    <a:pt x="1516" y="51"/>
                  </a:cubicBezTo>
                  <a:cubicBezTo>
                    <a:pt x="1465" y="18"/>
                    <a:pt x="1382" y="10"/>
                    <a:pt x="1248" y="11"/>
                  </a:cubicBezTo>
                  <a:cubicBezTo>
                    <a:pt x="1114" y="12"/>
                    <a:pt x="853" y="0"/>
                    <a:pt x="711" y="60"/>
                  </a:cubicBezTo>
                  <a:cubicBezTo>
                    <a:pt x="569" y="120"/>
                    <a:pt x="458" y="252"/>
                    <a:pt x="394" y="368"/>
                  </a:cubicBezTo>
                  <a:close/>
                </a:path>
              </a:pathLst>
            </a:custGeom>
            <a:solidFill>
              <a:srgbClr val="56D8EB"/>
            </a:solidFill>
            <a:ln w="12700" cmpd="sng">
              <a:noFill/>
              <a:prstDash val="solid"/>
              <a:round/>
              <a:headEnd/>
              <a:tailEnd/>
            </a:ln>
            <a:effectLst/>
            <a:scene3d>
              <a:camera prst="orthographicFront"/>
              <a:lightRig rig="threePt" dir="t"/>
            </a:scene3d>
            <a:sp3d>
              <a:bevelT/>
            </a:sp3d>
          </p:spPr>
          <p:txBody>
            <a:bodyPr/>
            <a:lstStyle/>
            <a:p>
              <a:pPr algn="ctr" defTabSz="932597" eaLnBrk="0" hangingPunct="0">
                <a:defRPr/>
              </a:pPr>
              <a:endParaRPr lang="en-US" sz="1836">
                <a:solidFill>
                  <a:srgbClr val="FFFFFF"/>
                </a:solidFill>
                <a:latin typeface="Segoe"/>
                <a:ea typeface="MS PGothic" pitchFamily="34" charset="-128"/>
              </a:endParaRPr>
            </a:p>
          </p:txBody>
        </p:sp>
        <p:sp>
          <p:nvSpPr>
            <p:cNvPr id="35" name="Freeform 34"/>
            <p:cNvSpPr/>
            <p:nvPr/>
          </p:nvSpPr>
          <p:spPr>
            <a:xfrm>
              <a:off x="775597" y="1684001"/>
              <a:ext cx="8081114" cy="1292487"/>
            </a:xfrm>
            <a:custGeom>
              <a:avLst/>
              <a:gdLst>
                <a:gd name="connsiteX0" fmla="*/ 605649 w 15846760"/>
                <a:gd name="connsiteY0" fmla="*/ 1708685 h 3168148"/>
                <a:gd name="connsiteX1" fmla="*/ 1736617 w 15846760"/>
                <a:gd name="connsiteY1" fmla="*/ 1299611 h 3168148"/>
                <a:gd name="connsiteX2" fmla="*/ 2025375 w 15846760"/>
                <a:gd name="connsiteY2" fmla="*/ 1227421 h 3168148"/>
                <a:gd name="connsiteX3" fmla="*/ 2699143 w 15846760"/>
                <a:gd name="connsiteY3" fmla="*/ 1612432 h 3168148"/>
                <a:gd name="connsiteX4" fmla="*/ 3396975 w 15846760"/>
                <a:gd name="connsiteY4" fmla="*/ 1419927 h 3168148"/>
                <a:gd name="connsiteX5" fmla="*/ 3757922 w 15846760"/>
                <a:gd name="connsiteY5" fmla="*/ 914600 h 3168148"/>
                <a:gd name="connsiteX6" fmla="*/ 4070743 w 15846760"/>
                <a:gd name="connsiteY6" fmla="*/ 818348 h 3168148"/>
                <a:gd name="connsiteX7" fmla="*/ 4383564 w 15846760"/>
                <a:gd name="connsiteY7" fmla="*/ 962727 h 3168148"/>
                <a:gd name="connsiteX8" fmla="*/ 5033270 w 15846760"/>
                <a:gd name="connsiteY8" fmla="*/ 1660558 h 3168148"/>
                <a:gd name="connsiteX9" fmla="*/ 5562659 w 15846760"/>
                <a:gd name="connsiteY9" fmla="*/ 1973379 h 3168148"/>
                <a:gd name="connsiteX10" fmla="*/ 5971733 w 15846760"/>
                <a:gd name="connsiteY10" fmla="*/ 2093695 h 3168148"/>
                <a:gd name="connsiteX11" fmla="*/ 6477059 w 15846760"/>
                <a:gd name="connsiteY11" fmla="*/ 1949316 h 3168148"/>
                <a:gd name="connsiteX12" fmla="*/ 6741754 w 15846760"/>
                <a:gd name="connsiteY12" fmla="*/ 1492116 h 3168148"/>
                <a:gd name="connsiteX13" fmla="*/ 6982385 w 15846760"/>
                <a:gd name="connsiteY13" fmla="*/ 770221 h 3168148"/>
                <a:gd name="connsiteX14" fmla="*/ 7487712 w 15846760"/>
                <a:gd name="connsiteY14" fmla="*/ 200 h 3168148"/>
                <a:gd name="connsiteX15" fmla="*/ 7632091 w 15846760"/>
                <a:gd name="connsiteY15" fmla="*/ 842411 h 3168148"/>
                <a:gd name="connsiteX16" fmla="*/ 7776470 w 15846760"/>
                <a:gd name="connsiteY16" fmla="*/ 1227421 h 3168148"/>
                <a:gd name="connsiteX17" fmla="*/ 7993038 w 15846760"/>
                <a:gd name="connsiteY17" fmla="*/ 1395864 h 3168148"/>
                <a:gd name="connsiteX18" fmla="*/ 8594617 w 15846760"/>
                <a:gd name="connsiteY18" fmla="*/ 1034916 h 3168148"/>
                <a:gd name="connsiteX19" fmla="*/ 9027754 w 15846760"/>
                <a:gd name="connsiteY19" fmla="*/ 722095 h 3168148"/>
                <a:gd name="connsiteX20" fmla="*/ 9509017 w 15846760"/>
                <a:gd name="connsiteY20" fmla="*/ 1058979 h 3168148"/>
                <a:gd name="connsiteX21" fmla="*/ 9966217 w 15846760"/>
                <a:gd name="connsiteY21" fmla="*/ 1395864 h 3168148"/>
                <a:gd name="connsiteX22" fmla="*/ 10543733 w 15846760"/>
                <a:gd name="connsiteY22" fmla="*/ 1443990 h 3168148"/>
                <a:gd name="connsiteX23" fmla="*/ 11024996 w 15846760"/>
                <a:gd name="connsiteY23" fmla="*/ 1107106 h 3168148"/>
                <a:gd name="connsiteX24" fmla="*/ 11554385 w 15846760"/>
                <a:gd name="connsiteY24" fmla="*/ 649906 h 3168148"/>
                <a:gd name="connsiteX25" fmla="*/ 11915333 w 15846760"/>
                <a:gd name="connsiteY25" fmla="*/ 385211 h 3168148"/>
                <a:gd name="connsiteX26" fmla="*/ 12300343 w 15846760"/>
                <a:gd name="connsiteY26" fmla="*/ 673969 h 3168148"/>
                <a:gd name="connsiteX27" fmla="*/ 12781606 w 15846760"/>
                <a:gd name="connsiteY27" fmla="*/ 1419927 h 3168148"/>
                <a:gd name="connsiteX28" fmla="*/ 13407249 w 15846760"/>
                <a:gd name="connsiteY28" fmla="*/ 1540242 h 3168148"/>
                <a:gd name="connsiteX29" fmla="*/ 15572933 w 15846760"/>
                <a:gd name="connsiteY29" fmla="*/ 890537 h 3168148"/>
                <a:gd name="connsiteX30" fmla="*/ 15452617 w 15846760"/>
                <a:gd name="connsiteY30" fmla="*/ 2695274 h 3168148"/>
                <a:gd name="connsiteX31" fmla="*/ 12276280 w 15846760"/>
                <a:gd name="connsiteY31" fmla="*/ 2984032 h 3168148"/>
                <a:gd name="connsiteX32" fmla="*/ 10230912 w 15846760"/>
                <a:gd name="connsiteY32" fmla="*/ 3032158 h 3168148"/>
                <a:gd name="connsiteX33" fmla="*/ 5394217 w 15846760"/>
                <a:gd name="connsiteY33" fmla="*/ 3104348 h 3168148"/>
                <a:gd name="connsiteX34" fmla="*/ 2266006 w 15846760"/>
                <a:gd name="connsiteY34" fmla="*/ 3152474 h 3168148"/>
                <a:gd name="connsiteX35" fmla="*/ 76259 w 15846760"/>
                <a:gd name="connsiteY35" fmla="*/ 2815590 h 3168148"/>
                <a:gd name="connsiteX36" fmla="*/ 605649 w 15846760"/>
                <a:gd name="connsiteY36" fmla="*/ 1708685 h 3168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5846760" h="3168148">
                  <a:moveTo>
                    <a:pt x="605649" y="1708685"/>
                  </a:moveTo>
                  <a:cubicBezTo>
                    <a:pt x="882375" y="1456022"/>
                    <a:pt x="1499996" y="1379822"/>
                    <a:pt x="1736617" y="1299611"/>
                  </a:cubicBezTo>
                  <a:cubicBezTo>
                    <a:pt x="1973238" y="1219400"/>
                    <a:pt x="1864954" y="1175284"/>
                    <a:pt x="2025375" y="1227421"/>
                  </a:cubicBezTo>
                  <a:cubicBezTo>
                    <a:pt x="2185796" y="1279558"/>
                    <a:pt x="2470543" y="1580348"/>
                    <a:pt x="2699143" y="1612432"/>
                  </a:cubicBezTo>
                  <a:cubicBezTo>
                    <a:pt x="2927743" y="1644516"/>
                    <a:pt x="3220512" y="1536232"/>
                    <a:pt x="3396975" y="1419927"/>
                  </a:cubicBezTo>
                  <a:cubicBezTo>
                    <a:pt x="3573438" y="1303622"/>
                    <a:pt x="3645627" y="1014863"/>
                    <a:pt x="3757922" y="914600"/>
                  </a:cubicBezTo>
                  <a:cubicBezTo>
                    <a:pt x="3870217" y="814337"/>
                    <a:pt x="3966469" y="810327"/>
                    <a:pt x="4070743" y="818348"/>
                  </a:cubicBezTo>
                  <a:cubicBezTo>
                    <a:pt x="4175017" y="826369"/>
                    <a:pt x="4223143" y="822359"/>
                    <a:pt x="4383564" y="962727"/>
                  </a:cubicBezTo>
                  <a:cubicBezTo>
                    <a:pt x="4543985" y="1103095"/>
                    <a:pt x="4836754" y="1492116"/>
                    <a:pt x="5033270" y="1660558"/>
                  </a:cubicBezTo>
                  <a:cubicBezTo>
                    <a:pt x="5229786" y="1829000"/>
                    <a:pt x="5406249" y="1901190"/>
                    <a:pt x="5562659" y="1973379"/>
                  </a:cubicBezTo>
                  <a:cubicBezTo>
                    <a:pt x="5719069" y="2045568"/>
                    <a:pt x="5819333" y="2097706"/>
                    <a:pt x="5971733" y="2093695"/>
                  </a:cubicBezTo>
                  <a:cubicBezTo>
                    <a:pt x="6124133" y="2089685"/>
                    <a:pt x="6348722" y="2049579"/>
                    <a:pt x="6477059" y="1949316"/>
                  </a:cubicBezTo>
                  <a:cubicBezTo>
                    <a:pt x="6605396" y="1849053"/>
                    <a:pt x="6657533" y="1688632"/>
                    <a:pt x="6741754" y="1492116"/>
                  </a:cubicBezTo>
                  <a:cubicBezTo>
                    <a:pt x="6825975" y="1295600"/>
                    <a:pt x="6858059" y="1018874"/>
                    <a:pt x="6982385" y="770221"/>
                  </a:cubicBezTo>
                  <a:cubicBezTo>
                    <a:pt x="7106711" y="521568"/>
                    <a:pt x="7379428" y="-11832"/>
                    <a:pt x="7487712" y="200"/>
                  </a:cubicBezTo>
                  <a:cubicBezTo>
                    <a:pt x="7595996" y="12232"/>
                    <a:pt x="7583965" y="637874"/>
                    <a:pt x="7632091" y="842411"/>
                  </a:cubicBezTo>
                  <a:cubicBezTo>
                    <a:pt x="7680217" y="1046948"/>
                    <a:pt x="7716312" y="1135179"/>
                    <a:pt x="7776470" y="1227421"/>
                  </a:cubicBezTo>
                  <a:cubicBezTo>
                    <a:pt x="7836628" y="1319663"/>
                    <a:pt x="7856680" y="1427948"/>
                    <a:pt x="7993038" y="1395864"/>
                  </a:cubicBezTo>
                  <a:cubicBezTo>
                    <a:pt x="8129396" y="1363780"/>
                    <a:pt x="8422164" y="1147211"/>
                    <a:pt x="8594617" y="1034916"/>
                  </a:cubicBezTo>
                  <a:cubicBezTo>
                    <a:pt x="8767070" y="922621"/>
                    <a:pt x="8875354" y="718084"/>
                    <a:pt x="9027754" y="722095"/>
                  </a:cubicBezTo>
                  <a:cubicBezTo>
                    <a:pt x="9180154" y="726105"/>
                    <a:pt x="9352607" y="946684"/>
                    <a:pt x="9509017" y="1058979"/>
                  </a:cubicBezTo>
                  <a:cubicBezTo>
                    <a:pt x="9665427" y="1171274"/>
                    <a:pt x="9793764" y="1331695"/>
                    <a:pt x="9966217" y="1395864"/>
                  </a:cubicBezTo>
                  <a:cubicBezTo>
                    <a:pt x="10138670" y="1460033"/>
                    <a:pt x="10367270" y="1492116"/>
                    <a:pt x="10543733" y="1443990"/>
                  </a:cubicBezTo>
                  <a:cubicBezTo>
                    <a:pt x="10720196" y="1395864"/>
                    <a:pt x="10856554" y="1239453"/>
                    <a:pt x="11024996" y="1107106"/>
                  </a:cubicBezTo>
                  <a:cubicBezTo>
                    <a:pt x="11193438" y="974759"/>
                    <a:pt x="11405996" y="770222"/>
                    <a:pt x="11554385" y="649906"/>
                  </a:cubicBezTo>
                  <a:cubicBezTo>
                    <a:pt x="11702774" y="529590"/>
                    <a:pt x="11791007" y="381200"/>
                    <a:pt x="11915333" y="385211"/>
                  </a:cubicBezTo>
                  <a:cubicBezTo>
                    <a:pt x="12039659" y="389221"/>
                    <a:pt x="12155964" y="501516"/>
                    <a:pt x="12300343" y="673969"/>
                  </a:cubicBezTo>
                  <a:cubicBezTo>
                    <a:pt x="12444722" y="846422"/>
                    <a:pt x="12597122" y="1275548"/>
                    <a:pt x="12781606" y="1419927"/>
                  </a:cubicBezTo>
                  <a:cubicBezTo>
                    <a:pt x="12966090" y="1564306"/>
                    <a:pt x="12942028" y="1628474"/>
                    <a:pt x="13407249" y="1540242"/>
                  </a:cubicBezTo>
                  <a:cubicBezTo>
                    <a:pt x="13872470" y="1452010"/>
                    <a:pt x="15232038" y="698032"/>
                    <a:pt x="15572933" y="890537"/>
                  </a:cubicBezTo>
                  <a:cubicBezTo>
                    <a:pt x="15913828" y="1083042"/>
                    <a:pt x="16002059" y="2346358"/>
                    <a:pt x="15452617" y="2695274"/>
                  </a:cubicBezTo>
                  <a:cubicBezTo>
                    <a:pt x="14903175" y="3044190"/>
                    <a:pt x="13146564" y="2927885"/>
                    <a:pt x="12276280" y="2984032"/>
                  </a:cubicBezTo>
                  <a:cubicBezTo>
                    <a:pt x="11405996" y="3040179"/>
                    <a:pt x="10230912" y="3032158"/>
                    <a:pt x="10230912" y="3032158"/>
                  </a:cubicBezTo>
                  <a:lnTo>
                    <a:pt x="5394217" y="3104348"/>
                  </a:lnTo>
                  <a:cubicBezTo>
                    <a:pt x="4066733" y="3124401"/>
                    <a:pt x="3152332" y="3200600"/>
                    <a:pt x="2266006" y="3152474"/>
                  </a:cubicBezTo>
                  <a:cubicBezTo>
                    <a:pt x="1379680" y="3104348"/>
                    <a:pt x="348975" y="3052211"/>
                    <a:pt x="76259" y="2815590"/>
                  </a:cubicBezTo>
                  <a:cubicBezTo>
                    <a:pt x="-196457" y="2578969"/>
                    <a:pt x="328923" y="1961348"/>
                    <a:pt x="605649" y="1708685"/>
                  </a:cubicBezTo>
                  <a:close/>
                </a:path>
              </a:pathLst>
            </a:cu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50800" dist="38100" dir="5400000" sx="101000" sy="101000" algn="t" rotWithShape="0">
                <a:prstClr val="black">
                  <a:alpha val="40000"/>
                </a:prstClr>
              </a:outerShdw>
            </a:effectLst>
          </p:spPr>
          <p:txBody>
            <a:bodyPr rtlCol="0" anchor="ctr"/>
            <a:lstStyle/>
            <a:p>
              <a:pPr algn="ctr" defTabSz="932597">
                <a:defRPr/>
              </a:pPr>
              <a:endParaRPr lang="en-US" sz="1836" kern="0">
                <a:solidFill>
                  <a:sysClr val="window" lastClr="FFFFFF"/>
                </a:solidFill>
                <a:latin typeface="Segoe"/>
              </a:endParaRPr>
            </a:p>
          </p:txBody>
        </p:sp>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5952" y="2315627"/>
              <a:ext cx="711537" cy="711537"/>
            </a:xfrm>
            <a:prstGeom prst="rect">
              <a:avLst/>
            </a:prstGeom>
          </p:spPr>
        </p:pic>
        <p:sp>
          <p:nvSpPr>
            <p:cNvPr id="37" name="TextBox 36"/>
            <p:cNvSpPr txBox="1"/>
            <p:nvPr/>
          </p:nvSpPr>
          <p:spPr>
            <a:xfrm>
              <a:off x="1551453" y="2478606"/>
              <a:ext cx="2836904" cy="478376"/>
            </a:xfrm>
            <a:prstGeom prst="rect">
              <a:avLst/>
            </a:prstGeom>
            <a:noFill/>
          </p:spPr>
          <p:txBody>
            <a:bodyPr wrap="none" rtlCol="0">
              <a:spAutoFit/>
            </a:bodyPr>
            <a:lstStyle/>
            <a:p>
              <a:pPr defTabSz="932597">
                <a:defRPr/>
              </a:pPr>
              <a:r>
                <a:rPr lang="en-US" sz="2448" b="1" kern="0" dirty="0">
                  <a:solidFill>
                    <a:sysClr val="window" lastClr="FFFFFF"/>
                  </a:solidFill>
                  <a:latin typeface="Segoe"/>
                  <a:cs typeface="Calibri" pitchFamily="34" charset="0"/>
                </a:rPr>
                <a:t>Machine abilities </a:t>
              </a:r>
            </a:p>
          </p:txBody>
        </p:sp>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6322" y="2317198"/>
              <a:ext cx="712810" cy="632263"/>
            </a:xfrm>
            <a:prstGeom prst="rect">
              <a:avLst/>
            </a:prstGeom>
          </p:spPr>
        </p:pic>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88143" y="2173645"/>
              <a:ext cx="693758" cy="775816"/>
            </a:xfrm>
            <a:prstGeom prst="rect">
              <a:avLst/>
            </a:prstGeom>
          </p:spPr>
        </p:pic>
        <p:sp>
          <p:nvSpPr>
            <p:cNvPr id="40" name="Rectangle 39"/>
            <p:cNvSpPr/>
            <p:nvPr/>
          </p:nvSpPr>
          <p:spPr>
            <a:xfrm>
              <a:off x="2203375" y="3891110"/>
              <a:ext cx="1721595" cy="777169"/>
            </a:xfrm>
            <a:prstGeom prst="rect">
              <a:avLst/>
            </a:prstGeom>
            <a:noFill/>
            <a:ln w="63500" cap="flat" cmpd="sng" algn="ctr">
              <a:solidFill>
                <a:srgbClr val="1F497D">
                  <a:lumMod val="75000"/>
                </a:srgbClr>
              </a:solidFill>
              <a:prstDash val="solid"/>
            </a:ln>
            <a:effectLst>
              <a:outerShdw blurRad="40000" dist="23000" dir="5400000" rotWithShape="0">
                <a:srgbClr val="000000">
                  <a:alpha val="35000"/>
                </a:srgbClr>
              </a:outerShdw>
            </a:effectLst>
          </p:spPr>
          <p:txBody>
            <a:bodyPr rtlCol="0" anchor="ctr"/>
            <a:lstStyle/>
            <a:p>
              <a:pPr algn="ctr" defTabSz="932597">
                <a:defRPr/>
              </a:pPr>
              <a:r>
                <a:rPr lang="en-US" sz="2040" kern="0" dirty="0">
                  <a:solidFill>
                    <a:sysClr val="windowText" lastClr="000000"/>
                  </a:solidFill>
                  <a:latin typeface="Segoe"/>
                </a:rPr>
                <a:t>feature generation</a:t>
              </a:r>
            </a:p>
          </p:txBody>
        </p:sp>
        <p:cxnSp>
          <p:nvCxnSpPr>
            <p:cNvPr id="41" name="Straight Arrow Connector 40"/>
            <p:cNvCxnSpPr/>
            <p:nvPr/>
          </p:nvCxnSpPr>
          <p:spPr>
            <a:xfrm>
              <a:off x="3050795" y="2931467"/>
              <a:ext cx="0" cy="1030296"/>
            </a:xfrm>
            <a:prstGeom prst="straightConnector1">
              <a:avLst/>
            </a:prstGeom>
            <a:noFill/>
            <a:ln w="31750" cap="flat" cmpd="sng" algn="ctr">
              <a:solidFill>
                <a:srgbClr val="4F81BD"/>
              </a:solidFill>
              <a:prstDash val="solid"/>
              <a:headEnd type="arrow" w="med" len="med"/>
              <a:tailEnd type="arrow" w="med" len="med"/>
            </a:ln>
            <a:effectLst>
              <a:outerShdw blurRad="40000" dist="20000" dir="5400000" rotWithShape="0">
                <a:srgbClr val="000000">
                  <a:alpha val="38000"/>
                </a:srgbClr>
              </a:outerShdw>
            </a:effectLst>
          </p:spPr>
        </p:cxnSp>
        <p:sp>
          <p:nvSpPr>
            <p:cNvPr id="42" name="Flowchart: Magnetic Disk 41"/>
            <p:cNvSpPr/>
            <p:nvPr/>
          </p:nvSpPr>
          <p:spPr>
            <a:xfrm>
              <a:off x="1820106" y="4960085"/>
              <a:ext cx="1289997" cy="977902"/>
            </a:xfrm>
            <a:prstGeom prst="flowChartMagneticDisk">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32597">
                <a:defRPr/>
              </a:pPr>
              <a:r>
                <a:rPr lang="en-US" sz="2040" kern="0" dirty="0">
                  <a:solidFill>
                    <a:sysClr val="window" lastClr="FFFFFF"/>
                  </a:solidFill>
                  <a:latin typeface="Segoe"/>
                </a:rPr>
                <a:t>task</a:t>
              </a:r>
            </a:p>
            <a:p>
              <a:pPr algn="ctr" defTabSz="932597">
                <a:defRPr/>
              </a:pPr>
              <a:r>
                <a:rPr lang="en-US" sz="2040" kern="0" dirty="0">
                  <a:solidFill>
                    <a:sysClr val="window" lastClr="FFFFFF"/>
                  </a:solidFill>
                  <a:latin typeface="Segoe"/>
                </a:rPr>
                <a:t>database</a:t>
              </a:r>
              <a:endParaRPr lang="en-US" sz="2856" kern="0" dirty="0">
                <a:solidFill>
                  <a:sysClr val="window" lastClr="FFFFFF"/>
                </a:solidFill>
                <a:latin typeface="Segoe"/>
              </a:endParaRPr>
            </a:p>
          </p:txBody>
        </p:sp>
        <mc:AlternateContent xmlns:mc="http://schemas.openxmlformats.org/markup-compatibility/2006" xmlns:a14="http://schemas.microsoft.com/office/drawing/2010/main">
          <mc:Choice Requires="a14">
            <p:sp>
              <p:nvSpPr>
                <p:cNvPr id="43" name="TextBox 42"/>
                <p:cNvSpPr txBox="1"/>
                <p:nvPr/>
              </p:nvSpPr>
              <p:spPr>
                <a:xfrm>
                  <a:off x="7406884" y="6008642"/>
                  <a:ext cx="832108" cy="542399"/>
                </a:xfrm>
                <a:prstGeom prst="rect">
                  <a:avLst/>
                </a:prstGeom>
                <a:noFill/>
              </p:spPr>
              <p:txBody>
                <a:bodyPr wrap="square" rtlCol="0">
                  <a:spAutoFit/>
                </a:bodyPr>
                <a:lstStyle/>
                <a:p>
                  <a:pPr defTabSz="932597">
                    <a:defRPr/>
                  </a:pPr>
                  <a14:m>
                    <m:oMathPara xmlns:m="http://schemas.openxmlformats.org/officeDocument/2006/math">
                      <m:oMathParaPr>
                        <m:jc m:val="centerGroup"/>
                      </m:oMathParaPr>
                      <m:oMath xmlns:m="http://schemas.openxmlformats.org/officeDocument/2006/math">
                        <m:acc>
                          <m:accPr>
                            <m:chr m:val="̂"/>
                            <m:ctrlPr>
                              <a:rPr lang="en-US" sz="2856" i="1" kern="0">
                                <a:solidFill>
                                  <a:sysClr val="windowText" lastClr="000000"/>
                                </a:solidFill>
                                <a:latin typeface="Cambria Math" panose="02040503050406030204" pitchFamily="18" charset="0"/>
                              </a:rPr>
                            </m:ctrlPr>
                          </m:accPr>
                          <m:e>
                            <m:r>
                              <a:rPr lang="en-US" sz="2856" i="1" kern="0">
                                <a:solidFill>
                                  <a:sysClr val="windowText" lastClr="000000"/>
                                </a:solidFill>
                                <a:latin typeface="Cambria Math"/>
                              </a:rPr>
                              <m:t>𝑎</m:t>
                            </m:r>
                          </m:e>
                        </m:acc>
                      </m:oMath>
                    </m:oMathPara>
                  </a14:m>
                  <a:endParaRPr lang="en-US" sz="6119" i="1" kern="0" dirty="0">
                    <a:solidFill>
                      <a:sysClr val="windowText" lastClr="000000"/>
                    </a:solidFill>
                    <a:latin typeface="Segoe"/>
                  </a:endParaRPr>
                </a:p>
              </p:txBody>
            </p:sp>
          </mc:Choice>
          <mc:Fallback xmlns="">
            <p:sp>
              <p:nvSpPr>
                <p:cNvPr id="43" name="TextBox 42"/>
                <p:cNvSpPr txBox="1">
                  <a:spLocks noRot="1" noChangeAspect="1" noMove="1" noResize="1" noEditPoints="1" noAdjustHandles="1" noChangeArrowheads="1" noChangeShapeType="1" noTextEdit="1"/>
                </p:cNvSpPr>
                <p:nvPr/>
              </p:nvSpPr>
              <p:spPr>
                <a:xfrm>
                  <a:off x="7406884" y="6008642"/>
                  <a:ext cx="832108" cy="542399"/>
                </a:xfrm>
                <a:prstGeom prst="rect">
                  <a:avLst/>
                </a:prstGeom>
                <a:blipFill>
                  <a:blip r:embed="rId6"/>
                  <a:stretch>
                    <a:fillRect/>
                  </a:stretch>
                </a:blipFill>
              </p:spPr>
              <p:txBody>
                <a:bodyPr/>
                <a:lstStyle/>
                <a:p>
                  <a:r>
                    <a:rPr lang="en-US">
                      <a:noFill/>
                    </a:rPr>
                    <a:t> </a:t>
                  </a:r>
                </a:p>
              </p:txBody>
            </p:sp>
          </mc:Fallback>
        </mc:AlternateContent>
        <p:cxnSp>
          <p:nvCxnSpPr>
            <p:cNvPr id="44" name="Straight Connector 43"/>
            <p:cNvCxnSpPr/>
            <p:nvPr/>
          </p:nvCxnSpPr>
          <p:spPr>
            <a:xfrm>
              <a:off x="495674" y="1817872"/>
              <a:ext cx="20403" cy="2961720"/>
            </a:xfrm>
            <a:prstGeom prst="line">
              <a:avLst/>
            </a:prstGeom>
            <a:noFill/>
            <a:ln w="31750" cap="flat" cmpd="sng" algn="ctr">
              <a:solidFill>
                <a:srgbClr val="4F81BD"/>
              </a:solidFill>
              <a:prstDash val="solid"/>
            </a:ln>
            <a:effectLst>
              <a:outerShdw blurRad="40000" dist="20000" dir="5400000" rotWithShape="0">
                <a:srgbClr val="000000">
                  <a:alpha val="38000"/>
                </a:srgbClr>
              </a:outerShdw>
            </a:effectLst>
          </p:spPr>
        </p:cxnSp>
        <p:sp>
          <p:nvSpPr>
            <p:cNvPr id="45" name="TextBox 44"/>
            <p:cNvSpPr txBox="1"/>
            <p:nvPr/>
          </p:nvSpPr>
          <p:spPr>
            <a:xfrm>
              <a:off x="546905" y="3199993"/>
              <a:ext cx="3452249" cy="862581"/>
            </a:xfrm>
            <a:prstGeom prst="rect">
              <a:avLst/>
            </a:prstGeom>
            <a:noFill/>
          </p:spPr>
          <p:txBody>
            <a:bodyPr wrap="square" rtlCol="0">
              <a:spAutoFit/>
            </a:bodyPr>
            <a:lstStyle/>
            <a:p>
              <a:pPr defTabSz="932597">
                <a:defRPr/>
              </a:pPr>
              <a:r>
                <a:rPr lang="en-US" sz="2448" kern="0" dirty="0">
                  <a:solidFill>
                    <a:sysClr val="windowText" lastClr="000000"/>
                  </a:solidFill>
                  <a:latin typeface="Segoe"/>
                  <a:cs typeface="Calibri" pitchFamily="34" charset="0"/>
                </a:rPr>
                <a:t>worker </a:t>
              </a:r>
            </a:p>
            <a:p>
              <a:pPr defTabSz="932597">
                <a:defRPr/>
              </a:pPr>
              <a:r>
                <a:rPr lang="en-US" sz="2448" kern="0" dirty="0">
                  <a:solidFill>
                    <a:sysClr val="windowText" lastClr="000000"/>
                  </a:solidFill>
                  <a:latin typeface="Segoe"/>
                  <a:cs typeface="Calibri" pitchFamily="34" charset="0"/>
                </a:rPr>
                <a:t>report</a:t>
              </a:r>
              <a:endParaRPr lang="en-US" sz="918" kern="0" dirty="0">
                <a:solidFill>
                  <a:sysClr val="windowText" lastClr="000000"/>
                </a:solidFill>
                <a:latin typeface="Segoe"/>
                <a:cs typeface="Calibri" pitchFamily="34" charset="0"/>
              </a:endParaRPr>
            </a:p>
          </p:txBody>
        </p:sp>
        <p:sp>
          <p:nvSpPr>
            <p:cNvPr id="46" name="Rectangle 45"/>
            <p:cNvSpPr/>
            <p:nvPr/>
          </p:nvSpPr>
          <p:spPr>
            <a:xfrm>
              <a:off x="4925638" y="5019790"/>
              <a:ext cx="1273383" cy="777169"/>
            </a:xfrm>
            <a:prstGeom prst="rect">
              <a:avLst/>
            </a:prstGeom>
            <a:noFill/>
            <a:ln w="63500" cap="flat" cmpd="sng" algn="ctr">
              <a:solidFill>
                <a:srgbClr val="1F497D">
                  <a:lumMod val="75000"/>
                </a:srgbClr>
              </a:solidFill>
              <a:prstDash val="solid"/>
            </a:ln>
            <a:effectLst>
              <a:outerShdw blurRad="40000" dist="23000" dir="5400000" rotWithShape="0">
                <a:srgbClr val="000000">
                  <a:alpha val="35000"/>
                </a:srgbClr>
              </a:outerShdw>
            </a:effectLst>
          </p:spPr>
          <p:txBody>
            <a:bodyPr rtlCol="0" anchor="ctr"/>
            <a:lstStyle/>
            <a:p>
              <a:pPr algn="ctr" defTabSz="932597">
                <a:defRPr/>
              </a:pPr>
              <a:r>
                <a:rPr lang="en-US" sz="2040" kern="0" dirty="0">
                  <a:solidFill>
                    <a:sysClr val="windowText" lastClr="000000"/>
                  </a:solidFill>
                  <a:latin typeface="Segoe"/>
                </a:rPr>
                <a:t>v</a:t>
              </a:r>
              <a:r>
                <a:rPr lang="en-US" sz="2040" kern="0" dirty="0" err="1">
                  <a:solidFill>
                    <a:sysClr val="windowText" lastClr="000000"/>
                  </a:solidFill>
                  <a:latin typeface="Segoe"/>
                </a:rPr>
                <a:t>ote</a:t>
              </a:r>
              <a:r>
                <a:rPr lang="en-US" sz="2040" kern="0" dirty="0">
                  <a:solidFill>
                    <a:sysClr val="windowText" lastClr="000000"/>
                  </a:solidFill>
                  <a:latin typeface="Segoe"/>
                </a:rPr>
                <a:t> models</a:t>
              </a:r>
            </a:p>
          </p:txBody>
        </p:sp>
        <p:sp>
          <p:nvSpPr>
            <p:cNvPr id="47" name="Rectangle 46"/>
            <p:cNvSpPr/>
            <p:nvPr/>
          </p:nvSpPr>
          <p:spPr>
            <a:xfrm>
              <a:off x="4925638" y="3854036"/>
              <a:ext cx="1273382" cy="777169"/>
            </a:xfrm>
            <a:prstGeom prst="rect">
              <a:avLst/>
            </a:prstGeom>
            <a:noFill/>
            <a:ln w="63500" cap="flat" cmpd="sng" algn="ctr">
              <a:solidFill>
                <a:srgbClr val="1F497D">
                  <a:lumMod val="75000"/>
                </a:srgbClr>
              </a:solidFill>
              <a:prstDash val="solid"/>
            </a:ln>
            <a:effectLst>
              <a:outerShdw blurRad="40000" dist="23000" dir="5400000" rotWithShape="0">
                <a:srgbClr val="000000">
                  <a:alpha val="35000"/>
                </a:srgbClr>
              </a:outerShdw>
            </a:effectLst>
          </p:spPr>
          <p:txBody>
            <a:bodyPr rtlCol="0" anchor="ctr"/>
            <a:lstStyle/>
            <a:p>
              <a:pPr algn="ctr" defTabSz="932597">
                <a:defRPr/>
              </a:pPr>
              <a:r>
                <a:rPr lang="en-US" sz="2040" kern="0" dirty="0">
                  <a:solidFill>
                    <a:sysClr val="windowText" lastClr="000000"/>
                  </a:solidFill>
                  <a:latin typeface="Segoe"/>
                </a:rPr>
                <a:t>a</a:t>
              </a:r>
              <a:r>
                <a:rPr lang="en-US" sz="2040" kern="0" dirty="0" err="1">
                  <a:solidFill>
                    <a:sysClr val="windowText" lastClr="000000"/>
                  </a:solidFill>
                  <a:latin typeface="Segoe"/>
                </a:rPr>
                <a:t>nswer</a:t>
              </a:r>
              <a:r>
                <a:rPr lang="en-US" sz="2040" kern="0" dirty="0">
                  <a:solidFill>
                    <a:sysClr val="windowText" lastClr="000000"/>
                  </a:solidFill>
                  <a:latin typeface="Segoe"/>
                </a:rPr>
                <a:t> models</a:t>
              </a:r>
            </a:p>
          </p:txBody>
        </p:sp>
        <p:sp>
          <p:nvSpPr>
            <p:cNvPr id="48" name="Rectangle 47"/>
            <p:cNvSpPr/>
            <p:nvPr/>
          </p:nvSpPr>
          <p:spPr>
            <a:xfrm>
              <a:off x="6867209" y="3891110"/>
              <a:ext cx="1351623" cy="777169"/>
            </a:xfrm>
            <a:prstGeom prst="rect">
              <a:avLst/>
            </a:prstGeom>
            <a:noFill/>
            <a:ln w="63500" cap="flat" cmpd="sng" algn="ctr">
              <a:solidFill>
                <a:srgbClr val="1F497D">
                  <a:lumMod val="75000"/>
                </a:srgbClr>
              </a:solidFill>
              <a:prstDash val="solid"/>
            </a:ln>
            <a:effectLst>
              <a:outerShdw blurRad="40000" dist="23000" dir="5400000" rotWithShape="0">
                <a:srgbClr val="000000">
                  <a:alpha val="35000"/>
                </a:srgbClr>
              </a:outerShdw>
            </a:effectLst>
          </p:spPr>
          <p:txBody>
            <a:bodyPr rtlCol="0" anchor="ctr"/>
            <a:lstStyle/>
            <a:p>
              <a:pPr algn="ctr" defTabSz="932597">
                <a:defRPr/>
              </a:pPr>
              <a:r>
                <a:rPr lang="en-US" sz="2040" kern="0" dirty="0">
                  <a:solidFill>
                    <a:sysClr val="windowText" lastClr="000000"/>
                  </a:solidFill>
                  <a:latin typeface="Segoe"/>
                </a:rPr>
                <a:t>planner</a:t>
              </a:r>
              <a:endParaRPr lang="en-US" sz="2448" kern="0" dirty="0">
                <a:solidFill>
                  <a:sysClr val="windowText" lastClr="000000"/>
                </a:solidFill>
                <a:latin typeface="Segoe"/>
              </a:endParaRPr>
            </a:p>
          </p:txBody>
        </p:sp>
        <p:sp>
          <p:nvSpPr>
            <p:cNvPr id="49" name="Freeform 3"/>
            <p:cNvSpPr>
              <a:spLocks/>
            </p:cNvSpPr>
            <p:nvPr/>
          </p:nvSpPr>
          <p:spPr bwMode="auto">
            <a:xfrm>
              <a:off x="5582578" y="1322716"/>
              <a:ext cx="411734" cy="562316"/>
            </a:xfrm>
            <a:custGeom>
              <a:avLst/>
              <a:gdLst/>
              <a:ahLst/>
              <a:cxnLst>
                <a:cxn ang="0">
                  <a:pos x="394" y="368"/>
                </a:cxn>
                <a:cxn ang="0">
                  <a:pos x="384" y="756"/>
                </a:cxn>
                <a:cxn ang="0">
                  <a:pos x="593" y="1238"/>
                </a:cxn>
                <a:cxn ang="0">
                  <a:pos x="165" y="2116"/>
                </a:cxn>
                <a:cxn ang="0">
                  <a:pos x="1585" y="2106"/>
                </a:cxn>
                <a:cxn ang="0">
                  <a:pos x="1225" y="1497"/>
                </a:cxn>
                <a:cxn ang="0">
                  <a:pos x="1248" y="1103"/>
                </a:cxn>
                <a:cxn ang="0">
                  <a:pos x="1287" y="1024"/>
                </a:cxn>
                <a:cxn ang="0">
                  <a:pos x="1446" y="1044"/>
                </a:cxn>
                <a:cxn ang="0">
                  <a:pos x="1645" y="1024"/>
                </a:cxn>
                <a:cxn ang="0">
                  <a:pos x="1625" y="895"/>
                </a:cxn>
                <a:cxn ang="0">
                  <a:pos x="1635" y="845"/>
                </a:cxn>
                <a:cxn ang="0">
                  <a:pos x="1625" y="716"/>
                </a:cxn>
                <a:cxn ang="0">
                  <a:pos x="1724" y="646"/>
                </a:cxn>
                <a:cxn ang="0">
                  <a:pos x="1595" y="448"/>
                </a:cxn>
                <a:cxn ang="0">
                  <a:pos x="1546" y="319"/>
                </a:cxn>
                <a:cxn ang="0">
                  <a:pos x="1555" y="209"/>
                </a:cxn>
                <a:cxn ang="0">
                  <a:pos x="1516" y="51"/>
                </a:cxn>
                <a:cxn ang="0">
                  <a:pos x="1248" y="11"/>
                </a:cxn>
                <a:cxn ang="0">
                  <a:pos x="711" y="60"/>
                </a:cxn>
                <a:cxn ang="0">
                  <a:pos x="394" y="368"/>
                </a:cxn>
              </a:cxnLst>
              <a:rect l="0" t="0" r="r" b="b"/>
              <a:pathLst>
                <a:path w="1762" h="2261">
                  <a:moveTo>
                    <a:pt x="394" y="368"/>
                  </a:moveTo>
                  <a:cubicBezTo>
                    <a:pt x="340" y="484"/>
                    <a:pt x="351" y="611"/>
                    <a:pt x="384" y="756"/>
                  </a:cubicBezTo>
                  <a:cubicBezTo>
                    <a:pt x="417" y="901"/>
                    <a:pt x="629" y="1011"/>
                    <a:pt x="593" y="1238"/>
                  </a:cubicBezTo>
                  <a:cubicBezTo>
                    <a:pt x="557" y="1465"/>
                    <a:pt x="0" y="1971"/>
                    <a:pt x="165" y="2116"/>
                  </a:cubicBezTo>
                  <a:cubicBezTo>
                    <a:pt x="330" y="2261"/>
                    <a:pt x="1408" y="2209"/>
                    <a:pt x="1585" y="2106"/>
                  </a:cubicBezTo>
                  <a:cubicBezTo>
                    <a:pt x="1762" y="2003"/>
                    <a:pt x="1281" y="1664"/>
                    <a:pt x="1225" y="1497"/>
                  </a:cubicBezTo>
                  <a:cubicBezTo>
                    <a:pt x="1169" y="1330"/>
                    <a:pt x="1238" y="1182"/>
                    <a:pt x="1248" y="1103"/>
                  </a:cubicBezTo>
                  <a:cubicBezTo>
                    <a:pt x="1258" y="1024"/>
                    <a:pt x="1254" y="1034"/>
                    <a:pt x="1287" y="1024"/>
                  </a:cubicBezTo>
                  <a:cubicBezTo>
                    <a:pt x="1320" y="1014"/>
                    <a:pt x="1386" y="1044"/>
                    <a:pt x="1446" y="1044"/>
                  </a:cubicBezTo>
                  <a:cubicBezTo>
                    <a:pt x="1506" y="1044"/>
                    <a:pt x="1615" y="1049"/>
                    <a:pt x="1645" y="1024"/>
                  </a:cubicBezTo>
                  <a:cubicBezTo>
                    <a:pt x="1675" y="999"/>
                    <a:pt x="1627" y="925"/>
                    <a:pt x="1625" y="895"/>
                  </a:cubicBezTo>
                  <a:cubicBezTo>
                    <a:pt x="1623" y="865"/>
                    <a:pt x="1635" y="875"/>
                    <a:pt x="1635" y="845"/>
                  </a:cubicBezTo>
                  <a:cubicBezTo>
                    <a:pt x="1635" y="815"/>
                    <a:pt x="1610" y="749"/>
                    <a:pt x="1625" y="716"/>
                  </a:cubicBezTo>
                  <a:cubicBezTo>
                    <a:pt x="1640" y="683"/>
                    <a:pt x="1729" y="691"/>
                    <a:pt x="1724" y="646"/>
                  </a:cubicBezTo>
                  <a:cubicBezTo>
                    <a:pt x="1719" y="601"/>
                    <a:pt x="1625" y="502"/>
                    <a:pt x="1595" y="448"/>
                  </a:cubicBezTo>
                  <a:cubicBezTo>
                    <a:pt x="1565" y="394"/>
                    <a:pt x="1553" y="359"/>
                    <a:pt x="1546" y="319"/>
                  </a:cubicBezTo>
                  <a:cubicBezTo>
                    <a:pt x="1539" y="279"/>
                    <a:pt x="1560" y="254"/>
                    <a:pt x="1555" y="209"/>
                  </a:cubicBezTo>
                  <a:cubicBezTo>
                    <a:pt x="1550" y="164"/>
                    <a:pt x="1567" y="84"/>
                    <a:pt x="1516" y="51"/>
                  </a:cubicBezTo>
                  <a:cubicBezTo>
                    <a:pt x="1465" y="18"/>
                    <a:pt x="1382" y="10"/>
                    <a:pt x="1248" y="11"/>
                  </a:cubicBezTo>
                  <a:cubicBezTo>
                    <a:pt x="1114" y="12"/>
                    <a:pt x="853" y="0"/>
                    <a:pt x="711" y="60"/>
                  </a:cubicBezTo>
                  <a:cubicBezTo>
                    <a:pt x="569" y="120"/>
                    <a:pt x="458" y="252"/>
                    <a:pt x="394" y="368"/>
                  </a:cubicBezTo>
                  <a:close/>
                </a:path>
              </a:pathLst>
            </a:custGeom>
            <a:solidFill>
              <a:srgbClr val="56D8EB"/>
            </a:solidFill>
            <a:ln w="12700" cmpd="sng">
              <a:noFill/>
              <a:prstDash val="solid"/>
              <a:round/>
              <a:headEnd/>
              <a:tailEnd/>
            </a:ln>
            <a:effectLst/>
            <a:scene3d>
              <a:camera prst="orthographicFront"/>
              <a:lightRig rig="threePt" dir="t"/>
            </a:scene3d>
            <a:sp3d>
              <a:bevelT/>
            </a:sp3d>
          </p:spPr>
          <p:txBody>
            <a:bodyPr/>
            <a:lstStyle/>
            <a:p>
              <a:pPr algn="ctr" defTabSz="932597" eaLnBrk="0" hangingPunct="0">
                <a:defRPr/>
              </a:pPr>
              <a:endParaRPr lang="en-US" sz="1836">
                <a:solidFill>
                  <a:srgbClr val="FFFFFF"/>
                </a:solidFill>
                <a:latin typeface="Segoe"/>
                <a:ea typeface="MS PGothic" pitchFamily="34" charset="-128"/>
              </a:endParaRPr>
            </a:p>
          </p:txBody>
        </p:sp>
        <p:sp>
          <p:nvSpPr>
            <p:cNvPr id="50" name="Freeform 3"/>
            <p:cNvSpPr>
              <a:spLocks/>
            </p:cNvSpPr>
            <p:nvPr/>
          </p:nvSpPr>
          <p:spPr bwMode="auto">
            <a:xfrm>
              <a:off x="6022573" y="1286306"/>
              <a:ext cx="411734" cy="562316"/>
            </a:xfrm>
            <a:custGeom>
              <a:avLst/>
              <a:gdLst/>
              <a:ahLst/>
              <a:cxnLst>
                <a:cxn ang="0">
                  <a:pos x="394" y="368"/>
                </a:cxn>
                <a:cxn ang="0">
                  <a:pos x="384" y="756"/>
                </a:cxn>
                <a:cxn ang="0">
                  <a:pos x="593" y="1238"/>
                </a:cxn>
                <a:cxn ang="0">
                  <a:pos x="165" y="2116"/>
                </a:cxn>
                <a:cxn ang="0">
                  <a:pos x="1585" y="2106"/>
                </a:cxn>
                <a:cxn ang="0">
                  <a:pos x="1225" y="1497"/>
                </a:cxn>
                <a:cxn ang="0">
                  <a:pos x="1248" y="1103"/>
                </a:cxn>
                <a:cxn ang="0">
                  <a:pos x="1287" y="1024"/>
                </a:cxn>
                <a:cxn ang="0">
                  <a:pos x="1446" y="1044"/>
                </a:cxn>
                <a:cxn ang="0">
                  <a:pos x="1645" y="1024"/>
                </a:cxn>
                <a:cxn ang="0">
                  <a:pos x="1625" y="895"/>
                </a:cxn>
                <a:cxn ang="0">
                  <a:pos x="1635" y="845"/>
                </a:cxn>
                <a:cxn ang="0">
                  <a:pos x="1625" y="716"/>
                </a:cxn>
                <a:cxn ang="0">
                  <a:pos x="1724" y="646"/>
                </a:cxn>
                <a:cxn ang="0">
                  <a:pos x="1595" y="448"/>
                </a:cxn>
                <a:cxn ang="0">
                  <a:pos x="1546" y="319"/>
                </a:cxn>
                <a:cxn ang="0">
                  <a:pos x="1555" y="209"/>
                </a:cxn>
                <a:cxn ang="0">
                  <a:pos x="1516" y="51"/>
                </a:cxn>
                <a:cxn ang="0">
                  <a:pos x="1248" y="11"/>
                </a:cxn>
                <a:cxn ang="0">
                  <a:pos x="711" y="60"/>
                </a:cxn>
                <a:cxn ang="0">
                  <a:pos x="394" y="368"/>
                </a:cxn>
              </a:cxnLst>
              <a:rect l="0" t="0" r="r" b="b"/>
              <a:pathLst>
                <a:path w="1762" h="2261">
                  <a:moveTo>
                    <a:pt x="394" y="368"/>
                  </a:moveTo>
                  <a:cubicBezTo>
                    <a:pt x="340" y="484"/>
                    <a:pt x="351" y="611"/>
                    <a:pt x="384" y="756"/>
                  </a:cubicBezTo>
                  <a:cubicBezTo>
                    <a:pt x="417" y="901"/>
                    <a:pt x="629" y="1011"/>
                    <a:pt x="593" y="1238"/>
                  </a:cubicBezTo>
                  <a:cubicBezTo>
                    <a:pt x="557" y="1465"/>
                    <a:pt x="0" y="1971"/>
                    <a:pt x="165" y="2116"/>
                  </a:cubicBezTo>
                  <a:cubicBezTo>
                    <a:pt x="330" y="2261"/>
                    <a:pt x="1408" y="2209"/>
                    <a:pt x="1585" y="2106"/>
                  </a:cubicBezTo>
                  <a:cubicBezTo>
                    <a:pt x="1762" y="2003"/>
                    <a:pt x="1281" y="1664"/>
                    <a:pt x="1225" y="1497"/>
                  </a:cubicBezTo>
                  <a:cubicBezTo>
                    <a:pt x="1169" y="1330"/>
                    <a:pt x="1238" y="1182"/>
                    <a:pt x="1248" y="1103"/>
                  </a:cubicBezTo>
                  <a:cubicBezTo>
                    <a:pt x="1258" y="1024"/>
                    <a:pt x="1254" y="1034"/>
                    <a:pt x="1287" y="1024"/>
                  </a:cubicBezTo>
                  <a:cubicBezTo>
                    <a:pt x="1320" y="1014"/>
                    <a:pt x="1386" y="1044"/>
                    <a:pt x="1446" y="1044"/>
                  </a:cubicBezTo>
                  <a:cubicBezTo>
                    <a:pt x="1506" y="1044"/>
                    <a:pt x="1615" y="1049"/>
                    <a:pt x="1645" y="1024"/>
                  </a:cubicBezTo>
                  <a:cubicBezTo>
                    <a:pt x="1675" y="999"/>
                    <a:pt x="1627" y="925"/>
                    <a:pt x="1625" y="895"/>
                  </a:cubicBezTo>
                  <a:cubicBezTo>
                    <a:pt x="1623" y="865"/>
                    <a:pt x="1635" y="875"/>
                    <a:pt x="1635" y="845"/>
                  </a:cubicBezTo>
                  <a:cubicBezTo>
                    <a:pt x="1635" y="815"/>
                    <a:pt x="1610" y="749"/>
                    <a:pt x="1625" y="716"/>
                  </a:cubicBezTo>
                  <a:cubicBezTo>
                    <a:pt x="1640" y="683"/>
                    <a:pt x="1729" y="691"/>
                    <a:pt x="1724" y="646"/>
                  </a:cubicBezTo>
                  <a:cubicBezTo>
                    <a:pt x="1719" y="601"/>
                    <a:pt x="1625" y="502"/>
                    <a:pt x="1595" y="448"/>
                  </a:cubicBezTo>
                  <a:cubicBezTo>
                    <a:pt x="1565" y="394"/>
                    <a:pt x="1553" y="359"/>
                    <a:pt x="1546" y="319"/>
                  </a:cubicBezTo>
                  <a:cubicBezTo>
                    <a:pt x="1539" y="279"/>
                    <a:pt x="1560" y="254"/>
                    <a:pt x="1555" y="209"/>
                  </a:cubicBezTo>
                  <a:cubicBezTo>
                    <a:pt x="1550" y="164"/>
                    <a:pt x="1567" y="84"/>
                    <a:pt x="1516" y="51"/>
                  </a:cubicBezTo>
                  <a:cubicBezTo>
                    <a:pt x="1465" y="18"/>
                    <a:pt x="1382" y="10"/>
                    <a:pt x="1248" y="11"/>
                  </a:cubicBezTo>
                  <a:cubicBezTo>
                    <a:pt x="1114" y="12"/>
                    <a:pt x="853" y="0"/>
                    <a:pt x="711" y="60"/>
                  </a:cubicBezTo>
                  <a:cubicBezTo>
                    <a:pt x="569" y="120"/>
                    <a:pt x="458" y="252"/>
                    <a:pt x="394" y="368"/>
                  </a:cubicBezTo>
                  <a:close/>
                </a:path>
              </a:pathLst>
            </a:custGeom>
            <a:solidFill>
              <a:srgbClr val="56D8EB"/>
            </a:solidFill>
            <a:ln w="12700" cmpd="sng">
              <a:noFill/>
              <a:prstDash val="solid"/>
              <a:round/>
              <a:headEnd/>
              <a:tailEnd/>
            </a:ln>
            <a:effectLst/>
            <a:scene3d>
              <a:camera prst="orthographicFront"/>
              <a:lightRig rig="threePt" dir="t"/>
            </a:scene3d>
            <a:sp3d>
              <a:bevelT/>
            </a:sp3d>
          </p:spPr>
          <p:txBody>
            <a:bodyPr/>
            <a:lstStyle/>
            <a:p>
              <a:pPr algn="ctr" defTabSz="932597" eaLnBrk="0" hangingPunct="0">
                <a:defRPr/>
              </a:pPr>
              <a:endParaRPr lang="en-US" sz="1836">
                <a:solidFill>
                  <a:srgbClr val="FFFFFF"/>
                </a:solidFill>
                <a:latin typeface="Segoe"/>
                <a:ea typeface="MS PGothic" pitchFamily="34" charset="-128"/>
              </a:endParaRPr>
            </a:p>
          </p:txBody>
        </p:sp>
        <p:cxnSp>
          <p:nvCxnSpPr>
            <p:cNvPr id="51" name="Straight Connector 50"/>
            <p:cNvCxnSpPr/>
            <p:nvPr/>
          </p:nvCxnSpPr>
          <p:spPr>
            <a:xfrm>
              <a:off x="541882" y="4779592"/>
              <a:ext cx="1152722" cy="0"/>
            </a:xfrm>
            <a:prstGeom prst="line">
              <a:avLst/>
            </a:prstGeom>
            <a:noFill/>
            <a:ln w="31750" cap="flat" cmpd="sng" algn="ctr">
              <a:solidFill>
                <a:srgbClr val="4F81BD"/>
              </a:solidFill>
              <a:prstDash val="solid"/>
              <a:tailEnd type="arrow"/>
            </a:ln>
            <a:effectLst>
              <a:outerShdw blurRad="40000" dist="20000" dir="5400000" rotWithShape="0">
                <a:srgbClr val="000000">
                  <a:alpha val="38000"/>
                </a:srgbClr>
              </a:outerShdw>
            </a:effectLst>
          </p:spPr>
        </p:cxnSp>
        <p:cxnSp>
          <p:nvCxnSpPr>
            <p:cNvPr id="52" name="Straight Connector 51"/>
            <p:cNvCxnSpPr/>
            <p:nvPr/>
          </p:nvCxnSpPr>
          <p:spPr>
            <a:xfrm flipV="1">
              <a:off x="8218831" y="4285867"/>
              <a:ext cx="841152" cy="5476"/>
            </a:xfrm>
            <a:prstGeom prst="line">
              <a:avLst/>
            </a:prstGeom>
            <a:noFill/>
            <a:ln w="31750" cap="flat" cmpd="sng" algn="ctr">
              <a:solidFill>
                <a:srgbClr val="4F81BD"/>
              </a:solidFill>
              <a:prstDash val="solid"/>
            </a:ln>
            <a:effectLst>
              <a:outerShdw blurRad="40000" dist="20000" dir="5400000" rotWithShape="0">
                <a:srgbClr val="000000">
                  <a:alpha val="38000"/>
                </a:srgbClr>
              </a:outerShdw>
            </a:effectLst>
          </p:spPr>
        </p:cxnSp>
        <p:cxnSp>
          <p:nvCxnSpPr>
            <p:cNvPr id="53" name="Straight Connector 52"/>
            <p:cNvCxnSpPr/>
            <p:nvPr/>
          </p:nvCxnSpPr>
          <p:spPr>
            <a:xfrm>
              <a:off x="9043689" y="1741286"/>
              <a:ext cx="16295" cy="2550057"/>
            </a:xfrm>
            <a:prstGeom prst="line">
              <a:avLst/>
            </a:prstGeom>
            <a:noFill/>
            <a:ln w="31750" cap="flat" cmpd="sng" algn="ctr">
              <a:solidFill>
                <a:srgbClr val="4F81BD"/>
              </a:solidFill>
              <a:prstDash val="solid"/>
            </a:ln>
            <a:effectLst>
              <a:outerShdw blurRad="40000" dist="20000" dir="5400000" rotWithShape="0">
                <a:srgbClr val="000000">
                  <a:alpha val="38000"/>
                </a:srgbClr>
              </a:outerShdw>
            </a:effectLst>
          </p:spPr>
        </p:cxnSp>
        <p:cxnSp>
          <p:nvCxnSpPr>
            <p:cNvPr id="54" name="Straight Connector 53"/>
            <p:cNvCxnSpPr>
              <a:endCxn id="32" idx="3"/>
            </p:cNvCxnSpPr>
            <p:nvPr/>
          </p:nvCxnSpPr>
          <p:spPr>
            <a:xfrm flipH="1">
              <a:off x="8549337" y="1729093"/>
              <a:ext cx="494352" cy="0"/>
            </a:xfrm>
            <a:prstGeom prst="line">
              <a:avLst/>
            </a:prstGeom>
            <a:noFill/>
            <a:ln w="31750" cap="flat" cmpd="sng" algn="ctr">
              <a:solidFill>
                <a:srgbClr val="4F81BD"/>
              </a:solidFill>
              <a:prstDash val="solid"/>
              <a:tailEnd type="arrow"/>
            </a:ln>
            <a:effectLst>
              <a:outerShdw blurRad="40000" dist="20000" dir="5400000" rotWithShape="0">
                <a:srgbClr val="000000">
                  <a:alpha val="38000"/>
                </a:srgbClr>
              </a:outerShdw>
            </a:effectLst>
          </p:spPr>
        </p:cxnSp>
        <p:cxnSp>
          <p:nvCxnSpPr>
            <p:cNvPr id="55" name="Straight Connector 54"/>
            <p:cNvCxnSpPr>
              <a:stCxn id="48" idx="2"/>
              <a:endCxn id="43" idx="0"/>
            </p:cNvCxnSpPr>
            <p:nvPr/>
          </p:nvCxnSpPr>
          <p:spPr>
            <a:xfrm flipH="1">
              <a:off x="7542600" y="4668279"/>
              <a:ext cx="421" cy="1783853"/>
            </a:xfrm>
            <a:prstGeom prst="line">
              <a:avLst/>
            </a:prstGeom>
            <a:noFill/>
            <a:ln w="31750" cap="flat" cmpd="sng" algn="ctr">
              <a:solidFill>
                <a:srgbClr val="4F81BD"/>
              </a:solidFill>
              <a:prstDash val="solid"/>
              <a:tailEnd type="arrow"/>
            </a:ln>
            <a:effectLst>
              <a:outerShdw blurRad="40000" dist="20000" dir="5400000" rotWithShape="0">
                <a:srgbClr val="000000">
                  <a:alpha val="38000"/>
                </a:srgbClr>
              </a:outerShdw>
            </a:effectLst>
          </p:spPr>
        </p:cxnSp>
        <p:sp>
          <p:nvSpPr>
            <p:cNvPr id="56" name="TextBox 55"/>
            <p:cNvSpPr txBox="1"/>
            <p:nvPr/>
          </p:nvSpPr>
          <p:spPr>
            <a:xfrm>
              <a:off x="5607735" y="2945789"/>
              <a:ext cx="3452249" cy="478376"/>
            </a:xfrm>
            <a:prstGeom prst="rect">
              <a:avLst/>
            </a:prstGeom>
            <a:noFill/>
          </p:spPr>
          <p:txBody>
            <a:bodyPr wrap="square" rtlCol="0">
              <a:spAutoFit/>
            </a:bodyPr>
            <a:lstStyle/>
            <a:p>
              <a:pPr algn="r" defTabSz="932597">
                <a:defRPr/>
              </a:pPr>
              <a:r>
                <a:rPr lang="en-US" sz="2448" kern="0" dirty="0">
                  <a:solidFill>
                    <a:sysClr val="windowText" lastClr="000000"/>
                  </a:solidFill>
                  <a:latin typeface="Segoe"/>
                  <a:cs typeface="Calibri" pitchFamily="34" charset="0"/>
                </a:rPr>
                <a:t>hire</a:t>
              </a:r>
              <a:endParaRPr lang="en-US" sz="918" kern="0" dirty="0">
                <a:solidFill>
                  <a:sysClr val="windowText" lastClr="000000"/>
                </a:solidFill>
                <a:latin typeface="Segoe"/>
                <a:cs typeface="Calibri" pitchFamily="34" charset="0"/>
              </a:endParaRPr>
            </a:p>
          </p:txBody>
        </p:sp>
        <p:sp>
          <p:nvSpPr>
            <p:cNvPr id="57" name="TextBox 56"/>
            <p:cNvSpPr txBox="1"/>
            <p:nvPr/>
          </p:nvSpPr>
          <p:spPr>
            <a:xfrm>
              <a:off x="1694604" y="6071838"/>
              <a:ext cx="1943914" cy="288137"/>
            </a:xfrm>
            <a:prstGeom prst="rect">
              <a:avLst/>
            </a:prstGeom>
          </p:spPr>
          <p:txBody>
            <a:bodyPr vert="horz" wrap="none" lIns="0" tIns="0" rIns="0" bIns="0" rtlCol="0">
              <a:spAutoFit/>
            </a:bodyPr>
            <a:lstStyle/>
            <a:p>
              <a:pPr marL="404773" indent="-404773" defTabSz="932559">
                <a:lnSpc>
                  <a:spcPct val="90000"/>
                </a:lnSpc>
                <a:spcBef>
                  <a:spcPct val="20000"/>
                </a:spcBef>
                <a:buSzPct val="85000"/>
                <a:defRPr/>
              </a:pPr>
              <a:r>
                <a:rPr lang="en-US" sz="2040" b="1" kern="0" dirty="0">
                  <a:solidFill>
                    <a:srgbClr val="FFFFFF">
                      <a:lumMod val="65000"/>
                    </a:srgbClr>
                  </a:solidFill>
                  <a:effectLst>
                    <a:outerShdw blurRad="38100" dist="38100" dir="2700000" algn="tl">
                      <a:srgbClr val="000000">
                        <a:alpha val="43137"/>
                      </a:srgbClr>
                    </a:outerShdw>
                  </a:effectLst>
                  <a:latin typeface="Segoe"/>
                </a:rPr>
                <a:t>CROWDSYNTH</a:t>
              </a:r>
              <a:endParaRPr lang="en-US" sz="3264" dirty="0">
                <a:solidFill>
                  <a:srgbClr val="FFFFFF">
                    <a:lumMod val="65000"/>
                  </a:srgbClr>
                </a:solidFill>
                <a:latin typeface="Segoe"/>
              </a:endParaRPr>
            </a:p>
          </p:txBody>
        </p:sp>
        <p:sp>
          <p:nvSpPr>
            <p:cNvPr id="58" name="Flowchart: Magnetic Disk 57"/>
            <p:cNvSpPr/>
            <p:nvPr/>
          </p:nvSpPr>
          <p:spPr>
            <a:xfrm>
              <a:off x="3219051" y="4960080"/>
              <a:ext cx="1314363" cy="977902"/>
            </a:xfrm>
            <a:prstGeom prst="flowChartMagneticDisk">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32597">
                <a:defRPr/>
              </a:pPr>
              <a:r>
                <a:rPr lang="en-US" sz="2040" kern="0" dirty="0">
                  <a:solidFill>
                    <a:sysClr val="window" lastClr="FFFFFF"/>
                  </a:solidFill>
                  <a:latin typeface="Segoe"/>
                </a:rPr>
                <a:t>worker</a:t>
              </a:r>
            </a:p>
            <a:p>
              <a:pPr algn="ctr" defTabSz="932597">
                <a:defRPr/>
              </a:pPr>
              <a:r>
                <a:rPr lang="en-US" sz="2040" kern="0" dirty="0">
                  <a:solidFill>
                    <a:sysClr val="window" lastClr="FFFFFF"/>
                  </a:solidFill>
                  <a:latin typeface="Segoe"/>
                </a:rPr>
                <a:t>database</a:t>
              </a:r>
              <a:endParaRPr lang="en-US" sz="2856" kern="0" dirty="0">
                <a:solidFill>
                  <a:sysClr val="window" lastClr="FFFFFF"/>
                </a:solidFill>
                <a:latin typeface="Segoe"/>
              </a:endParaRPr>
            </a:p>
          </p:txBody>
        </p:sp>
        <p:cxnSp>
          <p:nvCxnSpPr>
            <p:cNvPr id="59" name="Straight Connector 58"/>
            <p:cNvCxnSpPr>
              <a:endCxn id="40" idx="2"/>
            </p:cNvCxnSpPr>
            <p:nvPr/>
          </p:nvCxnSpPr>
          <p:spPr>
            <a:xfrm flipV="1">
              <a:off x="2366563" y="4668279"/>
              <a:ext cx="697610" cy="291807"/>
            </a:xfrm>
            <a:prstGeom prst="line">
              <a:avLst/>
            </a:prstGeom>
            <a:noFill/>
            <a:ln w="31750" cap="flat" cmpd="sng" algn="ctr">
              <a:solidFill>
                <a:srgbClr val="4F81BD"/>
              </a:solidFill>
              <a:prstDash val="solid"/>
              <a:tailEnd type="arrow"/>
            </a:ln>
            <a:effectLst>
              <a:outerShdw blurRad="40000" dist="20000" dir="5400000" rotWithShape="0">
                <a:srgbClr val="000000">
                  <a:alpha val="38000"/>
                </a:srgbClr>
              </a:outerShdw>
            </a:effectLst>
          </p:spPr>
        </p:cxnSp>
        <p:cxnSp>
          <p:nvCxnSpPr>
            <p:cNvPr id="60" name="Straight Connector 59"/>
            <p:cNvCxnSpPr>
              <a:endCxn id="40" idx="2"/>
            </p:cNvCxnSpPr>
            <p:nvPr/>
          </p:nvCxnSpPr>
          <p:spPr>
            <a:xfrm flipH="1" flipV="1">
              <a:off x="3064172" y="4668279"/>
              <a:ext cx="770224" cy="280857"/>
            </a:xfrm>
            <a:prstGeom prst="line">
              <a:avLst/>
            </a:prstGeom>
            <a:noFill/>
            <a:ln w="31750" cap="flat" cmpd="sng" algn="ctr">
              <a:solidFill>
                <a:srgbClr val="4F81BD"/>
              </a:solidFill>
              <a:prstDash val="solid"/>
              <a:tailEnd type="arrow"/>
            </a:ln>
            <a:effectLst>
              <a:outerShdw blurRad="40000" dist="20000" dir="5400000" rotWithShape="0">
                <a:srgbClr val="000000">
                  <a:alpha val="38000"/>
                </a:srgbClr>
              </a:outerShdw>
            </a:effectLst>
          </p:spPr>
        </p:cxnSp>
        <p:cxnSp>
          <p:nvCxnSpPr>
            <p:cNvPr id="61" name="Straight Connector 60"/>
            <p:cNvCxnSpPr/>
            <p:nvPr/>
          </p:nvCxnSpPr>
          <p:spPr>
            <a:xfrm>
              <a:off x="3970691" y="4217893"/>
              <a:ext cx="954947" cy="0"/>
            </a:xfrm>
            <a:prstGeom prst="line">
              <a:avLst/>
            </a:prstGeom>
            <a:noFill/>
            <a:ln w="31750" cap="flat" cmpd="sng" algn="ctr">
              <a:solidFill>
                <a:srgbClr val="4F81BD"/>
              </a:solidFill>
              <a:prstDash val="solid"/>
              <a:tailEnd type="arrow"/>
            </a:ln>
            <a:effectLst>
              <a:outerShdw blurRad="40000" dist="20000" dir="5400000" rotWithShape="0">
                <a:srgbClr val="000000">
                  <a:alpha val="38000"/>
                </a:srgbClr>
              </a:outerShdw>
            </a:effectLst>
          </p:spPr>
        </p:cxnSp>
        <p:cxnSp>
          <p:nvCxnSpPr>
            <p:cNvPr id="62" name="Straight Connector 61"/>
            <p:cNvCxnSpPr/>
            <p:nvPr/>
          </p:nvCxnSpPr>
          <p:spPr>
            <a:xfrm>
              <a:off x="4579345" y="4207278"/>
              <a:ext cx="20403" cy="1201097"/>
            </a:xfrm>
            <a:prstGeom prst="line">
              <a:avLst/>
            </a:prstGeom>
            <a:noFill/>
            <a:ln w="31750" cap="flat" cmpd="sng" algn="ctr">
              <a:solidFill>
                <a:srgbClr val="4F81BD"/>
              </a:solidFill>
              <a:prstDash val="solid"/>
            </a:ln>
            <a:effectLst>
              <a:outerShdw blurRad="40000" dist="20000" dir="5400000" rotWithShape="0">
                <a:srgbClr val="000000">
                  <a:alpha val="38000"/>
                </a:srgbClr>
              </a:outerShdw>
            </a:effectLst>
          </p:spPr>
        </p:cxnSp>
        <p:cxnSp>
          <p:nvCxnSpPr>
            <p:cNvPr id="63" name="Straight Connector 62"/>
            <p:cNvCxnSpPr>
              <a:endCxn id="46" idx="1"/>
            </p:cNvCxnSpPr>
            <p:nvPr/>
          </p:nvCxnSpPr>
          <p:spPr>
            <a:xfrm>
              <a:off x="4579345" y="5408375"/>
              <a:ext cx="346293" cy="0"/>
            </a:xfrm>
            <a:prstGeom prst="line">
              <a:avLst/>
            </a:prstGeom>
            <a:noFill/>
            <a:ln w="31750" cap="flat" cmpd="sng" algn="ctr">
              <a:solidFill>
                <a:srgbClr val="4F81BD"/>
              </a:solidFill>
              <a:prstDash val="solid"/>
              <a:tailEnd type="arrow"/>
            </a:ln>
            <a:effectLst>
              <a:outerShdw blurRad="40000" dist="20000" dir="5400000" rotWithShape="0">
                <a:srgbClr val="000000">
                  <a:alpha val="38000"/>
                </a:srgbClr>
              </a:outerShdw>
            </a:effectLst>
          </p:spPr>
        </p:cxnSp>
        <p:cxnSp>
          <p:nvCxnSpPr>
            <p:cNvPr id="64" name="Straight Connector 63"/>
            <p:cNvCxnSpPr/>
            <p:nvPr/>
          </p:nvCxnSpPr>
          <p:spPr>
            <a:xfrm>
              <a:off x="6228440" y="4207278"/>
              <a:ext cx="638769" cy="0"/>
            </a:xfrm>
            <a:prstGeom prst="line">
              <a:avLst/>
            </a:prstGeom>
            <a:noFill/>
            <a:ln w="31750" cap="flat" cmpd="sng" algn="ctr">
              <a:solidFill>
                <a:srgbClr val="4F81BD"/>
              </a:solidFill>
              <a:prstDash val="solid"/>
              <a:tailEnd type="arrow"/>
            </a:ln>
            <a:effectLst>
              <a:outerShdw blurRad="40000" dist="20000" dir="5400000" rotWithShape="0">
                <a:srgbClr val="000000">
                  <a:alpha val="38000"/>
                </a:srgbClr>
              </a:outerShdw>
            </a:effectLst>
          </p:spPr>
        </p:cxnSp>
        <p:cxnSp>
          <p:nvCxnSpPr>
            <p:cNvPr id="65" name="Straight Connector 64"/>
            <p:cNvCxnSpPr/>
            <p:nvPr/>
          </p:nvCxnSpPr>
          <p:spPr>
            <a:xfrm>
              <a:off x="6528266" y="4242621"/>
              <a:ext cx="20403" cy="1201097"/>
            </a:xfrm>
            <a:prstGeom prst="line">
              <a:avLst/>
            </a:prstGeom>
            <a:noFill/>
            <a:ln w="31750" cap="flat" cmpd="sng" algn="ctr">
              <a:solidFill>
                <a:srgbClr val="4F81BD"/>
              </a:solidFill>
              <a:prstDash val="solid"/>
            </a:ln>
            <a:effectLst>
              <a:outerShdw blurRad="40000" dist="20000" dir="5400000" rotWithShape="0">
                <a:srgbClr val="000000">
                  <a:alpha val="38000"/>
                </a:srgbClr>
              </a:outerShdw>
            </a:effectLst>
          </p:spPr>
        </p:cxnSp>
        <p:cxnSp>
          <p:nvCxnSpPr>
            <p:cNvPr id="66" name="Straight Connector 65"/>
            <p:cNvCxnSpPr/>
            <p:nvPr/>
          </p:nvCxnSpPr>
          <p:spPr>
            <a:xfrm>
              <a:off x="6191162" y="5433086"/>
              <a:ext cx="346293" cy="0"/>
            </a:xfrm>
            <a:prstGeom prst="line">
              <a:avLst/>
            </a:prstGeom>
            <a:noFill/>
            <a:ln w="31750" cap="flat" cmpd="sng" algn="ctr">
              <a:solidFill>
                <a:srgbClr val="4F81BD"/>
              </a:solidFill>
              <a:prstDash val="solid"/>
              <a:tailEnd type="none"/>
            </a:ln>
            <a:effectLst>
              <a:outerShdw blurRad="40000" dist="20000" dir="5400000" rotWithShape="0">
                <a:srgbClr val="000000">
                  <a:alpha val="38000"/>
                </a:srgbClr>
              </a:outerShdw>
            </a:effectLst>
          </p:spPr>
        </p:cxnSp>
        <p:sp>
          <p:nvSpPr>
            <p:cNvPr id="67" name="TextBox 66"/>
            <p:cNvSpPr txBox="1"/>
            <p:nvPr/>
          </p:nvSpPr>
          <p:spPr>
            <a:xfrm>
              <a:off x="5575891" y="4895501"/>
              <a:ext cx="3452249" cy="478376"/>
            </a:xfrm>
            <a:prstGeom prst="rect">
              <a:avLst/>
            </a:prstGeom>
            <a:noFill/>
          </p:spPr>
          <p:txBody>
            <a:bodyPr wrap="square" rtlCol="0">
              <a:spAutoFit/>
            </a:bodyPr>
            <a:lstStyle/>
            <a:p>
              <a:pPr algn="r" defTabSz="932597">
                <a:defRPr/>
              </a:pPr>
              <a:r>
                <a:rPr lang="en-US" sz="2448" kern="0" dirty="0">
                  <a:solidFill>
                    <a:sysClr val="windowText" lastClr="000000"/>
                  </a:solidFill>
                  <a:latin typeface="Segoe"/>
                  <a:cs typeface="Calibri" pitchFamily="34" charset="0"/>
                </a:rPr>
                <a:t>terminate</a:t>
              </a:r>
              <a:endParaRPr lang="en-US" sz="918" kern="0" dirty="0">
                <a:solidFill>
                  <a:sysClr val="windowText" lastClr="000000"/>
                </a:solidFill>
                <a:latin typeface="Segoe"/>
                <a:cs typeface="Calibri" pitchFamily="34" charset="0"/>
              </a:endParaRPr>
            </a:p>
          </p:txBody>
        </p:sp>
      </p:grpSp>
      <p:sp>
        <p:nvSpPr>
          <p:cNvPr id="5" name="Text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70997021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88" dirty="0"/>
              <a:t>Core Components</a:t>
            </a:r>
          </a:p>
        </p:txBody>
      </p:sp>
      <p:grpSp>
        <p:nvGrpSpPr>
          <p:cNvPr id="4" name="Group 3"/>
          <p:cNvGrpSpPr/>
          <p:nvPr/>
        </p:nvGrpSpPr>
        <p:grpSpPr>
          <a:xfrm>
            <a:off x="624681" y="1214475"/>
            <a:ext cx="6829205" cy="2289840"/>
            <a:chOff x="1708811" y="3718802"/>
            <a:chExt cx="6829205" cy="2289840"/>
          </a:xfrm>
        </p:grpSpPr>
        <p:sp>
          <p:nvSpPr>
            <p:cNvPr id="29" name="Rectangle 28"/>
            <p:cNvSpPr/>
            <p:nvPr/>
          </p:nvSpPr>
          <p:spPr bwMode="auto">
            <a:xfrm>
              <a:off x="1708811" y="3718802"/>
              <a:ext cx="6829205" cy="2289840"/>
            </a:xfrm>
            <a:prstGeom prst="rect">
              <a:avLst/>
            </a:prstGeom>
            <a:solidFill>
              <a:srgbClr val="FFFFFF">
                <a:lumMod val="95000"/>
              </a:srgbClr>
            </a:solidFill>
            <a:ln>
              <a:noFill/>
              <a:headEnd type="none" w="med" len="med"/>
              <a:tailEnd type="none" w="med" len="med"/>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rgbClr val="5782B5"/>
              </a:contourClr>
            </a:sp3d>
          </p:spPr>
          <p:txBody>
            <a:bodyPr vert="horz" wrap="square" lIns="93256" tIns="46628" rIns="93256" bIns="46628" numCol="1" rtlCol="0" anchor="ctr" anchorCtr="0" compatLnSpc="1">
              <a:prstTxWarp prst="textNoShape">
                <a:avLst/>
              </a:prstTxWarp>
            </a:bodyPr>
            <a:lstStyle/>
            <a:p>
              <a:pPr algn="ctr" defTabSz="932290">
                <a:defRPr/>
              </a:pPr>
              <a:endParaRPr lang="en-US" sz="2346" b="1" kern="0" dirty="0">
                <a:solidFill>
                  <a:srgbClr val="000000"/>
                </a:solidFill>
                <a:effectLst>
                  <a:outerShdw blurRad="38100" dist="38100" dir="2700000" algn="tl">
                    <a:srgbClr val="000000">
                      <a:alpha val="43137"/>
                    </a:srgbClr>
                  </a:outerShdw>
                </a:effectLst>
                <a:latin typeface="Segoe"/>
              </a:endParaRPr>
            </a:p>
          </p:txBody>
        </p:sp>
        <p:sp>
          <p:nvSpPr>
            <p:cNvPr id="40" name="Rectangle 39"/>
            <p:cNvSpPr/>
            <p:nvPr/>
          </p:nvSpPr>
          <p:spPr>
            <a:xfrm>
              <a:off x="2203375" y="3891110"/>
              <a:ext cx="1721595" cy="777169"/>
            </a:xfrm>
            <a:prstGeom prst="rect">
              <a:avLst/>
            </a:prstGeom>
            <a:noFill/>
            <a:ln w="63500" cap="flat" cmpd="sng" algn="ctr">
              <a:solidFill>
                <a:srgbClr val="1F497D">
                  <a:lumMod val="75000"/>
                </a:srgbClr>
              </a:solidFill>
              <a:prstDash val="solid"/>
            </a:ln>
            <a:effectLst>
              <a:outerShdw blurRad="40000" dist="23000" dir="5400000" rotWithShape="0">
                <a:srgbClr val="000000">
                  <a:alpha val="35000"/>
                </a:srgbClr>
              </a:outerShdw>
            </a:effectLst>
          </p:spPr>
          <p:txBody>
            <a:bodyPr rtlCol="0" anchor="ctr"/>
            <a:lstStyle/>
            <a:p>
              <a:pPr algn="ctr" defTabSz="932597">
                <a:defRPr/>
              </a:pPr>
              <a:r>
                <a:rPr lang="en-US" sz="2040" kern="0" dirty="0">
                  <a:solidFill>
                    <a:sysClr val="windowText" lastClr="000000"/>
                  </a:solidFill>
                  <a:latin typeface="Segoe"/>
                </a:rPr>
                <a:t>feature generation</a:t>
              </a:r>
            </a:p>
          </p:txBody>
        </p:sp>
        <p:sp>
          <p:nvSpPr>
            <p:cNvPr id="46" name="Rectangle 45"/>
            <p:cNvSpPr/>
            <p:nvPr/>
          </p:nvSpPr>
          <p:spPr>
            <a:xfrm>
              <a:off x="4925638" y="5019790"/>
              <a:ext cx="1273383" cy="777169"/>
            </a:xfrm>
            <a:prstGeom prst="rect">
              <a:avLst/>
            </a:prstGeom>
            <a:noFill/>
            <a:ln w="63500" cap="flat" cmpd="sng" algn="ctr">
              <a:solidFill>
                <a:srgbClr val="1F497D">
                  <a:lumMod val="75000"/>
                </a:srgbClr>
              </a:solidFill>
              <a:prstDash val="solid"/>
            </a:ln>
            <a:effectLst>
              <a:outerShdw blurRad="40000" dist="23000" dir="5400000" rotWithShape="0">
                <a:srgbClr val="000000">
                  <a:alpha val="35000"/>
                </a:srgbClr>
              </a:outerShdw>
            </a:effectLst>
          </p:spPr>
          <p:txBody>
            <a:bodyPr rtlCol="0" anchor="ctr"/>
            <a:lstStyle/>
            <a:p>
              <a:pPr algn="ctr" defTabSz="932597">
                <a:defRPr/>
              </a:pPr>
              <a:r>
                <a:rPr lang="en-US" sz="2040" kern="0" dirty="0">
                  <a:solidFill>
                    <a:sysClr val="windowText" lastClr="000000"/>
                  </a:solidFill>
                  <a:latin typeface="Segoe"/>
                </a:rPr>
                <a:t>v</a:t>
              </a:r>
              <a:r>
                <a:rPr lang="en-US" sz="2040" kern="0" dirty="0" err="1">
                  <a:solidFill>
                    <a:sysClr val="windowText" lastClr="000000"/>
                  </a:solidFill>
                  <a:latin typeface="Segoe"/>
                </a:rPr>
                <a:t>ote</a:t>
              </a:r>
              <a:r>
                <a:rPr lang="en-US" sz="2040" kern="0" dirty="0">
                  <a:solidFill>
                    <a:sysClr val="windowText" lastClr="000000"/>
                  </a:solidFill>
                  <a:latin typeface="Segoe"/>
                </a:rPr>
                <a:t> models</a:t>
              </a:r>
            </a:p>
          </p:txBody>
        </p:sp>
        <p:sp>
          <p:nvSpPr>
            <p:cNvPr id="47" name="Rectangle 46"/>
            <p:cNvSpPr/>
            <p:nvPr/>
          </p:nvSpPr>
          <p:spPr>
            <a:xfrm>
              <a:off x="4925638" y="3854036"/>
              <a:ext cx="1273382" cy="777169"/>
            </a:xfrm>
            <a:prstGeom prst="rect">
              <a:avLst/>
            </a:prstGeom>
            <a:noFill/>
            <a:ln w="63500" cap="flat" cmpd="sng" algn="ctr">
              <a:solidFill>
                <a:srgbClr val="1F497D">
                  <a:lumMod val="75000"/>
                </a:srgbClr>
              </a:solidFill>
              <a:prstDash val="solid"/>
            </a:ln>
            <a:effectLst>
              <a:outerShdw blurRad="40000" dist="23000" dir="5400000" rotWithShape="0">
                <a:srgbClr val="000000">
                  <a:alpha val="35000"/>
                </a:srgbClr>
              </a:outerShdw>
            </a:effectLst>
          </p:spPr>
          <p:txBody>
            <a:bodyPr rtlCol="0" anchor="ctr"/>
            <a:lstStyle/>
            <a:p>
              <a:pPr algn="ctr" defTabSz="932597">
                <a:defRPr/>
              </a:pPr>
              <a:r>
                <a:rPr lang="en-US" sz="2040" kern="0" dirty="0">
                  <a:solidFill>
                    <a:sysClr val="windowText" lastClr="000000"/>
                  </a:solidFill>
                  <a:latin typeface="Segoe"/>
                </a:rPr>
                <a:t>a</a:t>
              </a:r>
              <a:r>
                <a:rPr lang="en-US" sz="2040" kern="0" dirty="0" err="1">
                  <a:solidFill>
                    <a:sysClr val="windowText" lastClr="000000"/>
                  </a:solidFill>
                  <a:latin typeface="Segoe"/>
                </a:rPr>
                <a:t>nswer</a:t>
              </a:r>
              <a:r>
                <a:rPr lang="en-US" sz="2040" kern="0" dirty="0">
                  <a:solidFill>
                    <a:sysClr val="windowText" lastClr="000000"/>
                  </a:solidFill>
                  <a:latin typeface="Segoe"/>
                </a:rPr>
                <a:t> models</a:t>
              </a:r>
            </a:p>
          </p:txBody>
        </p:sp>
        <p:sp>
          <p:nvSpPr>
            <p:cNvPr id="48" name="Rectangle 47"/>
            <p:cNvSpPr/>
            <p:nvPr/>
          </p:nvSpPr>
          <p:spPr>
            <a:xfrm>
              <a:off x="6867209" y="3891110"/>
              <a:ext cx="1351623" cy="777169"/>
            </a:xfrm>
            <a:prstGeom prst="rect">
              <a:avLst/>
            </a:prstGeom>
            <a:noFill/>
            <a:ln w="63500" cap="flat" cmpd="sng" algn="ctr">
              <a:solidFill>
                <a:srgbClr val="1F497D">
                  <a:lumMod val="75000"/>
                </a:srgbClr>
              </a:solidFill>
              <a:prstDash val="solid"/>
            </a:ln>
            <a:effectLst>
              <a:outerShdw blurRad="40000" dist="23000" dir="5400000" rotWithShape="0">
                <a:srgbClr val="000000">
                  <a:alpha val="35000"/>
                </a:srgbClr>
              </a:outerShdw>
            </a:effectLst>
          </p:spPr>
          <p:txBody>
            <a:bodyPr rtlCol="0" anchor="ctr"/>
            <a:lstStyle/>
            <a:p>
              <a:pPr algn="ctr" defTabSz="932597">
                <a:defRPr/>
              </a:pPr>
              <a:r>
                <a:rPr lang="en-US" sz="2040" kern="0" dirty="0">
                  <a:solidFill>
                    <a:sysClr val="windowText" lastClr="000000"/>
                  </a:solidFill>
                  <a:latin typeface="Segoe"/>
                </a:rPr>
                <a:t>planner</a:t>
              </a:r>
              <a:endParaRPr lang="en-US" sz="2448" kern="0" dirty="0">
                <a:solidFill>
                  <a:sysClr val="windowText" lastClr="000000"/>
                </a:solidFill>
                <a:latin typeface="Segoe"/>
              </a:endParaRPr>
            </a:p>
          </p:txBody>
        </p:sp>
        <p:cxnSp>
          <p:nvCxnSpPr>
            <p:cNvPr id="61" name="Straight Connector 60"/>
            <p:cNvCxnSpPr/>
            <p:nvPr/>
          </p:nvCxnSpPr>
          <p:spPr>
            <a:xfrm>
              <a:off x="3970691" y="4217893"/>
              <a:ext cx="954947" cy="0"/>
            </a:xfrm>
            <a:prstGeom prst="line">
              <a:avLst/>
            </a:prstGeom>
            <a:noFill/>
            <a:ln w="31750" cap="flat" cmpd="sng" algn="ctr">
              <a:solidFill>
                <a:srgbClr val="4F81BD"/>
              </a:solidFill>
              <a:prstDash val="solid"/>
              <a:tailEnd type="arrow"/>
            </a:ln>
            <a:effectLst>
              <a:outerShdw blurRad="40000" dist="20000" dir="5400000" rotWithShape="0">
                <a:srgbClr val="000000">
                  <a:alpha val="38000"/>
                </a:srgbClr>
              </a:outerShdw>
            </a:effectLst>
          </p:spPr>
        </p:cxnSp>
        <p:cxnSp>
          <p:nvCxnSpPr>
            <p:cNvPr id="62" name="Straight Connector 61"/>
            <p:cNvCxnSpPr/>
            <p:nvPr/>
          </p:nvCxnSpPr>
          <p:spPr>
            <a:xfrm>
              <a:off x="4579345" y="4207278"/>
              <a:ext cx="20403" cy="1201097"/>
            </a:xfrm>
            <a:prstGeom prst="line">
              <a:avLst/>
            </a:prstGeom>
            <a:noFill/>
            <a:ln w="31750" cap="flat" cmpd="sng" algn="ctr">
              <a:solidFill>
                <a:srgbClr val="4F81BD"/>
              </a:solidFill>
              <a:prstDash val="solid"/>
            </a:ln>
            <a:effectLst>
              <a:outerShdw blurRad="40000" dist="20000" dir="5400000" rotWithShape="0">
                <a:srgbClr val="000000">
                  <a:alpha val="38000"/>
                </a:srgbClr>
              </a:outerShdw>
            </a:effectLst>
          </p:spPr>
        </p:cxnSp>
        <p:cxnSp>
          <p:nvCxnSpPr>
            <p:cNvPr id="63" name="Straight Connector 62"/>
            <p:cNvCxnSpPr>
              <a:endCxn id="46" idx="1"/>
            </p:cNvCxnSpPr>
            <p:nvPr/>
          </p:nvCxnSpPr>
          <p:spPr>
            <a:xfrm>
              <a:off x="4579345" y="5408375"/>
              <a:ext cx="346293" cy="0"/>
            </a:xfrm>
            <a:prstGeom prst="line">
              <a:avLst/>
            </a:prstGeom>
            <a:noFill/>
            <a:ln w="31750" cap="flat" cmpd="sng" algn="ctr">
              <a:solidFill>
                <a:srgbClr val="4F81BD"/>
              </a:solidFill>
              <a:prstDash val="solid"/>
              <a:tailEnd type="arrow"/>
            </a:ln>
            <a:effectLst>
              <a:outerShdw blurRad="40000" dist="20000" dir="5400000" rotWithShape="0">
                <a:srgbClr val="000000">
                  <a:alpha val="38000"/>
                </a:srgbClr>
              </a:outerShdw>
            </a:effectLst>
          </p:spPr>
        </p:cxnSp>
        <p:cxnSp>
          <p:nvCxnSpPr>
            <p:cNvPr id="64" name="Straight Connector 63"/>
            <p:cNvCxnSpPr/>
            <p:nvPr/>
          </p:nvCxnSpPr>
          <p:spPr>
            <a:xfrm>
              <a:off x="6228440" y="4207278"/>
              <a:ext cx="638769" cy="0"/>
            </a:xfrm>
            <a:prstGeom prst="line">
              <a:avLst/>
            </a:prstGeom>
            <a:noFill/>
            <a:ln w="31750" cap="flat" cmpd="sng" algn="ctr">
              <a:solidFill>
                <a:srgbClr val="4F81BD"/>
              </a:solidFill>
              <a:prstDash val="solid"/>
              <a:tailEnd type="arrow"/>
            </a:ln>
            <a:effectLst>
              <a:outerShdw blurRad="40000" dist="20000" dir="5400000" rotWithShape="0">
                <a:srgbClr val="000000">
                  <a:alpha val="38000"/>
                </a:srgbClr>
              </a:outerShdw>
            </a:effectLst>
          </p:spPr>
        </p:cxnSp>
        <p:cxnSp>
          <p:nvCxnSpPr>
            <p:cNvPr id="65" name="Straight Connector 64"/>
            <p:cNvCxnSpPr/>
            <p:nvPr/>
          </p:nvCxnSpPr>
          <p:spPr>
            <a:xfrm>
              <a:off x="6528266" y="4242621"/>
              <a:ext cx="20403" cy="1201097"/>
            </a:xfrm>
            <a:prstGeom prst="line">
              <a:avLst/>
            </a:prstGeom>
            <a:noFill/>
            <a:ln w="31750" cap="flat" cmpd="sng" algn="ctr">
              <a:solidFill>
                <a:srgbClr val="4F81BD"/>
              </a:solidFill>
              <a:prstDash val="solid"/>
            </a:ln>
            <a:effectLst>
              <a:outerShdw blurRad="40000" dist="20000" dir="5400000" rotWithShape="0">
                <a:srgbClr val="000000">
                  <a:alpha val="38000"/>
                </a:srgbClr>
              </a:outerShdw>
            </a:effectLst>
          </p:spPr>
        </p:cxnSp>
        <p:cxnSp>
          <p:nvCxnSpPr>
            <p:cNvPr id="66" name="Straight Connector 65"/>
            <p:cNvCxnSpPr/>
            <p:nvPr/>
          </p:nvCxnSpPr>
          <p:spPr>
            <a:xfrm>
              <a:off x="6191162" y="5433086"/>
              <a:ext cx="346293" cy="0"/>
            </a:xfrm>
            <a:prstGeom prst="line">
              <a:avLst/>
            </a:prstGeom>
            <a:noFill/>
            <a:ln w="31750" cap="flat" cmpd="sng" algn="ctr">
              <a:solidFill>
                <a:srgbClr val="4F81BD"/>
              </a:solidFill>
              <a:prstDash val="solid"/>
              <a:tailEnd type="none"/>
            </a:ln>
            <a:effectLst>
              <a:outerShdw blurRad="40000" dist="20000" dir="5400000" rotWithShape="0">
                <a:srgbClr val="000000">
                  <a:alpha val="38000"/>
                </a:srgbClr>
              </a:outerShdw>
            </a:effectLst>
          </p:spPr>
        </p:cxnSp>
      </p:grpSp>
      <p:sp>
        <p:nvSpPr>
          <p:cNvPr id="5" name="Text Placeholder 4"/>
          <p:cNvSpPr>
            <a:spLocks noGrp="1"/>
          </p:cNvSpPr>
          <p:nvPr>
            <p:ph type="body" sz="quarter" idx="11"/>
          </p:nvPr>
        </p:nvSpPr>
        <p:spPr/>
        <p:txBody>
          <a:bodyPr/>
          <a:lstStyle/>
          <a:p>
            <a:endParaRPr lang="en-US"/>
          </a:p>
        </p:txBody>
      </p:sp>
      <p:sp>
        <p:nvSpPr>
          <p:cNvPr id="16" name="Rectangle 15"/>
          <p:cNvSpPr/>
          <p:nvPr/>
        </p:nvSpPr>
        <p:spPr>
          <a:xfrm>
            <a:off x="3556900" y="1193923"/>
            <a:ext cx="4224174" cy="2310392"/>
          </a:xfrm>
          <a:prstGeom prst="rect">
            <a:avLst/>
          </a:prstGeom>
          <a:solidFill>
            <a:srgbClr val="FFFFFF">
              <a:alpha val="67843"/>
            </a:srgbClr>
          </a:solidFill>
          <a:ln w="55000" cap="flat" cmpd="thickThin" algn="ctr">
            <a:noFill/>
            <a:prstDash val="solid"/>
          </a:ln>
          <a:effectLst/>
        </p:spPr>
        <p:txBody>
          <a:bodyPr rtlCol="0" anchor="ctr"/>
          <a:lstStyle/>
          <a:p>
            <a:pPr algn="ctr" defTabSz="930978" fontAlgn="base">
              <a:spcBef>
                <a:spcPct val="0"/>
              </a:spcBef>
              <a:spcAft>
                <a:spcPct val="0"/>
              </a:spcAft>
              <a:defRPr/>
            </a:pPr>
            <a:endParaRPr lang="en-US" sz="1836" kern="0">
              <a:solidFill>
                <a:srgbClr val="FFFFFF"/>
              </a:solidFill>
              <a:latin typeface="Segoe"/>
            </a:endParaRPr>
          </a:p>
        </p:txBody>
      </p:sp>
      <p:sp>
        <p:nvSpPr>
          <p:cNvPr id="17" name="Rectangle 16"/>
          <p:cNvSpPr/>
          <p:nvPr/>
        </p:nvSpPr>
        <p:spPr>
          <a:xfrm>
            <a:off x="260200" y="3997437"/>
            <a:ext cx="8847167" cy="2319225"/>
          </a:xfrm>
          <a:prstGeom prst="rect">
            <a:avLst/>
          </a:prstGeom>
        </p:spPr>
        <p:txBody>
          <a:bodyPr wrap="square">
            <a:spAutoFit/>
          </a:bodyPr>
          <a:lstStyle/>
          <a:p>
            <a:pPr marL="814403" lvl="1" indent="-349724" defTabSz="930978" fontAlgn="base">
              <a:spcBef>
                <a:spcPts val="408"/>
              </a:spcBef>
              <a:spcAft>
                <a:spcPts val="408"/>
              </a:spcAft>
              <a:buFont typeface="Wingdings" pitchFamily="2" charset="2"/>
              <a:buChar char="Ø"/>
            </a:pPr>
            <a:r>
              <a:rPr lang="en-US" sz="2448" u="sng" dirty="0">
                <a:solidFill>
                  <a:srgbClr val="3F3F3F"/>
                </a:solidFill>
              </a:rPr>
              <a:t>Task features</a:t>
            </a:r>
            <a:r>
              <a:rPr lang="en-US" sz="2448" dirty="0">
                <a:solidFill>
                  <a:srgbClr val="3F3F3F"/>
                </a:solidFill>
              </a:rPr>
              <a:t>: </a:t>
            </a:r>
            <a:r>
              <a:rPr lang="en-US" sz="2244" dirty="0">
                <a:solidFill>
                  <a:srgbClr val="3F3F3F"/>
                </a:solidFill>
              </a:rPr>
              <a:t>machine vision features</a:t>
            </a:r>
          </a:p>
          <a:p>
            <a:pPr marL="814403" lvl="1" indent="-349724" defTabSz="930978" fontAlgn="base">
              <a:spcBef>
                <a:spcPts val="408"/>
              </a:spcBef>
              <a:spcAft>
                <a:spcPts val="408"/>
              </a:spcAft>
              <a:buFont typeface="Wingdings" pitchFamily="2" charset="2"/>
              <a:buChar char="Ø"/>
            </a:pPr>
            <a:endParaRPr lang="en-US" sz="204" dirty="0">
              <a:solidFill>
                <a:srgbClr val="3F3F3F"/>
              </a:solidFill>
            </a:endParaRPr>
          </a:p>
          <a:p>
            <a:pPr marL="814403" lvl="1" indent="-349724" defTabSz="930978" fontAlgn="base">
              <a:spcBef>
                <a:spcPts val="408"/>
              </a:spcBef>
              <a:spcAft>
                <a:spcPts val="408"/>
              </a:spcAft>
              <a:buFont typeface="Wingdings" pitchFamily="2" charset="2"/>
              <a:buChar char="Ø"/>
            </a:pPr>
            <a:r>
              <a:rPr lang="en-US" sz="2448" u="sng" dirty="0">
                <a:solidFill>
                  <a:srgbClr val="3F3F3F"/>
                </a:solidFill>
              </a:rPr>
              <a:t>Worker features</a:t>
            </a:r>
            <a:r>
              <a:rPr lang="en-US" sz="2448" dirty="0">
                <a:solidFill>
                  <a:srgbClr val="3F3F3F"/>
                </a:solidFill>
              </a:rPr>
              <a:t>: </a:t>
            </a:r>
            <a:r>
              <a:rPr lang="en-US" sz="2244" dirty="0">
                <a:solidFill>
                  <a:srgbClr val="3F3F3F"/>
                </a:solidFill>
              </a:rPr>
              <a:t>worker experience and competence</a:t>
            </a:r>
          </a:p>
          <a:p>
            <a:pPr marL="930978" lvl="2" defTabSz="930978" fontAlgn="base"/>
            <a:r>
              <a:rPr lang="en-US" sz="1836" dirty="0">
                <a:solidFill>
                  <a:srgbClr val="3F3F3F"/>
                </a:solidFill>
              </a:rPr>
              <a:t>    e.g., dwell time, experience, accuracy, etc.</a:t>
            </a:r>
          </a:p>
          <a:p>
            <a:pPr marL="930978" lvl="2" defTabSz="930978" fontAlgn="base"/>
            <a:endParaRPr lang="en-US" sz="918" dirty="0">
              <a:solidFill>
                <a:srgbClr val="3F3F3F"/>
              </a:solidFill>
            </a:endParaRPr>
          </a:p>
          <a:p>
            <a:pPr marL="814403" lvl="1" indent="-349724" defTabSz="930978" fontAlgn="base">
              <a:spcBef>
                <a:spcPts val="408"/>
              </a:spcBef>
              <a:spcAft>
                <a:spcPts val="408"/>
              </a:spcAft>
              <a:buFont typeface="Wingdings" pitchFamily="2" charset="2"/>
              <a:buChar char="Ø"/>
            </a:pPr>
            <a:r>
              <a:rPr lang="en-US" sz="2448" u="sng" dirty="0">
                <a:solidFill>
                  <a:srgbClr val="3F3F3F"/>
                </a:solidFill>
              </a:rPr>
              <a:t>Vote features</a:t>
            </a:r>
            <a:r>
              <a:rPr lang="en-US" sz="2448" dirty="0">
                <a:solidFill>
                  <a:srgbClr val="3F3F3F"/>
                </a:solidFill>
              </a:rPr>
              <a:t>: </a:t>
            </a:r>
            <a:r>
              <a:rPr lang="en-US" sz="2244" dirty="0">
                <a:solidFill>
                  <a:srgbClr val="3F3F3F"/>
                </a:solidFill>
              </a:rPr>
              <a:t>distributional aspects of votes on task</a:t>
            </a:r>
          </a:p>
          <a:p>
            <a:pPr marL="930978" lvl="2" defTabSz="930978" fontAlgn="base"/>
            <a:r>
              <a:rPr lang="en-US" sz="1836" dirty="0">
                <a:solidFill>
                  <a:srgbClr val="3F3F3F"/>
                </a:solidFill>
              </a:rPr>
              <a:t>     e.g., # of votes, entropy, mode class, vote of most acc./</a:t>
            </a:r>
            <a:r>
              <a:rPr lang="en-US" sz="1836" dirty="0" err="1">
                <a:solidFill>
                  <a:srgbClr val="3F3F3F"/>
                </a:solidFill>
              </a:rPr>
              <a:t>exp</a:t>
            </a:r>
            <a:r>
              <a:rPr lang="en-US" sz="1836" dirty="0">
                <a:solidFill>
                  <a:srgbClr val="3F3F3F"/>
                </a:solidFill>
              </a:rPr>
              <a:t> worker, etc.</a:t>
            </a:r>
          </a:p>
        </p:txBody>
      </p:sp>
    </p:spTree>
    <p:extLst>
      <p:ext uri="{BB962C8B-B14F-4D97-AF65-F5344CB8AC3E}">
        <p14:creationId xmlns:p14="http://schemas.microsoft.com/office/powerpoint/2010/main" val="18252050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Heart: Predictive Models </a:t>
            </a:r>
          </a:p>
        </p:txBody>
      </p:sp>
      <p:sp>
        <p:nvSpPr>
          <p:cNvPr id="45" name="Text Placeholder 44"/>
          <p:cNvSpPr>
            <a:spLocks noGrp="1"/>
          </p:cNvSpPr>
          <p:nvPr>
            <p:ph type="body" sz="quarter" idx="11"/>
          </p:nvPr>
        </p:nvSpPr>
        <p:spPr/>
        <p:txBody>
          <a:bodyPr/>
          <a:lstStyle/>
          <a:p>
            <a:r>
              <a:rPr lang="en-US" dirty="0"/>
              <a:t>CROWDSYNTH</a:t>
            </a:r>
          </a:p>
        </p:txBody>
      </p:sp>
      <p:grpSp>
        <p:nvGrpSpPr>
          <p:cNvPr id="4" name="Group 3"/>
          <p:cNvGrpSpPr/>
          <p:nvPr/>
        </p:nvGrpSpPr>
        <p:grpSpPr>
          <a:xfrm>
            <a:off x="1010585" y="2295261"/>
            <a:ext cx="6829205" cy="2289840"/>
            <a:chOff x="1675197" y="3492221"/>
            <a:chExt cx="6695907" cy="2245145"/>
          </a:xfrm>
        </p:grpSpPr>
        <p:sp>
          <p:nvSpPr>
            <p:cNvPr id="5" name="Rectangle 4"/>
            <p:cNvSpPr/>
            <p:nvPr/>
          </p:nvSpPr>
          <p:spPr bwMode="auto">
            <a:xfrm>
              <a:off x="1675197" y="3492221"/>
              <a:ext cx="6695907" cy="2245145"/>
            </a:xfrm>
            <a:prstGeom prst="rect">
              <a:avLst/>
            </a:prstGeom>
            <a:solidFill>
              <a:srgbClr val="FFFFFF">
                <a:lumMod val="95000"/>
              </a:srgbClr>
            </a:solidFill>
            <a:ln w="19050">
              <a:solidFill>
                <a:srgbClr val="000000"/>
              </a:solidFill>
              <a:headEnd type="none" w="med" len="med"/>
              <a:tailEnd type="none" w="med" len="med"/>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rgbClr val="5782B5"/>
              </a:contourClr>
            </a:sp3d>
          </p:spPr>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defRPr/>
              </a:pPr>
              <a:endParaRPr lang="en-US" sz="2346" b="1" kern="0" dirty="0">
                <a:solidFill>
                  <a:srgbClr val="000000"/>
                </a:solidFill>
              </a:endParaRPr>
            </a:p>
          </p:txBody>
        </p:sp>
        <p:sp>
          <p:nvSpPr>
            <p:cNvPr id="6" name="Rectangle 5"/>
            <p:cNvSpPr/>
            <p:nvPr/>
          </p:nvSpPr>
          <p:spPr>
            <a:xfrm>
              <a:off x="2160108" y="3632274"/>
              <a:ext cx="1687991" cy="762000"/>
            </a:xfrm>
            <a:prstGeom prst="rect">
              <a:avLst/>
            </a:prstGeom>
            <a:noFill/>
            <a:ln w="63500" cap="flat" cmpd="sng" algn="ctr">
              <a:solidFill>
                <a:srgbClr val="1F497D">
                  <a:lumMod val="75000"/>
                </a:srgbClr>
              </a:solidFill>
              <a:prstDash val="solid"/>
            </a:ln>
            <a:effectLst>
              <a:outerShdw blurRad="40000" dist="23000" dir="5400000" rotWithShape="0">
                <a:srgbClr val="000000">
                  <a:alpha val="35000"/>
                </a:srgbClr>
              </a:outerShdw>
            </a:effectLst>
          </p:spPr>
          <p:txBody>
            <a:bodyPr rtlCol="0" anchor="ctr"/>
            <a:lstStyle/>
            <a:p>
              <a:pPr algn="ctr" defTabSz="932597">
                <a:defRPr/>
              </a:pPr>
              <a:r>
                <a:rPr lang="en-US" sz="2040" kern="0" dirty="0">
                  <a:solidFill>
                    <a:srgbClr val="000000"/>
                  </a:solidFill>
                </a:rPr>
                <a:t>Features, cases</a:t>
              </a:r>
            </a:p>
          </p:txBody>
        </p:sp>
        <p:sp>
          <p:nvSpPr>
            <p:cNvPr id="7" name="Rectangle 6"/>
            <p:cNvSpPr/>
            <p:nvPr/>
          </p:nvSpPr>
          <p:spPr>
            <a:xfrm>
              <a:off x="4829236" y="4738924"/>
              <a:ext cx="1248528" cy="762000"/>
            </a:xfrm>
            <a:prstGeom prst="rect">
              <a:avLst/>
            </a:prstGeom>
            <a:noFill/>
            <a:ln w="63500" cap="flat" cmpd="sng" algn="ctr">
              <a:solidFill>
                <a:srgbClr val="1F497D">
                  <a:lumMod val="75000"/>
                </a:srgbClr>
              </a:solidFill>
              <a:prstDash val="solid"/>
            </a:ln>
            <a:effectLst>
              <a:outerShdw blurRad="40000" dist="23000" dir="5400000" rotWithShape="0">
                <a:srgbClr val="000000">
                  <a:alpha val="35000"/>
                </a:srgbClr>
              </a:outerShdw>
            </a:effectLst>
          </p:spPr>
          <p:txBody>
            <a:bodyPr rtlCol="0" anchor="ctr"/>
            <a:lstStyle/>
            <a:p>
              <a:pPr algn="ctr" defTabSz="932597">
                <a:defRPr/>
              </a:pPr>
              <a:r>
                <a:rPr lang="en-US" sz="2040" kern="0" dirty="0">
                  <a:solidFill>
                    <a:srgbClr val="000000"/>
                  </a:solidFill>
                </a:rPr>
                <a:t>v</a:t>
              </a:r>
              <a:r>
                <a:rPr lang="en-US" sz="2040" kern="0" dirty="0" err="1">
                  <a:solidFill>
                    <a:srgbClr val="000000"/>
                  </a:solidFill>
                </a:rPr>
                <a:t>ote</a:t>
              </a:r>
              <a:r>
                <a:rPr lang="en-US" sz="2040" kern="0" dirty="0">
                  <a:solidFill>
                    <a:srgbClr val="000000"/>
                  </a:solidFill>
                </a:rPr>
                <a:t> models</a:t>
              </a:r>
            </a:p>
          </p:txBody>
        </p:sp>
        <p:sp>
          <p:nvSpPr>
            <p:cNvPr id="8" name="Rectangle 7"/>
            <p:cNvSpPr/>
            <p:nvPr/>
          </p:nvSpPr>
          <p:spPr>
            <a:xfrm>
              <a:off x="4829236" y="3595924"/>
              <a:ext cx="1248527" cy="762000"/>
            </a:xfrm>
            <a:prstGeom prst="rect">
              <a:avLst/>
            </a:prstGeom>
            <a:noFill/>
            <a:ln w="63500" cap="flat" cmpd="sng" algn="ctr">
              <a:solidFill>
                <a:srgbClr val="1F497D">
                  <a:lumMod val="75000"/>
                </a:srgbClr>
              </a:solidFill>
              <a:prstDash val="solid"/>
            </a:ln>
            <a:effectLst>
              <a:outerShdw blurRad="40000" dist="23000" dir="5400000" rotWithShape="0">
                <a:srgbClr val="000000">
                  <a:alpha val="35000"/>
                </a:srgbClr>
              </a:outerShdw>
            </a:effectLst>
          </p:spPr>
          <p:txBody>
            <a:bodyPr rtlCol="0" anchor="ctr"/>
            <a:lstStyle/>
            <a:p>
              <a:pPr algn="ctr" defTabSz="932597">
                <a:defRPr/>
              </a:pPr>
              <a:r>
                <a:rPr lang="en-US" sz="2040" kern="0" dirty="0">
                  <a:solidFill>
                    <a:srgbClr val="000000"/>
                  </a:solidFill>
                </a:rPr>
                <a:t>a</a:t>
              </a:r>
              <a:r>
                <a:rPr lang="en-US" sz="2040" kern="0" dirty="0" err="1">
                  <a:solidFill>
                    <a:srgbClr val="000000"/>
                  </a:solidFill>
                </a:rPr>
                <a:t>nswer</a:t>
              </a:r>
              <a:r>
                <a:rPr lang="en-US" sz="2040" kern="0" dirty="0">
                  <a:solidFill>
                    <a:srgbClr val="000000"/>
                  </a:solidFill>
                </a:rPr>
                <a:t> models</a:t>
              </a:r>
            </a:p>
          </p:txBody>
        </p:sp>
        <p:sp>
          <p:nvSpPr>
            <p:cNvPr id="9" name="Rectangle 8"/>
            <p:cNvSpPr/>
            <p:nvPr/>
          </p:nvSpPr>
          <p:spPr>
            <a:xfrm>
              <a:off x="6732909" y="3632274"/>
              <a:ext cx="1325241" cy="762000"/>
            </a:xfrm>
            <a:prstGeom prst="rect">
              <a:avLst/>
            </a:prstGeom>
            <a:noFill/>
            <a:ln w="63500" cap="flat" cmpd="sng" algn="ctr">
              <a:solidFill>
                <a:srgbClr val="1F497D">
                  <a:lumMod val="75000"/>
                </a:srgbClr>
              </a:solidFill>
              <a:prstDash val="solid"/>
            </a:ln>
            <a:effectLst>
              <a:outerShdw blurRad="40000" dist="23000" dir="5400000" rotWithShape="0">
                <a:srgbClr val="000000">
                  <a:alpha val="35000"/>
                </a:srgbClr>
              </a:outerShdw>
            </a:effectLst>
          </p:spPr>
          <p:txBody>
            <a:bodyPr rtlCol="0" anchor="ctr"/>
            <a:lstStyle/>
            <a:p>
              <a:pPr algn="ctr" defTabSz="932597">
                <a:defRPr/>
              </a:pPr>
              <a:r>
                <a:rPr lang="en-US" sz="2040" kern="0" dirty="0">
                  <a:solidFill>
                    <a:srgbClr val="000000"/>
                  </a:solidFill>
                </a:rPr>
                <a:t>planner</a:t>
              </a:r>
              <a:endParaRPr lang="en-US" sz="2448" kern="0" dirty="0">
                <a:solidFill>
                  <a:srgbClr val="000000"/>
                </a:solidFill>
              </a:endParaRPr>
            </a:p>
          </p:txBody>
        </p:sp>
        <p:cxnSp>
          <p:nvCxnSpPr>
            <p:cNvPr id="10" name="Straight Connector 9"/>
            <p:cNvCxnSpPr/>
            <p:nvPr/>
          </p:nvCxnSpPr>
          <p:spPr>
            <a:xfrm>
              <a:off x="3892928" y="3952679"/>
              <a:ext cx="936308" cy="0"/>
            </a:xfrm>
            <a:prstGeom prst="line">
              <a:avLst/>
            </a:prstGeom>
            <a:noFill/>
            <a:ln w="31750" cap="flat" cmpd="sng" algn="ctr">
              <a:solidFill>
                <a:srgbClr val="4F81BD"/>
              </a:solidFill>
              <a:prstDash val="solid"/>
              <a:tailEnd type="arrow"/>
            </a:ln>
            <a:effectLst>
              <a:outerShdw blurRad="40000" dist="20000" dir="5400000" rotWithShape="0">
                <a:srgbClr val="000000">
                  <a:alpha val="38000"/>
                </a:srgbClr>
              </a:outerShdw>
            </a:effectLst>
          </p:spPr>
        </p:cxnSp>
        <p:cxnSp>
          <p:nvCxnSpPr>
            <p:cNvPr id="11" name="Straight Connector 10"/>
            <p:cNvCxnSpPr/>
            <p:nvPr/>
          </p:nvCxnSpPr>
          <p:spPr>
            <a:xfrm>
              <a:off x="4489702" y="3942271"/>
              <a:ext cx="20005" cy="1177653"/>
            </a:xfrm>
            <a:prstGeom prst="line">
              <a:avLst/>
            </a:prstGeom>
            <a:noFill/>
            <a:ln w="31750" cap="flat" cmpd="sng" algn="ctr">
              <a:solidFill>
                <a:srgbClr val="4F81BD"/>
              </a:solidFill>
              <a:prstDash val="solid"/>
            </a:ln>
            <a:effectLst>
              <a:outerShdw blurRad="40000" dist="20000" dir="5400000" rotWithShape="0">
                <a:srgbClr val="000000">
                  <a:alpha val="38000"/>
                </a:srgbClr>
              </a:outerShdw>
            </a:effectLst>
          </p:spPr>
        </p:cxnSp>
        <p:cxnSp>
          <p:nvCxnSpPr>
            <p:cNvPr id="12" name="Straight Connector 11"/>
            <p:cNvCxnSpPr>
              <a:endCxn id="7" idx="1"/>
            </p:cNvCxnSpPr>
            <p:nvPr/>
          </p:nvCxnSpPr>
          <p:spPr>
            <a:xfrm>
              <a:off x="4489702" y="5119924"/>
              <a:ext cx="339534" cy="0"/>
            </a:xfrm>
            <a:prstGeom prst="line">
              <a:avLst/>
            </a:prstGeom>
            <a:noFill/>
            <a:ln w="31750" cap="flat" cmpd="sng" algn="ctr">
              <a:solidFill>
                <a:srgbClr val="4F81BD"/>
              </a:solidFill>
              <a:prstDash val="solid"/>
              <a:tailEnd type="arrow"/>
            </a:ln>
            <a:effectLst>
              <a:outerShdw blurRad="40000" dist="20000" dir="5400000" rotWithShape="0">
                <a:srgbClr val="000000">
                  <a:alpha val="38000"/>
                </a:srgbClr>
              </a:outerShdw>
            </a:effectLst>
          </p:spPr>
        </p:cxnSp>
        <p:cxnSp>
          <p:nvCxnSpPr>
            <p:cNvPr id="13" name="Straight Connector 12"/>
            <p:cNvCxnSpPr/>
            <p:nvPr/>
          </p:nvCxnSpPr>
          <p:spPr>
            <a:xfrm>
              <a:off x="6106608" y="3942271"/>
              <a:ext cx="626301" cy="0"/>
            </a:xfrm>
            <a:prstGeom prst="line">
              <a:avLst/>
            </a:prstGeom>
            <a:noFill/>
            <a:ln w="31750" cap="flat" cmpd="sng" algn="ctr">
              <a:solidFill>
                <a:srgbClr val="4F81BD"/>
              </a:solidFill>
              <a:prstDash val="solid"/>
              <a:tailEnd type="arrow"/>
            </a:ln>
            <a:effectLst>
              <a:outerShdw blurRad="40000" dist="20000" dir="5400000" rotWithShape="0">
                <a:srgbClr val="000000">
                  <a:alpha val="38000"/>
                </a:srgbClr>
              </a:outerShdw>
            </a:effectLst>
          </p:spPr>
        </p:cxnSp>
        <p:cxnSp>
          <p:nvCxnSpPr>
            <p:cNvPr id="14" name="Straight Connector 13"/>
            <p:cNvCxnSpPr/>
            <p:nvPr/>
          </p:nvCxnSpPr>
          <p:spPr>
            <a:xfrm>
              <a:off x="6400582" y="3976924"/>
              <a:ext cx="20005" cy="1177653"/>
            </a:xfrm>
            <a:prstGeom prst="line">
              <a:avLst/>
            </a:prstGeom>
            <a:noFill/>
            <a:ln w="31750" cap="flat" cmpd="sng" algn="ctr">
              <a:solidFill>
                <a:srgbClr val="4F81BD"/>
              </a:solidFill>
              <a:prstDash val="solid"/>
            </a:ln>
            <a:effectLst>
              <a:outerShdw blurRad="40000" dist="20000" dir="5400000" rotWithShape="0">
                <a:srgbClr val="000000">
                  <a:alpha val="38000"/>
                </a:srgbClr>
              </a:outerShdw>
            </a:effectLst>
          </p:spPr>
        </p:cxnSp>
        <p:cxnSp>
          <p:nvCxnSpPr>
            <p:cNvPr id="15" name="Straight Connector 14"/>
            <p:cNvCxnSpPr/>
            <p:nvPr/>
          </p:nvCxnSpPr>
          <p:spPr>
            <a:xfrm>
              <a:off x="6070058" y="5144153"/>
              <a:ext cx="339534" cy="0"/>
            </a:xfrm>
            <a:prstGeom prst="line">
              <a:avLst/>
            </a:prstGeom>
            <a:noFill/>
            <a:ln w="31750" cap="flat" cmpd="sng" algn="ctr">
              <a:solidFill>
                <a:srgbClr val="4F81BD"/>
              </a:solidFill>
              <a:prstDash val="solid"/>
              <a:tailEnd type="none"/>
            </a:ln>
            <a:effectLst>
              <a:outerShdw blurRad="40000" dist="20000" dir="5400000" rotWithShape="0">
                <a:srgbClr val="000000">
                  <a:alpha val="38000"/>
                </a:srgbClr>
              </a:outerShdw>
            </a:effectLst>
          </p:spPr>
        </p:cxnSp>
      </p:grpSp>
      <p:sp>
        <p:nvSpPr>
          <p:cNvPr id="16" name="Rectangle 15"/>
          <p:cNvSpPr/>
          <p:nvPr/>
        </p:nvSpPr>
        <p:spPr>
          <a:xfrm>
            <a:off x="1028204" y="2285180"/>
            <a:ext cx="2721086" cy="2310392"/>
          </a:xfrm>
          <a:prstGeom prst="rect">
            <a:avLst/>
          </a:prstGeom>
          <a:solidFill>
            <a:srgbClr val="FFFFFF">
              <a:alpha val="67843"/>
            </a:srgbClr>
          </a:solidFill>
          <a:ln w="55000" cap="flat" cmpd="thickThin" algn="ctr">
            <a:noFill/>
            <a:prstDash val="solid"/>
          </a:ln>
          <a:effectLst/>
        </p:spPr>
        <p:txBody>
          <a:bodyPr rtlCol="0" anchor="ctr"/>
          <a:lstStyle/>
          <a:p>
            <a:pPr algn="ctr" defTabSz="930978" fontAlgn="base">
              <a:spcBef>
                <a:spcPct val="0"/>
              </a:spcBef>
              <a:spcAft>
                <a:spcPct val="0"/>
              </a:spcAft>
              <a:defRPr/>
            </a:pPr>
            <a:endParaRPr lang="en-US" sz="1836" kern="0">
              <a:solidFill>
                <a:srgbClr val="FFFFFF"/>
              </a:solidFill>
              <a:latin typeface="Segoe"/>
            </a:endParaRPr>
          </a:p>
        </p:txBody>
      </p:sp>
      <p:sp>
        <p:nvSpPr>
          <p:cNvPr id="17" name="Rectangle 16"/>
          <p:cNvSpPr/>
          <p:nvPr/>
        </p:nvSpPr>
        <p:spPr>
          <a:xfrm>
            <a:off x="5665434" y="2294704"/>
            <a:ext cx="2173707" cy="2310392"/>
          </a:xfrm>
          <a:prstGeom prst="rect">
            <a:avLst/>
          </a:prstGeom>
          <a:solidFill>
            <a:srgbClr val="FFFFFF">
              <a:alpha val="67843"/>
            </a:srgbClr>
          </a:solidFill>
          <a:ln w="55000" cap="flat" cmpd="thickThin" algn="ctr">
            <a:noFill/>
            <a:prstDash val="solid"/>
          </a:ln>
          <a:effectLst/>
        </p:spPr>
        <p:txBody>
          <a:bodyPr rtlCol="0" anchor="ctr"/>
          <a:lstStyle/>
          <a:p>
            <a:pPr algn="ctr" defTabSz="930978" fontAlgn="base">
              <a:spcBef>
                <a:spcPct val="0"/>
              </a:spcBef>
              <a:spcAft>
                <a:spcPct val="0"/>
              </a:spcAft>
              <a:defRPr/>
            </a:pPr>
            <a:endParaRPr lang="en-US" sz="1836" kern="0">
              <a:solidFill>
                <a:srgbClr val="FFFFFF"/>
              </a:solidFill>
              <a:latin typeface="Segoe"/>
            </a:endParaRPr>
          </a:p>
        </p:txBody>
      </p:sp>
      <p:grpSp>
        <p:nvGrpSpPr>
          <p:cNvPr id="18" name="Group 17"/>
          <p:cNvGrpSpPr/>
          <p:nvPr/>
        </p:nvGrpSpPr>
        <p:grpSpPr>
          <a:xfrm>
            <a:off x="3571764" y="1482576"/>
            <a:ext cx="4991485" cy="1078851"/>
            <a:chOff x="3712059" y="955680"/>
            <a:chExt cx="4894057" cy="1057793"/>
          </a:xfrm>
        </p:grpSpPr>
        <p:cxnSp>
          <p:nvCxnSpPr>
            <p:cNvPr id="19" name="Straight Connector 18"/>
            <p:cNvCxnSpPr/>
            <p:nvPr/>
          </p:nvCxnSpPr>
          <p:spPr>
            <a:xfrm>
              <a:off x="4572000" y="1398494"/>
              <a:ext cx="351748" cy="614979"/>
            </a:xfrm>
            <a:prstGeom prst="line">
              <a:avLst/>
            </a:prstGeom>
            <a:noFill/>
            <a:ln w="28575" cap="flat" cmpd="sng" algn="ctr">
              <a:solidFill>
                <a:srgbClr val="000000"/>
              </a:solidFill>
              <a:prstDash val="solid"/>
            </a:ln>
            <a:effectLst/>
          </p:spPr>
        </p:cxnSp>
        <p:sp>
          <p:nvSpPr>
            <p:cNvPr id="20" name="Rectangle 19"/>
            <p:cNvSpPr/>
            <p:nvPr/>
          </p:nvSpPr>
          <p:spPr>
            <a:xfrm>
              <a:off x="3712059" y="955680"/>
              <a:ext cx="4894057" cy="469039"/>
            </a:xfrm>
            <a:prstGeom prst="rect">
              <a:avLst/>
            </a:prstGeom>
          </p:spPr>
          <p:txBody>
            <a:bodyPr wrap="square">
              <a:spAutoFit/>
            </a:bodyPr>
            <a:lstStyle/>
            <a:p>
              <a:pPr marL="464680" lvl="1" indent="1620" defTabSz="930978" fontAlgn="base">
                <a:spcBef>
                  <a:spcPts val="306"/>
                </a:spcBef>
                <a:spcAft>
                  <a:spcPts val="306"/>
                </a:spcAft>
                <a:defRPr/>
              </a:pPr>
              <a:r>
                <a:rPr lang="en-US" sz="2448" kern="0" dirty="0">
                  <a:solidFill>
                    <a:srgbClr val="3F3F3F"/>
                  </a:solidFill>
                  <a:latin typeface="Arial" pitchFamily="34" charset="0"/>
                </a:rPr>
                <a:t>Predict correct answer</a:t>
              </a:r>
              <a:endParaRPr lang="en-US" sz="1836" kern="0" dirty="0">
                <a:solidFill>
                  <a:srgbClr val="3F3F3F"/>
                </a:solidFill>
                <a:latin typeface="Arial" pitchFamily="34" charset="0"/>
              </a:endParaRPr>
            </a:p>
          </p:txBody>
        </p:sp>
      </p:grpSp>
      <p:grpSp>
        <p:nvGrpSpPr>
          <p:cNvPr id="21" name="Group 20"/>
          <p:cNvGrpSpPr/>
          <p:nvPr/>
        </p:nvGrpSpPr>
        <p:grpSpPr>
          <a:xfrm>
            <a:off x="3334297" y="4343952"/>
            <a:ext cx="4991485" cy="1162722"/>
            <a:chOff x="3479227" y="3761205"/>
            <a:chExt cx="4894057" cy="1140027"/>
          </a:xfrm>
        </p:grpSpPr>
        <p:cxnSp>
          <p:nvCxnSpPr>
            <p:cNvPr id="22" name="Straight Connector 21"/>
            <p:cNvCxnSpPr/>
            <p:nvPr/>
          </p:nvCxnSpPr>
          <p:spPr>
            <a:xfrm flipH="1">
              <a:off x="4507278" y="3761205"/>
              <a:ext cx="376695" cy="789280"/>
            </a:xfrm>
            <a:prstGeom prst="line">
              <a:avLst/>
            </a:prstGeom>
            <a:noFill/>
            <a:ln w="28575" cap="flat" cmpd="sng" algn="ctr">
              <a:solidFill>
                <a:srgbClr val="000000"/>
              </a:solidFill>
              <a:prstDash val="solid"/>
            </a:ln>
            <a:effectLst/>
          </p:spPr>
        </p:cxnSp>
        <p:sp>
          <p:nvSpPr>
            <p:cNvPr id="23" name="Rectangle 22"/>
            <p:cNvSpPr/>
            <p:nvPr/>
          </p:nvSpPr>
          <p:spPr>
            <a:xfrm>
              <a:off x="3479227" y="4432193"/>
              <a:ext cx="4894057" cy="469039"/>
            </a:xfrm>
            <a:prstGeom prst="rect">
              <a:avLst/>
            </a:prstGeom>
          </p:spPr>
          <p:txBody>
            <a:bodyPr wrap="square">
              <a:spAutoFit/>
            </a:bodyPr>
            <a:lstStyle/>
            <a:p>
              <a:pPr marL="464680" lvl="1" indent="1620" defTabSz="930978" fontAlgn="base">
                <a:spcBef>
                  <a:spcPts val="306"/>
                </a:spcBef>
                <a:spcAft>
                  <a:spcPts val="306"/>
                </a:spcAft>
                <a:defRPr/>
              </a:pPr>
              <a:r>
                <a:rPr lang="en-US" sz="2448" kern="0" dirty="0">
                  <a:solidFill>
                    <a:srgbClr val="3F3F3F"/>
                  </a:solidFill>
                  <a:latin typeface="Arial" pitchFamily="34" charset="0"/>
                </a:rPr>
                <a:t>Predict next vote</a:t>
              </a:r>
              <a:endParaRPr lang="en-US" sz="1836" kern="0" dirty="0">
                <a:solidFill>
                  <a:srgbClr val="3F3F3F"/>
                </a:solidFill>
                <a:latin typeface="Arial" pitchFamily="34" charset="0"/>
              </a:endParaRPr>
            </a:p>
          </p:txBody>
        </p:sp>
      </p:grpSp>
      <p:grpSp>
        <p:nvGrpSpPr>
          <p:cNvPr id="24" name="Group 23"/>
          <p:cNvGrpSpPr/>
          <p:nvPr/>
        </p:nvGrpSpPr>
        <p:grpSpPr>
          <a:xfrm>
            <a:off x="1505149" y="4998421"/>
            <a:ext cx="7058104" cy="1296651"/>
            <a:chOff x="1685782" y="4402900"/>
            <a:chExt cx="6920338" cy="1271342"/>
          </a:xfrm>
        </p:grpSpPr>
        <p:sp>
          <p:nvSpPr>
            <p:cNvPr id="25" name="Flowchart: Magnetic Disk 24"/>
            <p:cNvSpPr/>
            <p:nvPr/>
          </p:nvSpPr>
          <p:spPr>
            <a:xfrm>
              <a:off x="1685782" y="4972023"/>
              <a:ext cx="1264818" cy="583277"/>
            </a:xfrm>
            <a:prstGeom prst="flowChartMagneticDisk">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2857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32597">
                <a:defRPr/>
              </a:pPr>
              <a:endParaRPr lang="en-US" sz="2448" kern="0" dirty="0">
                <a:solidFill>
                  <a:srgbClr val="000000"/>
                </a:solidFill>
              </a:endParaRPr>
            </a:p>
          </p:txBody>
        </p:sp>
        <p:sp>
          <p:nvSpPr>
            <p:cNvPr id="26" name="Oval 25"/>
            <p:cNvSpPr/>
            <p:nvPr/>
          </p:nvSpPr>
          <p:spPr bwMode="auto">
            <a:xfrm>
              <a:off x="2101338" y="5033615"/>
              <a:ext cx="433705" cy="94663"/>
            </a:xfrm>
            <a:prstGeom prst="ellipse">
              <a:avLst/>
            </a:prstGeom>
            <a:solidFill>
              <a:srgbClr val="0070C0"/>
            </a:solidFill>
            <a:ln>
              <a:noFill/>
              <a:headEnd type="none" w="med" len="med"/>
              <a:tailEnd type="none" w="med" len="med"/>
            </a:ln>
            <a:effectLst>
              <a:innerShdw blurRad="63500" dist="50800" dir="16200000">
                <a:prstClr val="black">
                  <a:alpha val="50000"/>
                </a:prstClr>
              </a:innerShdw>
            </a:effectLst>
            <a:scene3d>
              <a:camera prst="orthographicFront" fov="0">
                <a:rot lat="0" lon="0" rev="0"/>
              </a:camera>
              <a:lightRig rig="glow" dir="t">
                <a:rot lat="0" lon="0" rev="6360000"/>
              </a:lightRig>
            </a:scene3d>
            <a:sp3d contourW="1000" prstMaterial="flat">
              <a:bevelT w="95250" h="101600"/>
              <a:contourClr>
                <a:srgbClr val="5782B5">
                  <a:satMod val="300000"/>
                </a:srgbClr>
              </a:contourClr>
            </a:sp3d>
          </p:spPr>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defRPr/>
              </a:pPr>
              <a:endParaRPr lang="en-US" sz="2346" kern="0" dirty="0">
                <a:solidFill>
                  <a:srgbClr val="FFFFFF"/>
                </a:solidFill>
                <a:effectLst>
                  <a:outerShdw blurRad="38100" dist="38100" dir="2700000" algn="tl">
                    <a:srgbClr val="000000">
                      <a:alpha val="43137"/>
                    </a:srgbClr>
                  </a:outerShdw>
                </a:effectLst>
                <a:latin typeface="Segoe"/>
              </a:endParaRPr>
            </a:p>
          </p:txBody>
        </p:sp>
        <p:cxnSp>
          <p:nvCxnSpPr>
            <p:cNvPr id="27" name="Straight Arrow Connector 26"/>
            <p:cNvCxnSpPr/>
            <p:nvPr/>
          </p:nvCxnSpPr>
          <p:spPr>
            <a:xfrm>
              <a:off x="3106615" y="5263661"/>
              <a:ext cx="3915508" cy="0"/>
            </a:xfrm>
            <a:prstGeom prst="straightConnector1">
              <a:avLst/>
            </a:prstGeom>
            <a:noFill/>
            <a:ln w="38100" cap="flat" cmpd="sng" algn="ctr">
              <a:solidFill>
                <a:srgbClr val="3F3F3F"/>
              </a:solidFill>
              <a:prstDash val="solid"/>
              <a:tailEnd type="arrow"/>
            </a:ln>
            <a:effectLst/>
          </p:spPr>
        </p:cxnSp>
        <p:grpSp>
          <p:nvGrpSpPr>
            <p:cNvPr id="28" name="Group 27"/>
            <p:cNvGrpSpPr/>
            <p:nvPr/>
          </p:nvGrpSpPr>
          <p:grpSpPr>
            <a:xfrm>
              <a:off x="6921728" y="4402900"/>
              <a:ext cx="1684392" cy="1271342"/>
              <a:chOff x="6921728" y="4402900"/>
              <a:chExt cx="1684392" cy="1271342"/>
            </a:xfrm>
            <a:solidFill>
              <a:srgbClr val="00B0F0"/>
            </a:solidFill>
          </p:grpSpPr>
          <p:grpSp>
            <p:nvGrpSpPr>
              <p:cNvPr id="29" name="Group 44"/>
              <p:cNvGrpSpPr/>
              <p:nvPr/>
            </p:nvGrpSpPr>
            <p:grpSpPr>
              <a:xfrm>
                <a:off x="6921728" y="4402900"/>
                <a:ext cx="1684392" cy="1271342"/>
                <a:chOff x="7312726" y="2854325"/>
                <a:chExt cx="1028699" cy="1181100"/>
              </a:xfrm>
              <a:grpFill/>
            </p:grpSpPr>
            <p:grpSp>
              <p:nvGrpSpPr>
                <p:cNvPr id="31" name="Group 62"/>
                <p:cNvGrpSpPr>
                  <a:grpSpLocks/>
                </p:cNvGrpSpPr>
                <p:nvPr/>
              </p:nvGrpSpPr>
              <p:grpSpPr bwMode="auto">
                <a:xfrm>
                  <a:off x="7541325" y="2949577"/>
                  <a:ext cx="800100" cy="1066800"/>
                  <a:chOff x="4998" y="1494"/>
                  <a:chExt cx="504" cy="672"/>
                </a:xfrm>
                <a:grpFill/>
              </p:grpSpPr>
              <p:sp>
                <p:nvSpPr>
                  <p:cNvPr id="42" name="Line 63"/>
                  <p:cNvSpPr>
                    <a:spLocks noChangeShapeType="1"/>
                  </p:cNvSpPr>
                  <p:nvPr/>
                </p:nvSpPr>
                <p:spPr bwMode="auto">
                  <a:xfrm>
                    <a:off x="4998" y="1494"/>
                    <a:ext cx="360" cy="288"/>
                  </a:xfrm>
                  <a:prstGeom prst="line">
                    <a:avLst/>
                  </a:prstGeom>
                  <a:grpFill/>
                  <a:ln w="28575">
                    <a:solidFill>
                      <a:srgbClr val="94D850">
                        <a:lumMod val="50000"/>
                      </a:srgbClr>
                    </a:solidFill>
                    <a:round/>
                    <a:headEnd type="none" w="sm" len="sm"/>
                    <a:tailEnd type="none" w="med" len="lg"/>
                  </a:ln>
                  <a:effectLst/>
                  <a:scene3d>
                    <a:camera prst="orthographicFront"/>
                    <a:lightRig rig="threePt" dir="t"/>
                  </a:scene3d>
                  <a:sp3d>
                    <a:bevelT/>
                  </a:sp3d>
                </p:spPr>
                <p:txBody>
                  <a:bodyPr/>
                  <a:lstStyle/>
                  <a:p>
                    <a:pPr defTabSz="930978" fontAlgn="base">
                      <a:spcBef>
                        <a:spcPct val="0"/>
                      </a:spcBef>
                      <a:spcAft>
                        <a:spcPct val="0"/>
                      </a:spcAft>
                      <a:defRPr/>
                    </a:pPr>
                    <a:endParaRPr lang="en-US" sz="1836" kern="0" dirty="0">
                      <a:solidFill>
                        <a:srgbClr val="FFFFFF"/>
                      </a:solidFill>
                      <a:latin typeface="Arial" pitchFamily="34" charset="0"/>
                    </a:endParaRPr>
                  </a:p>
                </p:txBody>
              </p:sp>
              <p:sp>
                <p:nvSpPr>
                  <p:cNvPr id="43" name="Line 64"/>
                  <p:cNvSpPr>
                    <a:spLocks noChangeShapeType="1"/>
                  </p:cNvSpPr>
                  <p:nvPr/>
                </p:nvSpPr>
                <p:spPr bwMode="auto">
                  <a:xfrm>
                    <a:off x="5358" y="1830"/>
                    <a:ext cx="96" cy="300"/>
                  </a:xfrm>
                  <a:prstGeom prst="line">
                    <a:avLst/>
                  </a:prstGeom>
                  <a:grpFill/>
                  <a:ln w="28575">
                    <a:solidFill>
                      <a:srgbClr val="94D850">
                        <a:lumMod val="50000"/>
                      </a:srgbClr>
                    </a:solidFill>
                    <a:round/>
                    <a:headEnd type="none" w="sm" len="sm"/>
                    <a:tailEnd type="none" w="med" len="lg"/>
                  </a:ln>
                  <a:effectLst/>
                  <a:scene3d>
                    <a:camera prst="orthographicFront"/>
                    <a:lightRig rig="threePt" dir="t"/>
                  </a:scene3d>
                  <a:sp3d>
                    <a:bevelT/>
                  </a:sp3d>
                </p:spPr>
                <p:txBody>
                  <a:bodyPr/>
                  <a:lstStyle/>
                  <a:p>
                    <a:pPr defTabSz="930978" fontAlgn="base">
                      <a:spcBef>
                        <a:spcPct val="0"/>
                      </a:spcBef>
                      <a:spcAft>
                        <a:spcPct val="0"/>
                      </a:spcAft>
                      <a:defRPr/>
                    </a:pPr>
                    <a:endParaRPr lang="en-US" sz="1836" kern="0" dirty="0">
                      <a:solidFill>
                        <a:srgbClr val="FFFFFF"/>
                      </a:solidFill>
                      <a:latin typeface="Arial" pitchFamily="34" charset="0"/>
                    </a:endParaRPr>
                  </a:p>
                </p:txBody>
              </p:sp>
              <p:sp>
                <p:nvSpPr>
                  <p:cNvPr id="44" name="Oval 68"/>
                  <p:cNvSpPr>
                    <a:spLocks noChangeArrowheads="1"/>
                  </p:cNvSpPr>
                  <p:nvPr/>
                </p:nvSpPr>
                <p:spPr bwMode="auto">
                  <a:xfrm>
                    <a:off x="5406" y="2070"/>
                    <a:ext cx="96" cy="96"/>
                  </a:xfrm>
                  <a:prstGeom prst="ellipse">
                    <a:avLst/>
                  </a:prstGeom>
                  <a:solidFill>
                    <a:srgbClr val="94D850">
                      <a:lumMod val="75000"/>
                    </a:srgbClr>
                  </a:solidFill>
                  <a:ln w="28575">
                    <a:solidFill>
                      <a:srgbClr val="94D850">
                        <a:lumMod val="50000"/>
                      </a:srgbClr>
                    </a:solidFill>
                    <a:round/>
                    <a:headEnd type="none" w="sm" len="sm"/>
                    <a:tailEnd type="none" w="med" len="lg"/>
                  </a:ln>
                  <a:effectLst/>
                  <a:scene3d>
                    <a:camera prst="orthographicFront"/>
                    <a:lightRig rig="threePt" dir="t"/>
                  </a:scene3d>
                  <a:sp3d>
                    <a:bevelT/>
                  </a:sp3d>
                </p:spPr>
                <p:txBody>
                  <a:bodyPr wrap="none" anchor="ctr"/>
                  <a:lstStyle/>
                  <a:p>
                    <a:pPr defTabSz="930978" fontAlgn="base">
                      <a:spcBef>
                        <a:spcPct val="0"/>
                      </a:spcBef>
                      <a:spcAft>
                        <a:spcPct val="0"/>
                      </a:spcAft>
                      <a:defRPr/>
                    </a:pPr>
                    <a:endParaRPr lang="en-US" sz="1836" kern="0" dirty="0">
                      <a:solidFill>
                        <a:srgbClr val="FFFFFF"/>
                      </a:solidFill>
                      <a:latin typeface="Arial" pitchFamily="34" charset="0"/>
                    </a:endParaRPr>
                  </a:p>
                </p:txBody>
              </p:sp>
            </p:grpSp>
            <p:grpSp>
              <p:nvGrpSpPr>
                <p:cNvPr id="32" name="Group 69"/>
                <p:cNvGrpSpPr>
                  <a:grpSpLocks/>
                </p:cNvGrpSpPr>
                <p:nvPr/>
              </p:nvGrpSpPr>
              <p:grpSpPr bwMode="auto">
                <a:xfrm>
                  <a:off x="7312726" y="2978150"/>
                  <a:ext cx="781050" cy="1057275"/>
                  <a:chOff x="4854" y="1512"/>
                  <a:chExt cx="492" cy="666"/>
                </a:xfrm>
                <a:grpFill/>
              </p:grpSpPr>
              <p:sp>
                <p:nvSpPr>
                  <p:cNvPr id="34" name="Line 70"/>
                  <p:cNvSpPr>
                    <a:spLocks noChangeShapeType="1"/>
                  </p:cNvSpPr>
                  <p:nvPr/>
                </p:nvSpPr>
                <p:spPr bwMode="auto">
                  <a:xfrm>
                    <a:off x="5016" y="1806"/>
                    <a:ext cx="96" cy="300"/>
                  </a:xfrm>
                  <a:prstGeom prst="line">
                    <a:avLst/>
                  </a:prstGeom>
                  <a:grpFill/>
                  <a:ln w="28575">
                    <a:solidFill>
                      <a:srgbClr val="94D850">
                        <a:lumMod val="50000"/>
                      </a:srgbClr>
                    </a:solidFill>
                    <a:round/>
                    <a:headEnd type="none" w="sm" len="sm"/>
                    <a:tailEnd type="none" w="med" len="lg"/>
                  </a:ln>
                  <a:effectLst/>
                  <a:scene3d>
                    <a:camera prst="orthographicFront"/>
                    <a:lightRig rig="threePt" dir="t"/>
                  </a:scene3d>
                  <a:sp3d>
                    <a:bevelT/>
                  </a:sp3d>
                </p:spPr>
                <p:txBody>
                  <a:bodyPr/>
                  <a:lstStyle/>
                  <a:p>
                    <a:pPr defTabSz="930978" fontAlgn="base">
                      <a:spcBef>
                        <a:spcPct val="0"/>
                      </a:spcBef>
                      <a:spcAft>
                        <a:spcPct val="0"/>
                      </a:spcAft>
                      <a:defRPr/>
                    </a:pPr>
                    <a:endParaRPr lang="en-US" sz="1836" kern="0" dirty="0">
                      <a:solidFill>
                        <a:srgbClr val="FFFFFF"/>
                      </a:solidFill>
                      <a:latin typeface="Arial" pitchFamily="34" charset="0"/>
                    </a:endParaRPr>
                  </a:p>
                </p:txBody>
              </p:sp>
              <p:sp>
                <p:nvSpPr>
                  <p:cNvPr id="35" name="Line 71"/>
                  <p:cNvSpPr>
                    <a:spLocks noChangeShapeType="1"/>
                  </p:cNvSpPr>
                  <p:nvPr/>
                </p:nvSpPr>
                <p:spPr bwMode="auto">
                  <a:xfrm flipH="1">
                    <a:off x="4920" y="1782"/>
                    <a:ext cx="96" cy="342"/>
                  </a:xfrm>
                  <a:prstGeom prst="line">
                    <a:avLst/>
                  </a:prstGeom>
                  <a:grpFill/>
                  <a:ln w="28575">
                    <a:solidFill>
                      <a:srgbClr val="94D850">
                        <a:lumMod val="50000"/>
                      </a:srgbClr>
                    </a:solidFill>
                    <a:round/>
                    <a:headEnd type="none" w="sm" len="sm"/>
                    <a:tailEnd type="none" w="med" len="lg"/>
                  </a:ln>
                  <a:effectLst/>
                  <a:scene3d>
                    <a:camera prst="orthographicFront"/>
                    <a:lightRig rig="threePt" dir="t"/>
                  </a:scene3d>
                  <a:sp3d>
                    <a:bevelT/>
                  </a:sp3d>
                </p:spPr>
                <p:txBody>
                  <a:bodyPr/>
                  <a:lstStyle/>
                  <a:p>
                    <a:pPr defTabSz="930978" fontAlgn="base">
                      <a:spcBef>
                        <a:spcPct val="0"/>
                      </a:spcBef>
                      <a:spcAft>
                        <a:spcPct val="0"/>
                      </a:spcAft>
                      <a:defRPr/>
                    </a:pPr>
                    <a:endParaRPr lang="en-US" sz="1836" kern="0" dirty="0">
                      <a:solidFill>
                        <a:srgbClr val="FFFFFF"/>
                      </a:solidFill>
                      <a:latin typeface="Arial" pitchFamily="34" charset="0"/>
                    </a:endParaRPr>
                  </a:p>
                </p:txBody>
              </p:sp>
              <p:grpSp>
                <p:nvGrpSpPr>
                  <p:cNvPr id="36" name="Group 72"/>
                  <p:cNvGrpSpPr>
                    <a:grpSpLocks/>
                  </p:cNvGrpSpPr>
                  <p:nvPr/>
                </p:nvGrpSpPr>
                <p:grpSpPr bwMode="auto">
                  <a:xfrm>
                    <a:off x="4854" y="1512"/>
                    <a:ext cx="492" cy="666"/>
                    <a:chOff x="4854" y="1512"/>
                    <a:chExt cx="492" cy="666"/>
                  </a:xfrm>
                  <a:grpFill/>
                </p:grpSpPr>
                <p:sp>
                  <p:nvSpPr>
                    <p:cNvPr id="37" name="Line 76"/>
                    <p:cNvSpPr>
                      <a:spLocks noChangeShapeType="1"/>
                    </p:cNvSpPr>
                    <p:nvPr/>
                  </p:nvSpPr>
                  <p:spPr bwMode="auto">
                    <a:xfrm flipH="1">
                      <a:off x="5016" y="1806"/>
                      <a:ext cx="330" cy="9"/>
                    </a:xfrm>
                    <a:prstGeom prst="line">
                      <a:avLst/>
                    </a:prstGeom>
                    <a:grpFill/>
                    <a:ln w="28575">
                      <a:solidFill>
                        <a:srgbClr val="94D850">
                          <a:lumMod val="50000"/>
                        </a:srgbClr>
                      </a:solidFill>
                      <a:round/>
                      <a:headEnd type="none" w="sm" len="sm"/>
                      <a:tailEnd type="none" w="med" len="lg"/>
                    </a:ln>
                    <a:effectLst/>
                    <a:scene3d>
                      <a:camera prst="orthographicFront"/>
                      <a:lightRig rig="threePt" dir="t"/>
                    </a:scene3d>
                    <a:sp3d>
                      <a:bevelT/>
                    </a:sp3d>
                  </p:spPr>
                  <p:txBody>
                    <a:bodyPr/>
                    <a:lstStyle/>
                    <a:p>
                      <a:pPr defTabSz="930978" fontAlgn="base">
                        <a:spcBef>
                          <a:spcPct val="0"/>
                        </a:spcBef>
                        <a:spcAft>
                          <a:spcPct val="0"/>
                        </a:spcAft>
                        <a:defRPr/>
                      </a:pPr>
                      <a:endParaRPr lang="en-US" sz="1836" kern="0" dirty="0">
                        <a:solidFill>
                          <a:srgbClr val="FFFFFF"/>
                        </a:solidFill>
                        <a:latin typeface="Arial" pitchFamily="34" charset="0"/>
                      </a:endParaRPr>
                    </a:p>
                  </p:txBody>
                </p:sp>
                <p:sp>
                  <p:nvSpPr>
                    <p:cNvPr id="38" name="Line 73"/>
                    <p:cNvSpPr>
                      <a:spLocks noChangeShapeType="1"/>
                    </p:cNvSpPr>
                    <p:nvPr/>
                  </p:nvSpPr>
                  <p:spPr bwMode="auto">
                    <a:xfrm>
                      <a:off x="4998" y="1512"/>
                      <a:ext cx="6" cy="252"/>
                    </a:xfrm>
                    <a:prstGeom prst="line">
                      <a:avLst/>
                    </a:prstGeom>
                    <a:grpFill/>
                    <a:ln w="28575">
                      <a:solidFill>
                        <a:srgbClr val="94D850">
                          <a:lumMod val="50000"/>
                        </a:srgbClr>
                      </a:solidFill>
                      <a:round/>
                      <a:headEnd type="none" w="sm" len="sm"/>
                      <a:tailEnd type="none" w="med" len="lg"/>
                    </a:ln>
                    <a:effectLst/>
                    <a:scene3d>
                      <a:camera prst="orthographicFront"/>
                      <a:lightRig rig="threePt" dir="t"/>
                    </a:scene3d>
                    <a:sp3d>
                      <a:bevelT/>
                    </a:sp3d>
                  </p:spPr>
                  <p:txBody>
                    <a:bodyPr/>
                    <a:lstStyle/>
                    <a:p>
                      <a:pPr defTabSz="930978" fontAlgn="base">
                        <a:spcBef>
                          <a:spcPct val="0"/>
                        </a:spcBef>
                        <a:spcAft>
                          <a:spcPct val="0"/>
                        </a:spcAft>
                        <a:defRPr/>
                      </a:pPr>
                      <a:endParaRPr lang="en-US" sz="1836" kern="0" dirty="0">
                        <a:solidFill>
                          <a:srgbClr val="FFFFFF"/>
                        </a:solidFill>
                        <a:latin typeface="Arial" pitchFamily="34" charset="0"/>
                      </a:endParaRPr>
                    </a:p>
                  </p:txBody>
                </p:sp>
                <p:sp>
                  <p:nvSpPr>
                    <p:cNvPr id="39" name="Oval 74"/>
                    <p:cNvSpPr>
                      <a:spLocks noChangeArrowheads="1"/>
                    </p:cNvSpPr>
                    <p:nvPr/>
                  </p:nvSpPr>
                  <p:spPr bwMode="auto">
                    <a:xfrm>
                      <a:off x="4962" y="1758"/>
                      <a:ext cx="96" cy="96"/>
                    </a:xfrm>
                    <a:prstGeom prst="ellipse">
                      <a:avLst/>
                    </a:prstGeom>
                    <a:solidFill>
                      <a:srgbClr val="94D850">
                        <a:lumMod val="75000"/>
                      </a:srgbClr>
                    </a:solidFill>
                    <a:ln w="28575">
                      <a:solidFill>
                        <a:srgbClr val="94D850">
                          <a:lumMod val="50000"/>
                        </a:srgbClr>
                      </a:solidFill>
                      <a:round/>
                      <a:headEnd type="none" w="sm" len="sm"/>
                      <a:tailEnd type="none" w="med" len="lg"/>
                    </a:ln>
                    <a:effectLst/>
                    <a:scene3d>
                      <a:camera prst="orthographicFront"/>
                      <a:lightRig rig="threePt" dir="t"/>
                    </a:scene3d>
                    <a:sp3d>
                      <a:bevelT/>
                    </a:sp3d>
                  </p:spPr>
                  <p:txBody>
                    <a:bodyPr wrap="none" anchor="ctr"/>
                    <a:lstStyle/>
                    <a:p>
                      <a:pPr defTabSz="930978" fontAlgn="base">
                        <a:spcBef>
                          <a:spcPct val="0"/>
                        </a:spcBef>
                        <a:spcAft>
                          <a:spcPct val="0"/>
                        </a:spcAft>
                        <a:defRPr/>
                      </a:pPr>
                      <a:endParaRPr lang="en-US" sz="1836" kern="0" dirty="0">
                        <a:solidFill>
                          <a:srgbClr val="FFFFFF"/>
                        </a:solidFill>
                        <a:latin typeface="Arial" pitchFamily="34" charset="0"/>
                      </a:endParaRPr>
                    </a:p>
                  </p:txBody>
                </p:sp>
                <p:sp>
                  <p:nvSpPr>
                    <p:cNvPr id="40" name="Oval 75"/>
                    <p:cNvSpPr>
                      <a:spLocks noChangeArrowheads="1"/>
                    </p:cNvSpPr>
                    <p:nvPr/>
                  </p:nvSpPr>
                  <p:spPr bwMode="auto">
                    <a:xfrm>
                      <a:off x="5052" y="2076"/>
                      <a:ext cx="96" cy="96"/>
                    </a:xfrm>
                    <a:prstGeom prst="ellipse">
                      <a:avLst/>
                    </a:prstGeom>
                    <a:solidFill>
                      <a:srgbClr val="94D850">
                        <a:lumMod val="75000"/>
                      </a:srgbClr>
                    </a:solidFill>
                    <a:ln w="28575">
                      <a:solidFill>
                        <a:srgbClr val="94D850">
                          <a:lumMod val="50000"/>
                        </a:srgbClr>
                      </a:solidFill>
                      <a:round/>
                      <a:headEnd type="none" w="sm" len="sm"/>
                      <a:tailEnd type="none" w="med" len="lg"/>
                    </a:ln>
                    <a:effectLst/>
                    <a:scene3d>
                      <a:camera prst="orthographicFront"/>
                      <a:lightRig rig="threePt" dir="t"/>
                    </a:scene3d>
                    <a:sp3d>
                      <a:bevelT/>
                    </a:sp3d>
                  </p:spPr>
                  <p:txBody>
                    <a:bodyPr wrap="none" anchor="ctr"/>
                    <a:lstStyle/>
                    <a:p>
                      <a:pPr defTabSz="930978" fontAlgn="base">
                        <a:spcBef>
                          <a:spcPct val="0"/>
                        </a:spcBef>
                        <a:spcAft>
                          <a:spcPct val="0"/>
                        </a:spcAft>
                        <a:defRPr/>
                      </a:pPr>
                      <a:endParaRPr lang="en-US" sz="1836" kern="0" dirty="0">
                        <a:solidFill>
                          <a:srgbClr val="FFFFFF"/>
                        </a:solidFill>
                        <a:latin typeface="Arial" pitchFamily="34" charset="0"/>
                      </a:endParaRPr>
                    </a:p>
                  </p:txBody>
                </p:sp>
                <p:sp>
                  <p:nvSpPr>
                    <p:cNvPr id="41" name="Oval 78"/>
                    <p:cNvSpPr>
                      <a:spLocks noChangeArrowheads="1"/>
                    </p:cNvSpPr>
                    <p:nvPr/>
                  </p:nvSpPr>
                  <p:spPr bwMode="auto">
                    <a:xfrm>
                      <a:off x="4854" y="2082"/>
                      <a:ext cx="96" cy="96"/>
                    </a:xfrm>
                    <a:prstGeom prst="ellipse">
                      <a:avLst/>
                    </a:prstGeom>
                    <a:solidFill>
                      <a:srgbClr val="94D850">
                        <a:lumMod val="75000"/>
                      </a:srgbClr>
                    </a:solidFill>
                    <a:ln w="28575">
                      <a:solidFill>
                        <a:srgbClr val="94D850">
                          <a:lumMod val="50000"/>
                        </a:srgbClr>
                      </a:solidFill>
                      <a:round/>
                      <a:headEnd type="none" w="sm" len="sm"/>
                      <a:tailEnd type="none" w="med" len="lg"/>
                    </a:ln>
                    <a:effectLst/>
                    <a:scene3d>
                      <a:camera prst="orthographicFront"/>
                      <a:lightRig rig="threePt" dir="t"/>
                    </a:scene3d>
                    <a:sp3d>
                      <a:bevelT/>
                    </a:sp3d>
                  </p:spPr>
                  <p:txBody>
                    <a:bodyPr wrap="none" anchor="ctr"/>
                    <a:lstStyle/>
                    <a:p>
                      <a:pPr defTabSz="930978" fontAlgn="base">
                        <a:spcBef>
                          <a:spcPct val="0"/>
                        </a:spcBef>
                        <a:spcAft>
                          <a:spcPct val="0"/>
                        </a:spcAft>
                        <a:defRPr/>
                      </a:pPr>
                      <a:endParaRPr lang="en-US" sz="1836" kern="0" dirty="0">
                        <a:solidFill>
                          <a:srgbClr val="FFFFFF"/>
                        </a:solidFill>
                        <a:latin typeface="Arial" pitchFamily="34" charset="0"/>
                      </a:endParaRPr>
                    </a:p>
                  </p:txBody>
                </p:sp>
              </p:grpSp>
            </p:grpSp>
            <p:sp>
              <p:nvSpPr>
                <p:cNvPr id="33" name="Oval 112"/>
                <p:cNvSpPr>
                  <a:spLocks noChangeArrowheads="1"/>
                </p:cNvSpPr>
                <p:nvPr/>
              </p:nvSpPr>
              <p:spPr bwMode="auto">
                <a:xfrm>
                  <a:off x="7455600" y="2854325"/>
                  <a:ext cx="171450" cy="152400"/>
                </a:xfrm>
                <a:prstGeom prst="ellipse">
                  <a:avLst/>
                </a:prstGeom>
                <a:solidFill>
                  <a:srgbClr val="94D850">
                    <a:lumMod val="75000"/>
                  </a:srgbClr>
                </a:solidFill>
                <a:ln w="28575">
                  <a:solidFill>
                    <a:srgbClr val="94D850">
                      <a:lumMod val="50000"/>
                    </a:srgbClr>
                  </a:solidFill>
                  <a:round/>
                  <a:headEnd type="none" w="sm" len="sm"/>
                  <a:tailEnd type="none" w="med" len="lg"/>
                </a:ln>
                <a:effectLst/>
                <a:scene3d>
                  <a:camera prst="orthographicFront"/>
                  <a:lightRig rig="threePt" dir="t"/>
                </a:scene3d>
                <a:sp3d>
                  <a:bevelT/>
                </a:sp3d>
              </p:spPr>
              <p:txBody>
                <a:bodyPr wrap="none" anchor="ctr"/>
                <a:lstStyle/>
                <a:p>
                  <a:pPr defTabSz="930978" fontAlgn="base">
                    <a:spcBef>
                      <a:spcPct val="0"/>
                    </a:spcBef>
                    <a:spcAft>
                      <a:spcPct val="0"/>
                    </a:spcAft>
                    <a:defRPr/>
                  </a:pPr>
                  <a:endParaRPr lang="en-US" sz="1836" kern="0" dirty="0">
                    <a:solidFill>
                      <a:srgbClr val="FFFFFF"/>
                    </a:solidFill>
                    <a:latin typeface="Arial" pitchFamily="34" charset="0"/>
                  </a:endParaRPr>
                </a:p>
              </p:txBody>
            </p:sp>
          </p:grpSp>
          <p:sp>
            <p:nvSpPr>
              <p:cNvPr id="30" name="Oval 77"/>
              <p:cNvSpPr>
                <a:spLocks noChangeArrowheads="1"/>
              </p:cNvSpPr>
              <p:nvPr/>
            </p:nvSpPr>
            <p:spPr bwMode="auto">
              <a:xfrm>
                <a:off x="8109695" y="4955925"/>
                <a:ext cx="249540" cy="164044"/>
              </a:xfrm>
              <a:prstGeom prst="ellipse">
                <a:avLst/>
              </a:prstGeom>
              <a:solidFill>
                <a:srgbClr val="94D850">
                  <a:lumMod val="75000"/>
                </a:srgbClr>
              </a:solidFill>
              <a:ln w="28575">
                <a:solidFill>
                  <a:srgbClr val="94D850">
                    <a:lumMod val="50000"/>
                  </a:srgbClr>
                </a:solidFill>
                <a:round/>
                <a:headEnd type="none" w="sm" len="sm"/>
                <a:tailEnd type="none" w="med" len="lg"/>
              </a:ln>
              <a:effectLst/>
              <a:scene3d>
                <a:camera prst="orthographicFront"/>
                <a:lightRig rig="threePt" dir="t"/>
              </a:scene3d>
              <a:sp3d>
                <a:bevelT/>
              </a:sp3d>
            </p:spPr>
            <p:txBody>
              <a:bodyPr wrap="none" anchor="ctr"/>
              <a:lstStyle/>
              <a:p>
                <a:pPr defTabSz="930978" fontAlgn="base">
                  <a:spcBef>
                    <a:spcPct val="0"/>
                  </a:spcBef>
                  <a:spcAft>
                    <a:spcPct val="0"/>
                  </a:spcAft>
                  <a:defRPr/>
                </a:pPr>
                <a:endParaRPr lang="en-US" sz="1836" kern="0" dirty="0">
                  <a:solidFill>
                    <a:srgbClr val="FFFFFF"/>
                  </a:solidFill>
                  <a:latin typeface="Arial" pitchFamily="34" charset="0"/>
                </a:endParaRPr>
              </a:p>
            </p:txBody>
          </p:sp>
        </p:grpSp>
      </p:grpSp>
    </p:spTree>
    <p:extLst>
      <p:ext uri="{BB962C8B-B14F-4D97-AF65-F5344CB8AC3E}">
        <p14:creationId xmlns:p14="http://schemas.microsoft.com/office/powerpoint/2010/main" val="36786215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Exciting Times</a:t>
            </a:r>
          </a:p>
        </p:txBody>
      </p:sp>
      <p:pic>
        <p:nvPicPr>
          <p:cNvPr id="3" name="Picture 2"/>
          <p:cNvPicPr>
            <a:picLocks noChangeAspect="1"/>
          </p:cNvPicPr>
          <p:nvPr/>
        </p:nvPicPr>
        <p:blipFill>
          <a:blip r:embed="rId3"/>
          <a:stretch>
            <a:fillRect/>
          </a:stretch>
        </p:blipFill>
        <p:spPr>
          <a:xfrm>
            <a:off x="178222" y="4106862"/>
            <a:ext cx="4392822" cy="2506987"/>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stretch>
            <a:fillRect/>
          </a:stretch>
        </p:blipFill>
        <p:spPr>
          <a:xfrm>
            <a:off x="1386681" y="1013099"/>
            <a:ext cx="5003252" cy="281940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a:stretch>
            <a:fillRect/>
          </a:stretch>
        </p:blipFill>
        <p:spPr>
          <a:xfrm>
            <a:off x="4358481" y="3436826"/>
            <a:ext cx="4850262" cy="3200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6144555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Models to Predict Outcomes</a:t>
            </a:r>
          </a:p>
        </p:txBody>
      </p:sp>
      <p:sp>
        <p:nvSpPr>
          <p:cNvPr id="3" name="Text Placeholder 2"/>
          <p:cNvSpPr>
            <a:spLocks noGrp="1"/>
          </p:cNvSpPr>
          <p:nvPr>
            <p:ph type="body" sz="quarter" idx="11"/>
          </p:nvPr>
        </p:nvSpPr>
        <p:spPr/>
        <p:txBody>
          <a:bodyPr/>
          <a:lstStyle/>
          <a:p>
            <a:endParaRPr lang="en-US"/>
          </a:p>
        </p:txBody>
      </p:sp>
      <p:grpSp>
        <p:nvGrpSpPr>
          <p:cNvPr id="5" name="Group 4"/>
          <p:cNvGrpSpPr/>
          <p:nvPr/>
        </p:nvGrpSpPr>
        <p:grpSpPr>
          <a:xfrm>
            <a:off x="-239810" y="1214475"/>
            <a:ext cx="9807480" cy="4304322"/>
            <a:chOff x="-296203" y="1406770"/>
            <a:chExt cx="9616049" cy="4220307"/>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203" y="1406770"/>
              <a:ext cx="9616049" cy="422030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2833" y="2154866"/>
              <a:ext cx="838200" cy="382337"/>
            </a:xfrm>
            <a:prstGeom prst="rect">
              <a:avLst/>
            </a:prstGeom>
          </p:spPr>
        </p:pic>
        <p:sp>
          <p:nvSpPr>
            <p:cNvPr id="8" name="Oval 7"/>
            <p:cNvSpPr/>
            <p:nvPr/>
          </p:nvSpPr>
          <p:spPr bwMode="auto">
            <a:xfrm>
              <a:off x="6682153" y="3217977"/>
              <a:ext cx="996463" cy="498239"/>
            </a:xfrm>
            <a:prstGeom prst="ellipse">
              <a:avLst/>
            </a:prstGeom>
            <a:solidFill>
              <a:srgbClr val="92D05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r>
                <a:rPr lang="en-US" sz="1428" b="1" dirty="0">
                  <a:solidFill>
                    <a:schemeClr val="bg2"/>
                  </a:solidFill>
                  <a:latin typeface="Segoe" pitchFamily="34" charset="0"/>
                </a:rPr>
                <a:t>Next </a:t>
              </a:r>
            </a:p>
            <a:p>
              <a:pPr algn="ctr" defTabSz="932290" fontAlgn="base">
                <a:spcBef>
                  <a:spcPct val="0"/>
                </a:spcBef>
                <a:spcAft>
                  <a:spcPct val="0"/>
                </a:spcAft>
              </a:pPr>
              <a:r>
                <a:rPr lang="en-US" sz="1428" b="1" dirty="0">
                  <a:solidFill>
                    <a:schemeClr val="bg2"/>
                  </a:solidFill>
                  <a:latin typeface="Segoe" pitchFamily="34" charset="0"/>
                </a:rPr>
                <a:t>vote</a:t>
              </a:r>
            </a:p>
          </p:txBody>
        </p:sp>
        <p:sp>
          <p:nvSpPr>
            <p:cNvPr id="9" name="Oval 8"/>
            <p:cNvSpPr/>
            <p:nvPr/>
          </p:nvSpPr>
          <p:spPr bwMode="auto">
            <a:xfrm>
              <a:off x="1406768" y="3141776"/>
              <a:ext cx="1265001" cy="498238"/>
            </a:xfrm>
            <a:prstGeom prst="ellipse">
              <a:avLst/>
            </a:prstGeom>
            <a:solidFill>
              <a:srgbClr val="92D05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r>
                <a:rPr lang="en-US" sz="1428" b="1" dirty="0">
                  <a:solidFill>
                    <a:schemeClr val="bg2"/>
                  </a:solidFill>
                  <a:latin typeface="Segoe" pitchFamily="34" charset="0"/>
                </a:rPr>
                <a:t>Correct</a:t>
              </a:r>
            </a:p>
            <a:p>
              <a:pPr algn="ctr" defTabSz="932290"/>
              <a:r>
                <a:rPr lang="en-US" sz="1428" b="1" dirty="0">
                  <a:solidFill>
                    <a:schemeClr val="bg2"/>
                  </a:solidFill>
                  <a:latin typeface="Segoe" pitchFamily="34" charset="0"/>
                </a:rPr>
                <a:t>answer</a:t>
              </a:r>
            </a:p>
          </p:txBody>
        </p:sp>
      </p:grpSp>
      <p:sp>
        <p:nvSpPr>
          <p:cNvPr id="10" name="Text Placeholder 2"/>
          <p:cNvSpPr txBox="1">
            <a:spLocks/>
          </p:cNvSpPr>
          <p:nvPr/>
        </p:nvSpPr>
        <p:spPr>
          <a:xfrm>
            <a:off x="396081" y="5631489"/>
            <a:ext cx="8393430" cy="1363036"/>
          </a:xfrm>
          <a:prstGeom prst="rect">
            <a:avLst/>
          </a:prstGeom>
        </p:spPr>
        <p:txBody>
          <a:bodyPr vert="horz" lIns="93260" tIns="46630" rIns="93260" bIns="4663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defRPr/>
            </a:pPr>
            <a:endParaRPr lang="en-US" sz="2040" kern="0" dirty="0">
              <a:solidFill>
                <a:sysClr val="windowText" lastClr="000000"/>
              </a:solidFill>
              <a:latin typeface="Calibri" panose="020F0502020204030204" pitchFamily="34" charset="0"/>
              <a:cs typeface="Arial" pitchFamily="34" charset="0"/>
            </a:endParaRPr>
          </a:p>
          <a:p>
            <a:pPr marL="0" indent="0">
              <a:spcBef>
                <a:spcPts val="0"/>
              </a:spcBef>
              <a:buNone/>
              <a:defRPr/>
            </a:pPr>
            <a:r>
              <a:rPr lang="en-US" sz="2040" kern="0" dirty="0">
                <a:solidFill>
                  <a:sysClr val="windowText" lastClr="000000"/>
                </a:solidFill>
                <a:latin typeface="Calibri" panose="020F0502020204030204" pitchFamily="34" charset="0"/>
                <a:cs typeface="Arial" pitchFamily="34" charset="0"/>
              </a:rPr>
              <a:t>Models generated with Bayesian model selection</a:t>
            </a:r>
          </a:p>
        </p:txBody>
      </p:sp>
      <p:sp>
        <p:nvSpPr>
          <p:cNvPr id="11" name="TextBox 10"/>
          <p:cNvSpPr txBox="1"/>
          <p:nvPr/>
        </p:nvSpPr>
        <p:spPr>
          <a:xfrm>
            <a:off x="7558881" y="4811550"/>
            <a:ext cx="1618392" cy="517065"/>
          </a:xfrm>
          <a:prstGeom prst="rect">
            <a:avLst/>
          </a:prstGeom>
          <a:noFill/>
        </p:spPr>
        <p:txBody>
          <a:bodyPr wrap="none" lIns="182880" tIns="146304" rIns="182880" bIns="146304" rtlCol="0">
            <a:spAutoFit/>
          </a:bodyPr>
          <a:lstStyle/>
          <a:p>
            <a:pPr>
              <a:lnSpc>
                <a:spcPct val="90000"/>
              </a:lnSpc>
              <a:spcAft>
                <a:spcPts val="600"/>
              </a:spcAft>
            </a:pPr>
            <a:r>
              <a:rPr lang="en-US" sz="1600" b="1" i="1" dirty="0">
                <a:gradFill>
                  <a:gsLst>
                    <a:gs pos="2917">
                      <a:schemeClr val="tx1"/>
                    </a:gs>
                    <a:gs pos="30000">
                      <a:schemeClr val="tx1"/>
                    </a:gs>
                  </a:gsLst>
                  <a:lin ang="5400000" scaled="0"/>
                </a:gradFill>
              </a:rPr>
              <a:t>vote features</a:t>
            </a:r>
          </a:p>
        </p:txBody>
      </p:sp>
      <p:sp>
        <p:nvSpPr>
          <p:cNvPr id="12" name="TextBox 11"/>
          <p:cNvSpPr txBox="1"/>
          <p:nvPr/>
        </p:nvSpPr>
        <p:spPr>
          <a:xfrm>
            <a:off x="-137319" y="4281933"/>
            <a:ext cx="1871794" cy="517065"/>
          </a:xfrm>
          <a:prstGeom prst="rect">
            <a:avLst/>
          </a:prstGeom>
          <a:noFill/>
        </p:spPr>
        <p:txBody>
          <a:bodyPr wrap="none" lIns="182880" tIns="146304" rIns="182880" bIns="146304" rtlCol="0">
            <a:spAutoFit/>
          </a:bodyPr>
          <a:lstStyle/>
          <a:p>
            <a:pPr>
              <a:lnSpc>
                <a:spcPct val="90000"/>
              </a:lnSpc>
              <a:spcAft>
                <a:spcPts val="600"/>
              </a:spcAft>
            </a:pPr>
            <a:r>
              <a:rPr lang="en-US" sz="1600" b="1" i="1" dirty="0">
                <a:gradFill>
                  <a:gsLst>
                    <a:gs pos="2917">
                      <a:schemeClr val="tx1"/>
                    </a:gs>
                    <a:gs pos="30000">
                      <a:schemeClr val="tx1"/>
                    </a:gs>
                  </a:gsLst>
                  <a:lin ang="5400000" scaled="0"/>
                </a:gradFill>
              </a:rPr>
              <a:t>worker features</a:t>
            </a:r>
          </a:p>
        </p:txBody>
      </p:sp>
      <p:sp>
        <p:nvSpPr>
          <p:cNvPr id="13" name="TextBox 12"/>
          <p:cNvSpPr txBox="1"/>
          <p:nvPr/>
        </p:nvSpPr>
        <p:spPr>
          <a:xfrm>
            <a:off x="-139055" y="2944884"/>
            <a:ext cx="1610762" cy="517065"/>
          </a:xfrm>
          <a:prstGeom prst="rect">
            <a:avLst/>
          </a:prstGeom>
          <a:noFill/>
        </p:spPr>
        <p:txBody>
          <a:bodyPr wrap="none" lIns="182880" tIns="146304" rIns="182880" bIns="146304" rtlCol="0">
            <a:spAutoFit/>
          </a:bodyPr>
          <a:lstStyle/>
          <a:p>
            <a:pPr>
              <a:lnSpc>
                <a:spcPct val="90000"/>
              </a:lnSpc>
              <a:spcAft>
                <a:spcPts val="600"/>
              </a:spcAft>
            </a:pPr>
            <a:r>
              <a:rPr lang="en-US" sz="1600" b="1" i="1" dirty="0">
                <a:gradFill>
                  <a:gsLst>
                    <a:gs pos="2917">
                      <a:schemeClr val="tx1"/>
                    </a:gs>
                    <a:gs pos="30000">
                      <a:schemeClr val="tx1"/>
                    </a:gs>
                  </a:gsLst>
                  <a:lin ang="5400000" scaled="0"/>
                </a:gradFill>
              </a:rPr>
              <a:t>task features</a:t>
            </a:r>
          </a:p>
        </p:txBody>
      </p:sp>
    </p:spTree>
    <p:extLst>
      <p:ext uri="{BB962C8B-B14F-4D97-AF65-F5344CB8AC3E}">
        <p14:creationId xmlns:p14="http://schemas.microsoft.com/office/powerpoint/2010/main" val="74414174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Deciding When to Stop</a:t>
            </a:r>
          </a:p>
        </p:txBody>
      </p:sp>
      <p:sp>
        <p:nvSpPr>
          <p:cNvPr id="24" name="Text Placeholder 2"/>
          <p:cNvSpPr txBox="1">
            <a:spLocks/>
          </p:cNvSpPr>
          <p:nvPr/>
        </p:nvSpPr>
        <p:spPr>
          <a:xfrm>
            <a:off x="381000" y="1411552"/>
            <a:ext cx="8382000" cy="4345805"/>
          </a:xfrm>
          <a:prstGeom prst="rect">
            <a:avLst/>
          </a:prstGeom>
        </p:spPr>
        <p:txBody>
          <a:bodyPr vert="horz" wrap="square" lIns="146304" tIns="91440" rIns="146304" bIns="91440" rtlCol="0">
            <a:spAutoFit/>
          </a:bodyPr>
          <a:lstStyle>
            <a:lvl1pPr marL="192856" marR="0" indent="-192856" algn="l" defTabSz="524597" rtl="0" eaLnBrk="1" fontAlgn="auto" latinLnBrk="0" hangingPunct="1">
              <a:lnSpc>
                <a:spcPct val="90000"/>
              </a:lnSpc>
              <a:spcBef>
                <a:spcPct val="20000"/>
              </a:spcBef>
              <a:spcAft>
                <a:spcPts val="0"/>
              </a:spcAft>
              <a:buClrTx/>
              <a:buSzPct val="90000"/>
              <a:buFont typeface="Arial" pitchFamily="34" charset="0"/>
              <a:buChar char="•"/>
              <a:tabLst/>
              <a:defRPr sz="2250" kern="1200" spc="0" baseline="0">
                <a:gradFill>
                  <a:gsLst>
                    <a:gs pos="1250">
                      <a:schemeClr val="tx1"/>
                    </a:gs>
                    <a:gs pos="100000">
                      <a:schemeClr val="tx1"/>
                    </a:gs>
                  </a:gsLst>
                  <a:lin ang="5400000" scaled="0"/>
                </a:gradFill>
                <a:latin typeface="Calibri" pitchFamily="34" charset="0"/>
                <a:ea typeface="+mn-ea"/>
                <a:cs typeface="Calibri" pitchFamily="34" charset="0"/>
              </a:defRPr>
            </a:lvl1pPr>
            <a:lvl2pPr marL="328569" marR="0" indent="-135713" algn="l" defTabSz="524597" rtl="0" eaLnBrk="1" fontAlgn="auto" latinLnBrk="0" hangingPunct="1">
              <a:lnSpc>
                <a:spcPct val="90000"/>
              </a:lnSpc>
              <a:spcBef>
                <a:spcPct val="20000"/>
              </a:spcBef>
              <a:spcAft>
                <a:spcPts val="0"/>
              </a:spcAft>
              <a:buClrTx/>
              <a:buSzPct val="90000"/>
              <a:buFont typeface="Arial" pitchFamily="34" charset="0"/>
              <a:buChar char="•"/>
              <a:tabLst/>
              <a:defRPr sz="1350" kern="1200" spc="0" baseline="0">
                <a:gradFill>
                  <a:gsLst>
                    <a:gs pos="1250">
                      <a:schemeClr val="tx1"/>
                    </a:gs>
                    <a:gs pos="100000">
                      <a:schemeClr val="tx1"/>
                    </a:gs>
                  </a:gsLst>
                  <a:lin ang="5400000" scaled="0"/>
                </a:gradFill>
                <a:latin typeface="Calibri" pitchFamily="34" charset="0"/>
                <a:ea typeface="+mn-ea"/>
                <a:cs typeface="Calibri" pitchFamily="34" charset="0"/>
              </a:defRPr>
            </a:lvl2pPr>
            <a:lvl3pPr marL="449996" marR="0" indent="-128570" algn="l" defTabSz="524597" rtl="0" eaLnBrk="1" fontAlgn="auto" latinLnBrk="0" hangingPunct="1">
              <a:lnSpc>
                <a:spcPct val="90000"/>
              </a:lnSpc>
              <a:spcBef>
                <a:spcPct val="20000"/>
              </a:spcBef>
              <a:spcAft>
                <a:spcPts val="0"/>
              </a:spcAft>
              <a:buClrTx/>
              <a:buSzPct val="90000"/>
              <a:buFont typeface="Arial" pitchFamily="34" charset="0"/>
              <a:buChar char="•"/>
              <a:tabLst/>
              <a:defRPr sz="1350" kern="1200" spc="0" baseline="0">
                <a:gradFill>
                  <a:gsLst>
                    <a:gs pos="1250">
                      <a:schemeClr val="tx1"/>
                    </a:gs>
                    <a:gs pos="100000">
                      <a:schemeClr val="tx1"/>
                    </a:gs>
                  </a:gsLst>
                  <a:lin ang="5400000" scaled="0"/>
                </a:gradFill>
                <a:latin typeface="Calibri" pitchFamily="34" charset="0"/>
                <a:ea typeface="+mn-ea"/>
                <a:cs typeface="Calibri" pitchFamily="34" charset="0"/>
              </a:defRPr>
            </a:lvl3pPr>
            <a:lvl4pPr marL="578567" marR="0" indent="-128570" algn="l" defTabSz="524597" rtl="0" eaLnBrk="1" fontAlgn="auto" latinLnBrk="0" hangingPunct="1">
              <a:lnSpc>
                <a:spcPct val="90000"/>
              </a:lnSpc>
              <a:spcBef>
                <a:spcPct val="20000"/>
              </a:spcBef>
              <a:spcAft>
                <a:spcPts val="0"/>
              </a:spcAft>
              <a:buClrTx/>
              <a:buSzPct val="90000"/>
              <a:buFont typeface="Arial" pitchFamily="34" charset="0"/>
              <a:buChar char="•"/>
              <a:tabLst/>
              <a:defRPr sz="1125" kern="1200" spc="0" baseline="0">
                <a:gradFill>
                  <a:gsLst>
                    <a:gs pos="1250">
                      <a:schemeClr val="tx1"/>
                    </a:gs>
                    <a:gs pos="100000">
                      <a:schemeClr val="tx1"/>
                    </a:gs>
                  </a:gsLst>
                  <a:lin ang="5400000" scaled="0"/>
                </a:gradFill>
                <a:latin typeface="Calibri" pitchFamily="34" charset="0"/>
                <a:ea typeface="+mn-ea"/>
                <a:cs typeface="Calibri" pitchFamily="34" charset="0"/>
              </a:defRPr>
            </a:lvl4pPr>
            <a:lvl5pPr marL="707137" marR="0" indent="-128570" algn="l" defTabSz="524597" rtl="0" eaLnBrk="1" fontAlgn="auto" latinLnBrk="0" hangingPunct="1">
              <a:lnSpc>
                <a:spcPct val="90000"/>
              </a:lnSpc>
              <a:spcBef>
                <a:spcPct val="20000"/>
              </a:spcBef>
              <a:spcAft>
                <a:spcPts val="0"/>
              </a:spcAft>
              <a:buClrTx/>
              <a:buSzPct val="90000"/>
              <a:buFont typeface="Arial" pitchFamily="34" charset="0"/>
              <a:buChar char="•"/>
              <a:tabLst/>
              <a:defRPr sz="1125" kern="1200" spc="0" baseline="0">
                <a:gradFill>
                  <a:gsLst>
                    <a:gs pos="1250">
                      <a:schemeClr val="tx1"/>
                    </a:gs>
                    <a:gs pos="100000">
                      <a:schemeClr val="tx1"/>
                    </a:gs>
                  </a:gsLst>
                  <a:lin ang="5400000" scaled="0"/>
                </a:gradFill>
                <a:latin typeface="Calibri" pitchFamily="34" charset="0"/>
                <a:ea typeface="+mn-ea"/>
                <a:cs typeface="Calibri" pitchFamily="34" charset="0"/>
              </a:defRPr>
            </a:lvl5pPr>
            <a:lvl6pPr marL="1442642" indent="-131150" algn="l" defTabSz="524597"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704942" indent="-131150" algn="l" defTabSz="524597"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67240" indent="-131150" algn="l" defTabSz="524597"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229540" indent="-131150" algn="l" defTabSz="524597"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r>
              <a:rPr lang="en-US" sz="2600" dirty="0">
                <a:latin typeface="+mn-lt"/>
              </a:rPr>
              <a:t>Goal: Optimize hiring decisions to maximize expected utility. </a:t>
            </a:r>
          </a:p>
          <a:p>
            <a:r>
              <a:rPr lang="en-US" sz="2600" dirty="0">
                <a:latin typeface="+mn-lt"/>
              </a:rPr>
              <a:t>Labeling tasks modeled as finite-horizon MDP with partial observability.</a:t>
            </a:r>
          </a:p>
          <a:p>
            <a:endParaRPr lang="en-US" sz="2600" dirty="0">
              <a:latin typeface="+mn-lt"/>
            </a:endParaRPr>
          </a:p>
          <a:p>
            <a:endParaRPr lang="en-US" sz="2600" dirty="0">
              <a:latin typeface="+mn-lt"/>
            </a:endParaRPr>
          </a:p>
          <a:p>
            <a:endParaRPr lang="en-US" sz="2600" dirty="0">
              <a:latin typeface="+mn-lt"/>
            </a:endParaRPr>
          </a:p>
          <a:p>
            <a:endParaRPr lang="en-US" sz="2600" dirty="0">
              <a:latin typeface="+mn-lt"/>
            </a:endParaRPr>
          </a:p>
          <a:p>
            <a:r>
              <a:rPr lang="en-US" sz="2600" dirty="0">
                <a:latin typeface="+mn-lt"/>
              </a:rPr>
              <a:t>Value of Information guides hiring decisions:</a:t>
            </a:r>
          </a:p>
          <a:p>
            <a:pPr marL="0" indent="0">
              <a:buFont typeface="Arial" pitchFamily="34" charset="0"/>
              <a:buNone/>
            </a:pPr>
            <a:endParaRPr lang="en-US" sz="2600" dirty="0"/>
          </a:p>
        </p:txBody>
      </p:sp>
      <p:pic>
        <p:nvPicPr>
          <p:cNvPr id="25" name="Picture 10" descr="C:\Users\Ece\AppData\Local\Microsoft\Windows\Temporary Internet Files\Content.IE5\DWD8DN86\MCBD05172_0000[1].wmf"/>
          <p:cNvPicPr>
            <a:picLocks noChangeAspect="1" noChangeArrowheads="1"/>
          </p:cNvPicPr>
          <p:nvPr/>
        </p:nvPicPr>
        <p:blipFill>
          <a:blip r:embed="rId3"/>
          <a:srcRect/>
          <a:stretch>
            <a:fillRect/>
          </a:stretch>
        </p:blipFill>
        <p:spPr bwMode="auto">
          <a:xfrm>
            <a:off x="4609602" y="3166211"/>
            <a:ext cx="1325526" cy="1282095"/>
          </a:xfrm>
          <a:prstGeom prst="rect">
            <a:avLst/>
          </a:prstGeom>
          <a:noFill/>
        </p:spPr>
      </p:pic>
      <p:sp>
        <p:nvSpPr>
          <p:cNvPr id="26" name="TextBox 25"/>
          <p:cNvSpPr txBox="1"/>
          <p:nvPr/>
        </p:nvSpPr>
        <p:spPr>
          <a:xfrm>
            <a:off x="4887644" y="4448306"/>
            <a:ext cx="769441" cy="249299"/>
          </a:xfrm>
          <a:prstGeom prst="rect">
            <a:avLst/>
          </a:prstGeom>
        </p:spPr>
        <p:txBody>
          <a:bodyPr vert="horz" wrap="none" lIns="0" tIns="0" rIns="0" bIns="0" rtlCol="0">
            <a:spAutoFit/>
          </a:bodyPr>
          <a:lstStyle/>
          <a:p>
            <a:pPr marL="396875" marR="0" indent="-396875" algn="l" defTabSz="914363" rtl="0" eaLnBrk="1" fontAlgn="auto" latinLnBrk="0" hangingPunct="1">
              <a:lnSpc>
                <a:spcPct val="90000"/>
              </a:lnSpc>
              <a:spcBef>
                <a:spcPct val="20000"/>
              </a:spcBef>
              <a:spcAft>
                <a:spcPts val="0"/>
              </a:spcAft>
              <a:buClrTx/>
              <a:buSzPct val="85000"/>
              <a:buFont typeface="Arial" pitchFamily="34" charset="0"/>
              <a:buNone/>
              <a:tabLst/>
            </a:pPr>
            <a:r>
              <a:rPr kumimoji="0" lang="en-US" b="0" i="0" u="none" strike="noStrike" kern="1200" cap="none" spc="0" normalizeH="0" baseline="0" noProof="0" dirty="0">
                <a:ln>
                  <a:noFill/>
                </a:ln>
                <a:solidFill>
                  <a:schemeClr val="bg1"/>
                </a:solidFill>
                <a:effectLst/>
                <a:uLnTx/>
                <a:uFillTx/>
                <a:latin typeface="+mn-lt"/>
                <a:ea typeface="+mn-ea"/>
                <a:cs typeface="+mn-cs"/>
              </a:rPr>
              <a:t>planner</a:t>
            </a:r>
          </a:p>
        </p:txBody>
      </p:sp>
      <p:cxnSp>
        <p:nvCxnSpPr>
          <p:cNvPr id="27" name="Elbow Connector 26"/>
          <p:cNvCxnSpPr/>
          <p:nvPr/>
        </p:nvCxnSpPr>
        <p:spPr>
          <a:xfrm>
            <a:off x="5935127" y="3847128"/>
            <a:ext cx="1878922" cy="379676"/>
          </a:xfrm>
          <a:prstGeom prst="bentConnector3">
            <a:avLst>
              <a:gd name="adj1" fmla="val 9445"/>
            </a:avLst>
          </a:prstGeom>
          <a:noFill/>
          <a:ln w="31750" cap="flat" cmpd="sng" algn="ctr">
            <a:solidFill>
              <a:srgbClr val="5782B5"/>
            </a:solidFill>
            <a:prstDash val="solid"/>
            <a:tailEnd type="arrow"/>
          </a:ln>
          <a:effectLst/>
        </p:spPr>
      </p:cxnSp>
      <p:cxnSp>
        <p:nvCxnSpPr>
          <p:cNvPr id="28" name="Elbow Connector 27"/>
          <p:cNvCxnSpPr/>
          <p:nvPr/>
        </p:nvCxnSpPr>
        <p:spPr>
          <a:xfrm flipV="1">
            <a:off x="5938633" y="3442407"/>
            <a:ext cx="1875416" cy="404724"/>
          </a:xfrm>
          <a:prstGeom prst="bentConnector3">
            <a:avLst>
              <a:gd name="adj1" fmla="val 9369"/>
            </a:avLst>
          </a:prstGeom>
          <a:noFill/>
          <a:ln w="31750" cap="flat" cmpd="sng" algn="ctr">
            <a:solidFill>
              <a:srgbClr val="5782B5"/>
            </a:solidFill>
            <a:prstDash val="solid"/>
            <a:tailEnd type="arrow"/>
          </a:ln>
          <a:effectLst/>
        </p:spPr>
      </p:cxnSp>
      <mc:AlternateContent xmlns:mc="http://schemas.openxmlformats.org/markup-compatibility/2006" xmlns:a14="http://schemas.microsoft.com/office/drawing/2010/main">
        <mc:Choice Requires="a14">
          <p:sp>
            <p:nvSpPr>
              <p:cNvPr id="29" name="TextBox 28"/>
              <p:cNvSpPr txBox="1"/>
              <p:nvPr/>
            </p:nvSpPr>
            <p:spPr>
              <a:xfrm>
                <a:off x="6117798" y="3110008"/>
                <a:ext cx="1584922" cy="332399"/>
              </a:xfrm>
              <a:prstGeom prst="rect">
                <a:avLst/>
              </a:prstGeom>
            </p:spPr>
            <p:txBody>
              <a:bodyPr vert="horz" wrap="none" lIns="0" tIns="0" rIns="0" bIns="0" rtlCol="0">
                <a:spAutoFit/>
              </a:bodyPr>
              <a:lstStyle/>
              <a:p>
                <a:pPr marL="396875" marR="0" lvl="0" indent="-396875" algn="l" defTabSz="914363" rtl="0" eaLnBrk="1" fontAlgn="auto" latinLnBrk="0" hangingPunct="1">
                  <a:lnSpc>
                    <a:spcPct val="90000"/>
                  </a:lnSpc>
                  <a:spcBef>
                    <a:spcPct val="20000"/>
                  </a:spcBef>
                  <a:spcAft>
                    <a:spcPts val="0"/>
                  </a:spcAft>
                  <a:buClrTx/>
                  <a:buSzPct val="85000"/>
                  <a:buFont typeface="Arial" pitchFamily="34" charset="0"/>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srgbClr val="000000"/>
                          </a:solidFill>
                          <a:effectLst/>
                          <a:uLnTx/>
                          <a:uFillTx/>
                          <a:latin typeface="Cambria Math"/>
                          <a:ea typeface="+mn-ea"/>
                          <a:cs typeface="+mn-cs"/>
                        </a:rPr>
                        <m:t>𝑉𝑂𝐼</m:t>
                      </m:r>
                      <m:r>
                        <a:rPr kumimoji="0" lang="en-US" sz="2400" b="0" i="1" u="none" strike="noStrike" kern="1200" cap="none" spc="0" normalizeH="0" baseline="0" noProof="0" smtClean="0">
                          <a:ln>
                            <a:noFill/>
                          </a:ln>
                          <a:solidFill>
                            <a:srgbClr val="000000"/>
                          </a:solidFill>
                          <a:effectLst/>
                          <a:uLnTx/>
                          <a:uFillTx/>
                          <a:latin typeface="Cambria Math"/>
                          <a:ea typeface="+mn-ea"/>
                          <a:cs typeface="+mn-cs"/>
                        </a:rPr>
                        <m:t>&gt;0</m:t>
                      </m:r>
                    </m:oMath>
                  </m:oMathPara>
                </a14:m>
                <a:endParaRPr kumimoji="0" lang="en-US" sz="2400" b="0" i="0" u="none" strike="noStrike" kern="1200" cap="none" spc="0" normalizeH="0" baseline="0" noProof="0" dirty="0">
                  <a:ln>
                    <a:noFill/>
                  </a:ln>
                  <a:solidFill>
                    <a:srgbClr val="000000"/>
                  </a:solidFill>
                  <a:effectLst/>
                  <a:uLnTx/>
                  <a:uFillTx/>
                  <a:latin typeface="Segoe"/>
                  <a:ea typeface="+mn-ea"/>
                  <a:cs typeface="+mn-cs"/>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6117798" y="3110008"/>
                <a:ext cx="1584922" cy="332399"/>
              </a:xfrm>
              <a:prstGeom prst="rect">
                <a:avLst/>
              </a:prstGeom>
              <a:blipFill>
                <a:blip r:embed="rId4"/>
                <a:stretch>
                  <a:fillRect b="-109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6117799" y="4282106"/>
                <a:ext cx="1584921" cy="332399"/>
              </a:xfrm>
              <a:prstGeom prst="rect">
                <a:avLst/>
              </a:prstGeom>
            </p:spPr>
            <p:txBody>
              <a:bodyPr vert="horz" wrap="none" lIns="0" tIns="0" rIns="0" bIns="0" rtlCol="0">
                <a:spAutoFit/>
              </a:bodyPr>
              <a:lstStyle/>
              <a:p>
                <a:pPr marL="396875" marR="0" lvl="0" indent="-396875" algn="l" defTabSz="914363" rtl="0" eaLnBrk="1" fontAlgn="auto" latinLnBrk="0" hangingPunct="1">
                  <a:lnSpc>
                    <a:spcPct val="90000"/>
                  </a:lnSpc>
                  <a:spcBef>
                    <a:spcPct val="20000"/>
                  </a:spcBef>
                  <a:spcAft>
                    <a:spcPts val="0"/>
                  </a:spcAft>
                  <a:buClrTx/>
                  <a:buSzPct val="85000"/>
                  <a:buFont typeface="Arial" pitchFamily="34" charset="0"/>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srgbClr val="000000"/>
                          </a:solidFill>
                          <a:effectLst/>
                          <a:uLnTx/>
                          <a:uFillTx/>
                          <a:latin typeface="Cambria Math"/>
                          <a:ea typeface="+mn-ea"/>
                          <a:cs typeface="+mn-cs"/>
                        </a:rPr>
                        <m:t>𝑉𝑂𝐼</m:t>
                      </m:r>
                      <m:r>
                        <a:rPr kumimoji="0" lang="en-US" sz="2400" b="0" i="1" u="none" strike="noStrike" kern="1200" cap="none" spc="0" normalizeH="0" baseline="0" noProof="0" smtClean="0">
                          <a:ln>
                            <a:noFill/>
                          </a:ln>
                          <a:solidFill>
                            <a:srgbClr val="000000"/>
                          </a:solidFill>
                          <a:effectLst/>
                          <a:uLnTx/>
                          <a:uFillTx/>
                          <a:latin typeface="Cambria Math"/>
                          <a:ea typeface="Cambria Math"/>
                        </a:rPr>
                        <m:t>≤</m:t>
                      </m:r>
                      <m:r>
                        <a:rPr kumimoji="0" lang="en-US" sz="2400" b="0" i="1" u="none" strike="noStrike" kern="1200" cap="none" spc="0" normalizeH="0" baseline="0" noProof="0" smtClean="0">
                          <a:ln>
                            <a:noFill/>
                          </a:ln>
                          <a:solidFill>
                            <a:srgbClr val="000000"/>
                          </a:solidFill>
                          <a:effectLst/>
                          <a:uLnTx/>
                          <a:uFillTx/>
                          <a:latin typeface="Cambria Math"/>
                          <a:ea typeface="+mn-ea"/>
                          <a:cs typeface="+mn-cs"/>
                        </a:rPr>
                        <m:t>0</m:t>
                      </m:r>
                    </m:oMath>
                  </m:oMathPara>
                </a14:m>
                <a:endParaRPr kumimoji="0" lang="en-US" sz="2400" b="0" i="0" u="none" strike="noStrike" kern="1200" cap="none" spc="0" normalizeH="0" baseline="0" noProof="0" dirty="0">
                  <a:ln>
                    <a:noFill/>
                  </a:ln>
                  <a:solidFill>
                    <a:srgbClr val="000000"/>
                  </a:solidFill>
                  <a:effectLst/>
                  <a:uLnTx/>
                  <a:uFillTx/>
                  <a:latin typeface="Segoe"/>
                  <a:ea typeface="+mn-ea"/>
                  <a:cs typeface="+mn-cs"/>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6117799" y="4282106"/>
                <a:ext cx="1584921" cy="332399"/>
              </a:xfrm>
              <a:prstGeom prst="rect">
                <a:avLst/>
              </a:prstGeom>
              <a:blipFill>
                <a:blip r:embed="rId5"/>
                <a:stretch>
                  <a:fillRect b="-16364"/>
                </a:stretch>
              </a:blipFill>
            </p:spPr>
            <p:txBody>
              <a:bodyPr/>
              <a:lstStyle/>
              <a:p>
                <a:r>
                  <a:rPr lang="en-US">
                    <a:noFill/>
                  </a:rPr>
                  <a:t> </a:t>
                </a:r>
              </a:p>
            </p:txBody>
          </p:sp>
        </mc:Fallback>
      </mc:AlternateContent>
      <p:pic>
        <p:nvPicPr>
          <p:cNvPr id="31" name="Picture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7031" y="3694276"/>
            <a:ext cx="970503" cy="970503"/>
          </a:xfrm>
          <a:prstGeom prst="rect">
            <a:avLst/>
          </a:prstGeom>
        </p:spPr>
      </p:pic>
      <p:pic>
        <p:nvPicPr>
          <p:cNvPr id="32" name="Picture 31" descr="C:\Users\eckamar\AppData\Local\Microsoft\Windows\Temporary Internet Files\Low\Content.IE5\QLYFJDJ8\MC900441533[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7996719" y="3134134"/>
            <a:ext cx="678145" cy="712994"/>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a:off x="1389953" y="3945417"/>
            <a:ext cx="2015317" cy="415653"/>
          </a:xfrm>
          <a:prstGeom prst="rect">
            <a:avLst/>
          </a:prstGeom>
          <a:noFill/>
          <a:ln w="38100" cap="flat" cmpd="sng" algn="ctr">
            <a:solidFill>
              <a:srgbClr val="1F497D">
                <a:lumMod val="75000"/>
              </a:srgbClr>
            </a:solidFill>
            <a:prstDash val="solid"/>
          </a:ln>
          <a:effectLst>
            <a:outerShdw blurRad="40000" dist="23000" dir="5400000" rotWithShape="0">
              <a:srgbClr val="000000">
                <a:alpha val="35000"/>
              </a:srgbClr>
            </a:outerShdw>
          </a:effectLst>
        </p:spPr>
        <p:txBody>
          <a:bodyPr rtlCol="0" anchor="ctr"/>
          <a:lstStyle/>
          <a:p>
            <a:pPr algn="ctr" defTabSz="914400" fontAlgn="auto">
              <a:spcBef>
                <a:spcPts val="0"/>
              </a:spcBef>
              <a:spcAft>
                <a:spcPts val="0"/>
              </a:spcAft>
              <a:defRPr/>
            </a:pPr>
            <a:r>
              <a:rPr lang="en-US" sz="2000" kern="0" dirty="0">
                <a:solidFill>
                  <a:sysClr val="windowText" lastClr="000000"/>
                </a:solidFill>
              </a:rPr>
              <a:t>v</a:t>
            </a:r>
            <a:r>
              <a:rPr lang="en-US" sz="2000" kern="0" dirty="0" err="1">
                <a:solidFill>
                  <a:sysClr val="windowText" lastClr="000000"/>
                </a:solidFill>
              </a:rPr>
              <a:t>ote</a:t>
            </a:r>
            <a:r>
              <a:rPr lang="en-US" sz="2000" kern="0" dirty="0">
                <a:solidFill>
                  <a:sysClr val="windowText" lastClr="000000"/>
                </a:solidFill>
              </a:rPr>
              <a:t> models</a:t>
            </a:r>
          </a:p>
        </p:txBody>
      </p:sp>
      <p:sp>
        <p:nvSpPr>
          <p:cNvPr id="34" name="Rectangle 33"/>
          <p:cNvSpPr/>
          <p:nvPr/>
        </p:nvSpPr>
        <p:spPr>
          <a:xfrm>
            <a:off x="1389954" y="3273062"/>
            <a:ext cx="2015317" cy="417350"/>
          </a:xfrm>
          <a:prstGeom prst="rect">
            <a:avLst/>
          </a:prstGeom>
          <a:noFill/>
          <a:ln w="38100" cap="flat" cmpd="sng" algn="ctr">
            <a:solidFill>
              <a:srgbClr val="1F497D">
                <a:lumMod val="75000"/>
              </a:srgbClr>
            </a:solidFill>
            <a:prstDash val="solid"/>
          </a:ln>
          <a:effectLst>
            <a:outerShdw blurRad="40000" dist="23000" dir="5400000" rotWithShape="0">
              <a:srgbClr val="000000">
                <a:alpha val="35000"/>
              </a:srgbClr>
            </a:outerShdw>
          </a:effectLst>
        </p:spPr>
        <p:txBody>
          <a:bodyPr rtlCol="0" anchor="ctr"/>
          <a:lstStyle/>
          <a:p>
            <a:pPr algn="ctr" defTabSz="914400" fontAlgn="auto">
              <a:spcBef>
                <a:spcPts val="0"/>
              </a:spcBef>
              <a:spcAft>
                <a:spcPts val="0"/>
              </a:spcAft>
              <a:defRPr/>
            </a:pPr>
            <a:r>
              <a:rPr lang="en-US" sz="2000" kern="0" dirty="0">
                <a:solidFill>
                  <a:sysClr val="windowText" lastClr="000000"/>
                </a:solidFill>
              </a:rPr>
              <a:t>a</a:t>
            </a:r>
            <a:r>
              <a:rPr lang="en-US" sz="2000" kern="0" dirty="0" err="1">
                <a:solidFill>
                  <a:sysClr val="windowText" lastClr="000000"/>
                </a:solidFill>
              </a:rPr>
              <a:t>nswer</a:t>
            </a:r>
            <a:r>
              <a:rPr lang="en-US" sz="2000" kern="0" dirty="0">
                <a:solidFill>
                  <a:sysClr val="windowText" lastClr="000000"/>
                </a:solidFill>
              </a:rPr>
              <a:t> models</a:t>
            </a:r>
          </a:p>
        </p:txBody>
      </p:sp>
      <p:cxnSp>
        <p:nvCxnSpPr>
          <p:cNvPr id="35" name="Elbow Connector 34"/>
          <p:cNvCxnSpPr>
            <a:stCxn id="34" idx="3"/>
          </p:cNvCxnSpPr>
          <p:nvPr/>
        </p:nvCxnSpPr>
        <p:spPr>
          <a:xfrm>
            <a:off x="3405271" y="3481737"/>
            <a:ext cx="1213597" cy="316251"/>
          </a:xfrm>
          <a:prstGeom prst="bentConnector3">
            <a:avLst>
              <a:gd name="adj1" fmla="val 50000"/>
            </a:avLst>
          </a:prstGeom>
          <a:noFill/>
          <a:ln w="31750" cap="flat" cmpd="sng" algn="ctr">
            <a:solidFill>
              <a:srgbClr val="5782B5"/>
            </a:solidFill>
            <a:prstDash val="solid"/>
            <a:tailEnd type="arrow"/>
          </a:ln>
          <a:effectLst/>
        </p:spPr>
      </p:cxnSp>
      <p:cxnSp>
        <p:nvCxnSpPr>
          <p:cNvPr id="36" name="Elbow Connector 35"/>
          <p:cNvCxnSpPr/>
          <p:nvPr/>
        </p:nvCxnSpPr>
        <p:spPr>
          <a:xfrm flipV="1">
            <a:off x="3389980" y="3797988"/>
            <a:ext cx="1228888" cy="347459"/>
          </a:xfrm>
          <a:prstGeom prst="bentConnector3">
            <a:avLst/>
          </a:prstGeom>
          <a:noFill/>
          <a:ln w="31750" cap="flat" cmpd="sng" algn="ctr">
            <a:solidFill>
              <a:srgbClr val="5782B5"/>
            </a:solidFill>
            <a:prstDash val="solid"/>
            <a:tailEnd type="arrow"/>
          </a:ln>
          <a:effectLst/>
        </p:spPr>
      </p:cxnSp>
      <mc:AlternateContent xmlns:mc="http://schemas.openxmlformats.org/markup-compatibility/2006" xmlns:a14="http://schemas.microsoft.com/office/drawing/2010/main">
        <mc:Choice Requires="a14">
          <p:sp>
            <p:nvSpPr>
              <p:cNvPr id="37" name="TextBox 36"/>
              <p:cNvSpPr txBox="1"/>
              <p:nvPr/>
            </p:nvSpPr>
            <p:spPr>
              <a:xfrm>
                <a:off x="3370812" y="3140762"/>
                <a:ext cx="725648" cy="332399"/>
              </a:xfrm>
              <a:prstGeom prst="rect">
                <a:avLst/>
              </a:prstGeom>
            </p:spPr>
            <p:txBody>
              <a:bodyPr vert="horz" wrap="none" lIns="0" tIns="0" rIns="0" bIns="0" rtlCol="0">
                <a:spAutoFit/>
              </a:bodyPr>
              <a:lstStyle/>
              <a:p>
                <a:pPr marL="396875" indent="-396875" defTabSz="914363" fontAlgn="auto">
                  <a:lnSpc>
                    <a:spcPct val="90000"/>
                  </a:lnSpc>
                  <a:spcBef>
                    <a:spcPct val="20000"/>
                  </a:spcBef>
                  <a:spcAft>
                    <a:spcPts val="0"/>
                  </a:spcAft>
                  <a:buSzPct val="85000"/>
                  <a:defRPr/>
                </a:pPr>
                <a14:m>
                  <m:oMathPara xmlns:m="http://schemas.openxmlformats.org/officeDocument/2006/math">
                    <m:oMathParaPr>
                      <m:jc m:val="centerGroup"/>
                    </m:oMathParaPr>
                    <m:oMath xmlns:m="http://schemas.openxmlformats.org/officeDocument/2006/math">
                      <m:sSub>
                        <m:sSubPr>
                          <m:ctrlPr>
                            <a:rPr lang="en-US" sz="2400" i="1">
                              <a:solidFill>
                                <a:prstClr val="black"/>
                              </a:solidFill>
                              <a:latin typeface="Cambria Math" panose="02040503050406030204" pitchFamily="18" charset="0"/>
                            </a:rPr>
                          </m:ctrlPr>
                        </m:sSubPr>
                        <m:e>
                          <m:r>
                            <a:rPr lang="en-US" sz="2400" i="1">
                              <a:solidFill>
                                <a:prstClr val="black"/>
                              </a:solidFill>
                              <a:latin typeface="Cambria Math"/>
                            </a:rPr>
                            <m:t>𝑏</m:t>
                          </m:r>
                        </m:e>
                        <m:sub>
                          <m:r>
                            <a:rPr lang="en-US" sz="2400" i="1">
                              <a:solidFill>
                                <a:prstClr val="black"/>
                              </a:solidFill>
                              <a:latin typeface="Cambria Math"/>
                            </a:rPr>
                            <m:t>𝑖</m:t>
                          </m:r>
                        </m:sub>
                      </m:sSub>
                    </m:oMath>
                  </m:oMathPara>
                </a14:m>
                <a:endParaRPr lang="en-US" sz="3200" dirty="0">
                  <a:solidFill>
                    <a:srgbClr val="000000"/>
                  </a:solidFill>
                  <a:latin typeface="Calibri" pitchFamily="34" charset="0"/>
                  <a:cs typeface="Calibri" pitchFamily="34" charset="0"/>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3370812" y="3140762"/>
                <a:ext cx="725648" cy="332399"/>
              </a:xfrm>
              <a:prstGeom prst="rect">
                <a:avLst/>
              </a:prstGeom>
              <a:blipFill>
                <a:blip r:embed="rId8"/>
                <a:stretch>
                  <a:fillRect t="-5455" b="-163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ectangle 46"/>
              <p:cNvSpPr/>
              <p:nvPr/>
            </p:nvSpPr>
            <p:spPr>
              <a:xfrm>
                <a:off x="322812" y="3662531"/>
                <a:ext cx="503792" cy="461665"/>
              </a:xfrm>
              <a:prstGeom prst="rect">
                <a:avLst/>
              </a:prstGeom>
            </p:spPr>
            <p:txBody>
              <a:bodyPr wrap="none">
                <a:spAutoFit/>
              </a:bodyPr>
              <a:lstStyle/>
              <a:p>
                <a:pPr defTabSz="914400"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400" i="1">
                              <a:solidFill>
                                <a:prstClr val="black"/>
                              </a:solidFill>
                              <a:latin typeface="Cambria Math" panose="02040503050406030204" pitchFamily="18" charset="0"/>
                            </a:rPr>
                          </m:ctrlPr>
                        </m:sSubPr>
                        <m:e>
                          <m:r>
                            <a:rPr lang="en-US" sz="2400" i="1">
                              <a:solidFill>
                                <a:prstClr val="black"/>
                              </a:solidFill>
                              <a:latin typeface="Cambria Math"/>
                            </a:rPr>
                            <m:t>𝑠</m:t>
                          </m:r>
                        </m:e>
                        <m:sub>
                          <m:r>
                            <a:rPr lang="en-US" sz="2400" i="1">
                              <a:solidFill>
                                <a:prstClr val="black"/>
                              </a:solidFill>
                              <a:latin typeface="Cambria Math"/>
                            </a:rPr>
                            <m:t>𝑖</m:t>
                          </m:r>
                        </m:sub>
                      </m:sSub>
                    </m:oMath>
                  </m:oMathPara>
                </a14:m>
                <a:endParaRPr lang="en-US" sz="2400" dirty="0">
                  <a:solidFill>
                    <a:prstClr val="black"/>
                  </a:solidFill>
                  <a:latin typeface="Segoe"/>
                </a:endParaRPr>
              </a:p>
            </p:txBody>
          </p:sp>
        </mc:Choice>
        <mc:Fallback xmlns="">
          <p:sp>
            <p:nvSpPr>
              <p:cNvPr id="47" name="Rectangle 46"/>
              <p:cNvSpPr>
                <a:spLocks noRot="1" noChangeAspect="1" noMove="1" noResize="1" noEditPoints="1" noAdjustHandles="1" noChangeArrowheads="1" noChangeShapeType="1" noTextEdit="1"/>
              </p:cNvSpPr>
              <p:nvPr/>
            </p:nvSpPr>
            <p:spPr>
              <a:xfrm>
                <a:off x="322812" y="3662531"/>
                <a:ext cx="503792" cy="461665"/>
              </a:xfrm>
              <a:prstGeom prst="rect">
                <a:avLst/>
              </a:prstGeom>
              <a:blipFill>
                <a:blip r:embed="rId9"/>
                <a:stretch>
                  <a:fillRect b="-3947"/>
                </a:stretch>
              </a:blipFill>
            </p:spPr>
            <p:txBody>
              <a:bodyPr/>
              <a:lstStyle/>
              <a:p>
                <a:r>
                  <a:rPr lang="en-US">
                    <a:noFill/>
                  </a:rPr>
                  <a:t> </a:t>
                </a:r>
              </a:p>
            </p:txBody>
          </p:sp>
        </mc:Fallback>
      </mc:AlternateContent>
      <p:sp>
        <p:nvSpPr>
          <p:cNvPr id="48" name="Rectangle 47"/>
          <p:cNvSpPr/>
          <p:nvPr/>
        </p:nvSpPr>
        <p:spPr>
          <a:xfrm>
            <a:off x="3581190" y="4162772"/>
            <a:ext cx="304892" cy="369332"/>
          </a:xfrm>
          <a:prstGeom prst="rect">
            <a:avLst/>
          </a:prstGeom>
        </p:spPr>
        <p:txBody>
          <a:bodyPr wrap="none">
            <a:spAutoFit/>
          </a:bodyPr>
          <a:lstStyle/>
          <a:p>
            <a:pPr defTabSz="914400" fontAlgn="auto">
              <a:spcBef>
                <a:spcPts val="0"/>
              </a:spcBef>
              <a:spcAft>
                <a:spcPts val="0"/>
              </a:spcAft>
            </a:pPr>
            <a:r>
              <a:rPr lang="en-US" dirty="0">
                <a:solidFill>
                  <a:prstClr val="black"/>
                </a:solidFill>
                <a:latin typeface="Segoe"/>
              </a:rPr>
              <a:t>T</a:t>
            </a:r>
          </a:p>
        </p:txBody>
      </p:sp>
      <p:cxnSp>
        <p:nvCxnSpPr>
          <p:cNvPr id="50" name="Elbow Connector 49"/>
          <p:cNvCxnSpPr/>
          <p:nvPr/>
        </p:nvCxnSpPr>
        <p:spPr>
          <a:xfrm flipV="1">
            <a:off x="727414" y="3481737"/>
            <a:ext cx="662540" cy="408086"/>
          </a:xfrm>
          <a:prstGeom prst="bentConnector3">
            <a:avLst>
              <a:gd name="adj1" fmla="val 50000"/>
            </a:avLst>
          </a:prstGeom>
          <a:noFill/>
          <a:ln w="31750" cap="flat" cmpd="sng" algn="ctr">
            <a:solidFill>
              <a:srgbClr val="5782B5"/>
            </a:solidFill>
            <a:prstDash val="solid"/>
            <a:tailEnd type="arrow"/>
          </a:ln>
          <a:effectLst/>
        </p:spPr>
      </p:cxnSp>
      <p:cxnSp>
        <p:nvCxnSpPr>
          <p:cNvPr id="51" name="Elbow Connector 50"/>
          <p:cNvCxnSpPr/>
          <p:nvPr/>
        </p:nvCxnSpPr>
        <p:spPr>
          <a:xfrm>
            <a:off x="741295" y="3901228"/>
            <a:ext cx="635959" cy="321041"/>
          </a:xfrm>
          <a:prstGeom prst="bentConnector3">
            <a:avLst>
              <a:gd name="adj1" fmla="val 50000"/>
            </a:avLst>
          </a:prstGeom>
          <a:noFill/>
          <a:ln w="31750" cap="flat" cmpd="sng" algn="ctr">
            <a:solidFill>
              <a:srgbClr val="5782B5"/>
            </a:solidFill>
            <a:prstDash val="solid"/>
            <a:tailEnd type="arrow"/>
          </a:ln>
          <a:effectLst/>
        </p:spPr>
      </p:cxnSp>
      <mc:AlternateContent xmlns:mc="http://schemas.openxmlformats.org/markup-compatibility/2006" xmlns:a14="http://schemas.microsoft.com/office/drawing/2010/main">
        <mc:Choice Requires="a14">
          <p:sp>
            <p:nvSpPr>
              <p:cNvPr id="52" name="TextBox 51"/>
              <p:cNvSpPr txBox="1"/>
              <p:nvPr/>
            </p:nvSpPr>
            <p:spPr>
              <a:xfrm>
                <a:off x="1389953" y="5536502"/>
                <a:ext cx="4839659" cy="387798"/>
              </a:xfrm>
              <a:prstGeom prst="rect">
                <a:avLst/>
              </a:prstGeom>
            </p:spPr>
            <p:txBody>
              <a:bodyPr vert="horz" wrap="none" lIns="0" tIns="0" rIns="0" bIns="0" rtlCol="0">
                <a:spAutoFit/>
              </a:bodyPr>
              <a:lstStyle/>
              <a:p>
                <a:pPr marL="396875" lvl="0" indent="-396875" defTabSz="914363">
                  <a:lnSpc>
                    <a:spcPct val="90000"/>
                  </a:lnSpc>
                  <a:spcBef>
                    <a:spcPct val="20000"/>
                  </a:spcBef>
                  <a:buSzPct val="85000"/>
                  <a:defRPr/>
                </a:pPr>
                <a14:m>
                  <m:oMathPara xmlns:m="http://schemas.openxmlformats.org/officeDocument/2006/math">
                    <m:oMathParaPr>
                      <m:jc m:val="centerGroup"/>
                    </m:oMathParaPr>
                    <m:oMath xmlns:m="http://schemas.openxmlformats.org/officeDocument/2006/math">
                      <m:r>
                        <a:rPr lang="en-US" sz="2800" i="1">
                          <a:solidFill>
                            <a:srgbClr val="000000"/>
                          </a:solidFill>
                          <a:latin typeface="Cambria Math"/>
                        </a:rPr>
                        <m:t>𝑉𝑂𝐼</m:t>
                      </m:r>
                      <m:r>
                        <a:rPr lang="en-US" sz="2800" i="1">
                          <a:solidFill>
                            <a:srgbClr val="000000"/>
                          </a:solidFill>
                          <a:latin typeface="Cambria Math" panose="02040503050406030204" pitchFamily="18" charset="0"/>
                        </a:rPr>
                        <m:t>(</m:t>
                      </m:r>
                      <m:sSub>
                        <m:sSubPr>
                          <m:ctrlPr>
                            <a:rPr lang="en-US" sz="2800" i="1">
                              <a:solidFill>
                                <a:srgbClr val="000000"/>
                              </a:solidFill>
                              <a:latin typeface="Cambria Math" panose="02040503050406030204" pitchFamily="18" charset="0"/>
                            </a:rPr>
                          </m:ctrlPr>
                        </m:sSubPr>
                        <m:e>
                          <m:r>
                            <a:rPr lang="en-US" sz="2800" i="1">
                              <a:solidFill>
                                <a:srgbClr val="000000"/>
                              </a:solidFill>
                              <a:latin typeface="Cambria Math" panose="02040503050406030204" pitchFamily="18" charset="0"/>
                            </a:rPr>
                            <m:t>𝑠</m:t>
                          </m:r>
                        </m:e>
                        <m:sub>
                          <m:r>
                            <a:rPr lang="en-US" sz="2800" i="1">
                              <a:solidFill>
                                <a:srgbClr val="000000"/>
                              </a:solidFill>
                              <a:latin typeface="Cambria Math" panose="02040503050406030204" pitchFamily="18" charset="0"/>
                            </a:rPr>
                            <m:t>𝑖</m:t>
                          </m:r>
                        </m:sub>
                      </m:sSub>
                      <m:r>
                        <a:rPr lang="en-US" sz="2800" i="1">
                          <a:solidFill>
                            <a:srgbClr val="000000"/>
                          </a:solidFill>
                          <a:latin typeface="Cambria Math" panose="02040503050406030204" pitchFamily="18" charset="0"/>
                        </a:rPr>
                        <m:t>)</m:t>
                      </m:r>
                      <m:r>
                        <a:rPr lang="en-US" sz="2800" i="1">
                          <a:solidFill>
                            <a:srgbClr val="000000"/>
                          </a:solidFill>
                          <a:latin typeface="Cambria Math"/>
                        </a:rPr>
                        <m:t>=</m:t>
                      </m:r>
                      <m:sSup>
                        <m:sSupPr>
                          <m:ctrlPr>
                            <a:rPr lang="en-US" sz="2800" i="1">
                              <a:solidFill>
                                <a:srgbClr val="000000"/>
                              </a:solidFill>
                              <a:latin typeface="Cambria Math" panose="02040503050406030204" pitchFamily="18" charset="0"/>
                            </a:rPr>
                          </m:ctrlPr>
                        </m:sSupPr>
                        <m:e>
                          <m:r>
                            <a:rPr lang="en-US" sz="2800" i="1">
                              <a:solidFill>
                                <a:srgbClr val="000000"/>
                              </a:solidFill>
                              <a:latin typeface="Cambria Math"/>
                            </a:rPr>
                            <m:t>𝑉</m:t>
                          </m:r>
                        </m:e>
                        <m:sup>
                          <m:r>
                            <a:rPr lang="en-US" sz="2800" i="1">
                              <a:solidFill>
                                <a:srgbClr val="000000"/>
                              </a:solidFill>
                              <a:latin typeface="Cambria Math"/>
                            </a:rPr>
                            <m:t>𝐻</m:t>
                          </m:r>
                        </m:sup>
                      </m:sSup>
                      <m:d>
                        <m:dPr>
                          <m:ctrlPr>
                            <a:rPr lang="en-US" sz="2800" i="1">
                              <a:solidFill>
                                <a:srgbClr val="000000"/>
                              </a:solidFill>
                              <a:latin typeface="Cambria Math" panose="02040503050406030204" pitchFamily="18" charset="0"/>
                            </a:rPr>
                          </m:ctrlPr>
                        </m:dPr>
                        <m:e>
                          <m:sSub>
                            <m:sSubPr>
                              <m:ctrlPr>
                                <a:rPr lang="en-US" sz="2800" i="1">
                                  <a:solidFill>
                                    <a:srgbClr val="000000"/>
                                  </a:solidFill>
                                  <a:latin typeface="Cambria Math" panose="02040503050406030204" pitchFamily="18" charset="0"/>
                                </a:rPr>
                              </m:ctrlPr>
                            </m:sSubPr>
                            <m:e>
                              <m:r>
                                <a:rPr lang="en-US" sz="2800" i="1">
                                  <a:solidFill>
                                    <a:srgbClr val="000000"/>
                                  </a:solidFill>
                                  <a:latin typeface="Cambria Math" panose="02040503050406030204" pitchFamily="18" charset="0"/>
                                </a:rPr>
                                <m:t>𝑠</m:t>
                              </m:r>
                            </m:e>
                            <m:sub>
                              <m:r>
                                <a:rPr lang="en-US" sz="2800" i="1">
                                  <a:solidFill>
                                    <a:srgbClr val="000000"/>
                                  </a:solidFill>
                                  <a:latin typeface="Cambria Math" panose="02040503050406030204" pitchFamily="18" charset="0"/>
                                </a:rPr>
                                <m:t>𝑖</m:t>
                              </m:r>
                            </m:sub>
                          </m:sSub>
                        </m:e>
                      </m:d>
                      <m:r>
                        <a:rPr lang="en-US" sz="2800" i="1">
                          <a:solidFill>
                            <a:srgbClr val="000000"/>
                          </a:solidFill>
                          <a:latin typeface="Cambria Math"/>
                        </a:rPr>
                        <m:t>−</m:t>
                      </m:r>
                      <m:sSup>
                        <m:sSupPr>
                          <m:ctrlPr>
                            <a:rPr lang="en-US" sz="2800" i="1" kern="0">
                              <a:solidFill>
                                <a:srgbClr val="000000"/>
                              </a:solidFill>
                              <a:latin typeface="Cambria Math" panose="02040503050406030204" pitchFamily="18" charset="0"/>
                            </a:rPr>
                          </m:ctrlPr>
                        </m:sSupPr>
                        <m:e>
                          <m:r>
                            <a:rPr lang="en-US" sz="2800" i="1" kern="0">
                              <a:solidFill>
                                <a:srgbClr val="000000"/>
                              </a:solidFill>
                              <a:latin typeface="Cambria Math"/>
                            </a:rPr>
                            <m:t>𝑉</m:t>
                          </m:r>
                        </m:e>
                        <m:sup>
                          <m:r>
                            <a:rPr lang="en-US" sz="2800" i="1" kern="0">
                              <a:solidFill>
                                <a:srgbClr val="000000"/>
                              </a:solidFill>
                              <a:latin typeface="Cambria Math"/>
                              <a:ea typeface="Cambria Math"/>
                            </a:rPr>
                            <m:t>¬</m:t>
                          </m:r>
                          <m:r>
                            <a:rPr lang="en-US" sz="2800" i="1" kern="0">
                              <a:solidFill>
                                <a:srgbClr val="000000"/>
                              </a:solidFill>
                              <a:latin typeface="Cambria Math"/>
                            </a:rPr>
                            <m:t>𝐻</m:t>
                          </m:r>
                        </m:sup>
                      </m:sSup>
                      <m:d>
                        <m:dPr>
                          <m:ctrlPr>
                            <a:rPr lang="en-US" sz="2800" i="1" kern="0">
                              <a:solidFill>
                                <a:srgbClr val="000000"/>
                              </a:solidFill>
                              <a:latin typeface="Cambria Math" panose="02040503050406030204" pitchFamily="18" charset="0"/>
                            </a:rPr>
                          </m:ctrlPr>
                        </m:dPr>
                        <m:e>
                          <m:sSub>
                            <m:sSubPr>
                              <m:ctrlPr>
                                <a:rPr lang="en-US" sz="2800" i="1">
                                  <a:solidFill>
                                    <a:srgbClr val="000000"/>
                                  </a:solidFill>
                                  <a:latin typeface="Cambria Math" panose="02040503050406030204" pitchFamily="18" charset="0"/>
                                </a:rPr>
                              </m:ctrlPr>
                            </m:sSubPr>
                            <m:e>
                              <m:r>
                                <a:rPr lang="en-US" sz="2800" i="1">
                                  <a:solidFill>
                                    <a:srgbClr val="000000"/>
                                  </a:solidFill>
                                  <a:latin typeface="Cambria Math" panose="02040503050406030204" pitchFamily="18" charset="0"/>
                                </a:rPr>
                                <m:t>𝑠</m:t>
                              </m:r>
                            </m:e>
                            <m:sub>
                              <m:r>
                                <a:rPr lang="en-US" sz="2800" i="1">
                                  <a:solidFill>
                                    <a:srgbClr val="000000"/>
                                  </a:solidFill>
                                  <a:latin typeface="Cambria Math" panose="02040503050406030204" pitchFamily="18" charset="0"/>
                                </a:rPr>
                                <m:t>𝑖</m:t>
                              </m:r>
                            </m:sub>
                          </m:sSub>
                        </m:e>
                      </m:d>
                    </m:oMath>
                  </m:oMathPara>
                </a14:m>
                <a:endParaRPr kumimoji="0" lang="en-US" sz="2800" b="0" i="0" u="none" strike="noStrike" kern="1200" cap="none" spc="0" normalizeH="0" baseline="0" noProof="0" dirty="0">
                  <a:ln>
                    <a:noFill/>
                  </a:ln>
                  <a:solidFill>
                    <a:srgbClr val="000000"/>
                  </a:solidFill>
                  <a:effectLst/>
                  <a:uLnTx/>
                  <a:uFillTx/>
                  <a:latin typeface="Segoe"/>
                </a:endParaRPr>
              </a:p>
            </p:txBody>
          </p:sp>
        </mc:Choice>
        <mc:Fallback xmlns="">
          <p:sp>
            <p:nvSpPr>
              <p:cNvPr id="52" name="TextBox 51"/>
              <p:cNvSpPr txBox="1">
                <a:spLocks noRot="1" noChangeAspect="1" noMove="1" noResize="1" noEditPoints="1" noAdjustHandles="1" noChangeArrowheads="1" noChangeShapeType="1" noTextEdit="1"/>
              </p:cNvSpPr>
              <p:nvPr/>
            </p:nvSpPr>
            <p:spPr>
              <a:xfrm>
                <a:off x="1389953" y="5536502"/>
                <a:ext cx="4839659" cy="387798"/>
              </a:xfrm>
              <a:prstGeom prst="rect">
                <a:avLst/>
              </a:prstGeom>
              <a:blipFill>
                <a:blip r:embed="rId10"/>
                <a:stretch>
                  <a:fillRect/>
                </a:stretch>
              </a:blipFill>
            </p:spPr>
            <p:txBody>
              <a:bodyPr/>
              <a:lstStyle/>
              <a:p>
                <a:r>
                  <a:rPr lang="en-US">
                    <a:noFill/>
                  </a:rPr>
                  <a:t> </a:t>
                </a:r>
              </a:p>
            </p:txBody>
          </p:sp>
        </mc:Fallback>
      </mc:AlternateContent>
      <p:sp>
        <p:nvSpPr>
          <p:cNvPr id="2" name="Text Placeholder 1"/>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9175470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4">
                                            <p:txEl>
                                              <p:pRg st="6" end="6"/>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P spid="30" grpId="0"/>
      <p:bldP spid="33" grpId="0" animBg="1"/>
      <p:bldP spid="34" grpId="0" animBg="1"/>
      <p:bldP spid="37" grpId="0"/>
      <p:bldP spid="47" grpId="0"/>
      <p:bldP spid="48" grpId="0"/>
      <p:bldP spid="5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Optimization for Labeling Tasks </a:t>
            </a:r>
          </a:p>
        </p:txBody>
      </p:sp>
      <p:sp>
        <p:nvSpPr>
          <p:cNvPr id="7" name="Text Placeholder 6"/>
          <p:cNvSpPr>
            <a:spLocks noGrp="1"/>
          </p:cNvSpPr>
          <p:nvPr>
            <p:ph type="body" sz="quarter" idx="11"/>
          </p:nvPr>
        </p:nvSpPr>
        <p:spPr/>
        <p:txBody>
          <a:bodyPr/>
          <a:lstStyle/>
          <a:p>
            <a:r>
              <a:rPr lang="en-US" dirty="0"/>
              <a:t>CROWDSYNTH</a:t>
            </a:r>
          </a:p>
        </p:txBody>
      </p:sp>
      <p:graphicFrame>
        <p:nvGraphicFramePr>
          <p:cNvPr id="5" name="Chart 4"/>
          <p:cNvGraphicFramePr>
            <a:graphicFrameLocks/>
          </p:cNvGraphicFramePr>
          <p:nvPr>
            <p:extLst/>
          </p:nvPr>
        </p:nvGraphicFramePr>
        <p:xfrm>
          <a:off x="776916" y="1782690"/>
          <a:ext cx="8001340" cy="4000670"/>
        </p:xfrm>
        <a:graphic>
          <a:graphicData uri="http://schemas.openxmlformats.org/drawingml/2006/chart">
            <c:chart xmlns:c="http://schemas.openxmlformats.org/drawingml/2006/chart" xmlns:r="http://schemas.openxmlformats.org/officeDocument/2006/relationships" r:id="rId3"/>
          </a:graphicData>
        </a:graphic>
      </p:graphicFrame>
      <p:sp>
        <p:nvSpPr>
          <p:cNvPr id="3" name="Left-Right Arrow 2"/>
          <p:cNvSpPr/>
          <p:nvPr/>
        </p:nvSpPr>
        <p:spPr bwMode="auto">
          <a:xfrm>
            <a:off x="1958762" y="5707062"/>
            <a:ext cx="4724400" cy="484632"/>
          </a:xfrm>
          <a:prstGeom prst="leftRightArrow">
            <a:avLst/>
          </a:prstGeom>
          <a:gradFill flip="none" rotWithShape="1">
            <a:gsLst>
              <a:gs pos="0">
                <a:srgbClr val="C00000"/>
              </a:gs>
              <a:gs pos="74000">
                <a:schemeClr val="accent2">
                  <a:lumMod val="45000"/>
                  <a:lumOff val="55000"/>
                </a:schemeClr>
              </a:gs>
              <a:gs pos="83000">
                <a:schemeClr val="accent2">
                  <a:lumMod val="45000"/>
                  <a:lumOff val="55000"/>
                </a:schemeClr>
              </a:gs>
              <a:gs pos="100000">
                <a:schemeClr val="accent2">
                  <a:lumMod val="30000"/>
                  <a:lumOff val="70000"/>
                </a:schemeClr>
              </a:gs>
            </a:gsLst>
            <a:lin ang="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4" name="TextBox 3"/>
          <p:cNvSpPr txBox="1"/>
          <p:nvPr/>
        </p:nvSpPr>
        <p:spPr>
          <a:xfrm>
            <a:off x="6683162" y="5469246"/>
            <a:ext cx="1752600" cy="960263"/>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Least expensive </a:t>
            </a:r>
          </a:p>
        </p:txBody>
      </p:sp>
      <p:sp>
        <p:nvSpPr>
          <p:cNvPr id="8" name="TextBox 7"/>
          <p:cNvSpPr txBox="1"/>
          <p:nvPr/>
        </p:nvSpPr>
        <p:spPr>
          <a:xfrm>
            <a:off x="206162" y="5370115"/>
            <a:ext cx="1752600" cy="960263"/>
          </a:xfrm>
          <a:prstGeom prst="rect">
            <a:avLst/>
          </a:prstGeom>
          <a:noFill/>
        </p:spPr>
        <p:txBody>
          <a:bodyPr wrap="square" lIns="182880" tIns="146304" rIns="182880" bIns="146304" rtlCol="0">
            <a:spAutoFit/>
          </a:bodyPr>
          <a:lstStyle/>
          <a:p>
            <a:pPr algn="r">
              <a:lnSpc>
                <a:spcPct val="90000"/>
              </a:lnSpc>
              <a:spcAft>
                <a:spcPts val="600"/>
              </a:spcAft>
            </a:pPr>
            <a:r>
              <a:rPr lang="en-US" sz="2400" dirty="0">
                <a:gradFill>
                  <a:gsLst>
                    <a:gs pos="2917">
                      <a:schemeClr val="tx1"/>
                    </a:gs>
                    <a:gs pos="30000">
                      <a:schemeClr val="tx1"/>
                    </a:gs>
                  </a:gsLst>
                  <a:lin ang="5400000" scaled="0"/>
                </a:gradFill>
              </a:rPr>
              <a:t>Most expensive </a:t>
            </a:r>
          </a:p>
        </p:txBody>
      </p:sp>
    </p:spTree>
    <p:extLst>
      <p:ext uri="{BB962C8B-B14F-4D97-AF65-F5344CB8AC3E}">
        <p14:creationId xmlns:p14="http://schemas.microsoft.com/office/powerpoint/2010/main" val="286231473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Optimization for Labeling Tasks </a:t>
            </a:r>
          </a:p>
        </p:txBody>
      </p:sp>
      <p:sp>
        <p:nvSpPr>
          <p:cNvPr id="4" name="Text Placeholder 3"/>
          <p:cNvSpPr>
            <a:spLocks noGrp="1"/>
          </p:cNvSpPr>
          <p:nvPr>
            <p:ph type="body" sz="quarter" idx="11"/>
          </p:nvPr>
        </p:nvSpPr>
        <p:spPr/>
        <p:txBody>
          <a:bodyPr/>
          <a:lstStyle/>
          <a:p>
            <a:r>
              <a:rPr lang="en-US" dirty="0"/>
              <a:t>CROWDSYNTH</a:t>
            </a:r>
          </a:p>
        </p:txBody>
      </p:sp>
      <p:graphicFrame>
        <p:nvGraphicFramePr>
          <p:cNvPr id="6" name="Chart 5"/>
          <p:cNvGraphicFramePr>
            <a:graphicFrameLocks/>
          </p:cNvGraphicFramePr>
          <p:nvPr>
            <p:extLst/>
          </p:nvPr>
        </p:nvGraphicFramePr>
        <p:xfrm>
          <a:off x="891816" y="1782689"/>
          <a:ext cx="7886440" cy="41149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2470865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23" y="296900"/>
            <a:ext cx="8916415" cy="917575"/>
          </a:xfrm>
        </p:spPr>
        <p:txBody>
          <a:bodyPr/>
          <a:lstStyle/>
          <a:p>
            <a:r>
              <a:rPr lang="en-US" dirty="0"/>
              <a:t>Challenges in VOI Computation</a:t>
            </a:r>
          </a:p>
        </p:txBody>
      </p:sp>
      <p:graphicFrame>
        <p:nvGraphicFramePr>
          <p:cNvPr id="10" name="Chart 9"/>
          <p:cNvGraphicFramePr>
            <a:graphicFrameLocks/>
          </p:cNvGraphicFramePr>
          <p:nvPr>
            <p:extLst>
              <p:ext uri="{D42A27DB-BD31-4B8C-83A1-F6EECF244321}">
                <p14:modId xmlns:p14="http://schemas.microsoft.com/office/powerpoint/2010/main" val="2481373808"/>
              </p:ext>
            </p:extLst>
          </p:nvPr>
        </p:nvGraphicFramePr>
        <p:xfrm>
          <a:off x="472281" y="1399770"/>
          <a:ext cx="2200275" cy="1428750"/>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929481" y="2676040"/>
            <a:ext cx="1662699" cy="572464"/>
          </a:xfrm>
          <a:prstGeom prst="rect">
            <a:avLst/>
          </a:prstGeom>
          <a:noFill/>
        </p:spPr>
        <p:txBody>
          <a:bodyPr wrap="none" lIns="182880" tIns="146304" rIns="182880" bIns="146304" rtlCol="0">
            <a:spAutoFit/>
          </a:bodyPr>
          <a:lstStyle/>
          <a:p>
            <a:pPr>
              <a:lnSpc>
                <a:spcPct val="90000"/>
              </a:lnSpc>
              <a:spcAft>
                <a:spcPts val="600"/>
              </a:spcAft>
            </a:pPr>
            <a:r>
              <a:rPr lang="en-US" sz="2000" i="1" dirty="0">
                <a:gradFill>
                  <a:gsLst>
                    <a:gs pos="2917">
                      <a:schemeClr val="tx1"/>
                    </a:gs>
                    <a:gs pos="30000">
                      <a:schemeClr val="tx1"/>
                    </a:gs>
                  </a:gsLst>
                  <a:lin ang="5400000" scaled="0"/>
                </a:gradFill>
              </a:rPr>
              <a:t>strong prior</a:t>
            </a:r>
          </a:p>
        </p:txBody>
      </p:sp>
      <p:sp>
        <p:nvSpPr>
          <p:cNvPr id="12" name="TextBox 11"/>
          <p:cNvSpPr txBox="1"/>
          <p:nvPr/>
        </p:nvSpPr>
        <p:spPr>
          <a:xfrm>
            <a:off x="2672556" y="1835794"/>
            <a:ext cx="579326"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a:t>
            </a:r>
          </a:p>
        </p:txBody>
      </p:sp>
      <p:pic>
        <p:nvPicPr>
          <p:cNvPr id="15" name="Picture 14"/>
          <p:cNvPicPr>
            <a:picLocks noChangeAspect="1"/>
          </p:cNvPicPr>
          <p:nvPr/>
        </p:nvPicPr>
        <p:blipFill>
          <a:blip r:embed="rId4"/>
          <a:stretch>
            <a:fillRect/>
          </a:stretch>
        </p:blipFill>
        <p:spPr>
          <a:xfrm>
            <a:off x="3293226" y="1593625"/>
            <a:ext cx="1008223" cy="1139980"/>
          </a:xfrm>
          <a:prstGeom prst="rect">
            <a:avLst/>
          </a:prstGeom>
        </p:spPr>
      </p:pic>
      <p:sp>
        <p:nvSpPr>
          <p:cNvPr id="16" name="TextBox 15"/>
          <p:cNvSpPr txBox="1"/>
          <p:nvPr/>
        </p:nvSpPr>
        <p:spPr>
          <a:xfrm>
            <a:off x="2953369" y="2675525"/>
            <a:ext cx="1970348" cy="572464"/>
          </a:xfrm>
          <a:prstGeom prst="rect">
            <a:avLst/>
          </a:prstGeom>
          <a:noFill/>
        </p:spPr>
        <p:txBody>
          <a:bodyPr wrap="none" lIns="182880" tIns="146304" rIns="182880" bIns="146304" rtlCol="0">
            <a:spAutoFit/>
          </a:bodyPr>
          <a:lstStyle/>
          <a:p>
            <a:pPr>
              <a:lnSpc>
                <a:spcPct val="90000"/>
              </a:lnSpc>
              <a:spcAft>
                <a:spcPts val="600"/>
              </a:spcAft>
            </a:pPr>
            <a:r>
              <a:rPr lang="en-US" sz="2000" i="1" dirty="0">
                <a:gradFill>
                  <a:gsLst>
                    <a:gs pos="2917">
                      <a:schemeClr val="tx1"/>
                    </a:gs>
                    <a:gs pos="30000">
                      <a:schemeClr val="tx1"/>
                    </a:gs>
                  </a:gsLst>
                  <a:lin ang="5400000" scaled="0"/>
                </a:gradFill>
              </a:rPr>
              <a:t>weak evidence</a:t>
            </a:r>
          </a:p>
        </p:txBody>
      </p:sp>
      <p:sp>
        <p:nvSpPr>
          <p:cNvPr id="17" name="TextBox 16"/>
          <p:cNvSpPr txBox="1"/>
          <p:nvPr/>
        </p:nvSpPr>
        <p:spPr>
          <a:xfrm>
            <a:off x="4674381" y="1835794"/>
            <a:ext cx="579326"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a:t>
            </a:r>
          </a:p>
        </p:txBody>
      </p:sp>
      <p:sp>
        <p:nvSpPr>
          <p:cNvPr id="20" name="TextBox 19"/>
          <p:cNvSpPr txBox="1"/>
          <p:nvPr/>
        </p:nvSpPr>
        <p:spPr>
          <a:xfrm>
            <a:off x="5712125" y="2733605"/>
            <a:ext cx="1316579" cy="572464"/>
          </a:xfrm>
          <a:prstGeom prst="rect">
            <a:avLst/>
          </a:prstGeom>
          <a:noFill/>
        </p:spPr>
        <p:txBody>
          <a:bodyPr wrap="none" lIns="182880" tIns="146304" rIns="182880" bIns="146304" rtlCol="0">
            <a:spAutoFit/>
          </a:bodyPr>
          <a:lstStyle/>
          <a:p>
            <a:pPr>
              <a:lnSpc>
                <a:spcPct val="90000"/>
              </a:lnSpc>
              <a:spcAft>
                <a:spcPts val="600"/>
              </a:spcAft>
            </a:pPr>
            <a:r>
              <a:rPr lang="en-US" sz="2000" i="1" dirty="0">
                <a:gradFill>
                  <a:gsLst>
                    <a:gs pos="2917">
                      <a:schemeClr val="tx1"/>
                    </a:gs>
                    <a:gs pos="30000">
                      <a:schemeClr val="tx1"/>
                    </a:gs>
                  </a:gsLst>
                  <a:lin ang="5400000" scaled="0"/>
                </a:gradFill>
              </a:rPr>
              <a:t>VOI &lt; 0 </a:t>
            </a:r>
          </a:p>
        </p:txBody>
      </p:sp>
      <p:graphicFrame>
        <p:nvGraphicFramePr>
          <p:cNvPr id="23" name="Chart 22"/>
          <p:cNvGraphicFramePr>
            <a:graphicFrameLocks/>
          </p:cNvGraphicFramePr>
          <p:nvPr>
            <p:extLst>
              <p:ext uri="{D42A27DB-BD31-4B8C-83A1-F6EECF244321}">
                <p14:modId xmlns:p14="http://schemas.microsoft.com/office/powerpoint/2010/main" val="2759851511"/>
              </p:ext>
            </p:extLst>
          </p:nvPr>
        </p:nvGraphicFramePr>
        <p:xfrm>
          <a:off x="472281" y="3958334"/>
          <a:ext cx="2200275" cy="1428750"/>
        </p:xfrm>
        <a:graphic>
          <a:graphicData uri="http://schemas.openxmlformats.org/drawingml/2006/chart">
            <c:chart xmlns:c="http://schemas.openxmlformats.org/drawingml/2006/chart" xmlns:r="http://schemas.openxmlformats.org/officeDocument/2006/relationships" r:id="rId5"/>
          </a:graphicData>
        </a:graphic>
      </p:graphicFrame>
      <p:sp>
        <p:nvSpPr>
          <p:cNvPr id="27" name="TextBox 26"/>
          <p:cNvSpPr txBox="1"/>
          <p:nvPr/>
        </p:nvSpPr>
        <p:spPr>
          <a:xfrm>
            <a:off x="2672556" y="4394358"/>
            <a:ext cx="579326"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a:t>
            </a:r>
          </a:p>
        </p:txBody>
      </p:sp>
      <p:pic>
        <p:nvPicPr>
          <p:cNvPr id="28" name="Picture 27"/>
          <p:cNvPicPr>
            <a:picLocks noChangeAspect="1"/>
          </p:cNvPicPr>
          <p:nvPr/>
        </p:nvPicPr>
        <p:blipFill>
          <a:blip r:embed="rId4"/>
          <a:stretch>
            <a:fillRect/>
          </a:stretch>
        </p:blipFill>
        <p:spPr>
          <a:xfrm>
            <a:off x="3293226" y="4152189"/>
            <a:ext cx="1008223" cy="1139980"/>
          </a:xfrm>
          <a:prstGeom prst="rect">
            <a:avLst/>
          </a:prstGeom>
        </p:spPr>
      </p:pic>
      <p:sp>
        <p:nvSpPr>
          <p:cNvPr id="29" name="TextBox 28"/>
          <p:cNvSpPr txBox="1"/>
          <p:nvPr/>
        </p:nvSpPr>
        <p:spPr>
          <a:xfrm>
            <a:off x="2953369" y="5234089"/>
            <a:ext cx="2216248" cy="926407"/>
          </a:xfrm>
          <a:prstGeom prst="rect">
            <a:avLst/>
          </a:prstGeom>
          <a:noFill/>
        </p:spPr>
        <p:txBody>
          <a:bodyPr wrap="none" lIns="182880" tIns="146304" rIns="182880" bIns="146304" rtlCol="0">
            <a:spAutoFit/>
          </a:bodyPr>
          <a:lstStyle/>
          <a:p>
            <a:pPr>
              <a:lnSpc>
                <a:spcPct val="90000"/>
              </a:lnSpc>
              <a:spcAft>
                <a:spcPts val="600"/>
              </a:spcAft>
            </a:pPr>
            <a:r>
              <a:rPr lang="en-US" sz="2000" i="1" dirty="0">
                <a:gradFill>
                  <a:gsLst>
                    <a:gs pos="2917">
                      <a:schemeClr val="tx1"/>
                    </a:gs>
                    <a:gs pos="30000">
                      <a:schemeClr val="tx1"/>
                    </a:gs>
                  </a:gsLst>
                  <a:lin ang="5400000" scaled="0"/>
                </a:gradFill>
              </a:rPr>
              <a:t>long sequence of</a:t>
            </a:r>
          </a:p>
          <a:p>
            <a:pPr>
              <a:lnSpc>
                <a:spcPct val="90000"/>
              </a:lnSpc>
              <a:spcAft>
                <a:spcPts val="600"/>
              </a:spcAft>
            </a:pPr>
            <a:r>
              <a:rPr lang="en-US" sz="2000" i="1" dirty="0">
                <a:gradFill>
                  <a:gsLst>
                    <a:gs pos="2917">
                      <a:schemeClr val="tx1"/>
                    </a:gs>
                    <a:gs pos="30000">
                      <a:schemeClr val="tx1"/>
                    </a:gs>
                  </a:gsLst>
                  <a:lin ang="5400000" scaled="0"/>
                </a:gradFill>
              </a:rPr>
              <a:t> weak evidence</a:t>
            </a:r>
          </a:p>
        </p:txBody>
      </p:sp>
      <p:sp>
        <p:nvSpPr>
          <p:cNvPr id="30" name="TextBox 29"/>
          <p:cNvSpPr txBox="1"/>
          <p:nvPr/>
        </p:nvSpPr>
        <p:spPr>
          <a:xfrm>
            <a:off x="4674381" y="4394358"/>
            <a:ext cx="579326"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a:t>
            </a:r>
          </a:p>
        </p:txBody>
      </p:sp>
      <p:graphicFrame>
        <p:nvGraphicFramePr>
          <p:cNvPr id="31" name="Chart 30"/>
          <p:cNvGraphicFramePr>
            <a:graphicFrameLocks/>
          </p:cNvGraphicFramePr>
          <p:nvPr>
            <p:extLst>
              <p:ext uri="{D42A27DB-BD31-4B8C-83A1-F6EECF244321}">
                <p14:modId xmlns:p14="http://schemas.microsoft.com/office/powerpoint/2010/main" val="488818274"/>
              </p:ext>
            </p:extLst>
          </p:nvPr>
        </p:nvGraphicFramePr>
        <p:xfrm>
          <a:off x="5263574" y="3958334"/>
          <a:ext cx="2200275" cy="1428750"/>
        </p:xfrm>
        <a:graphic>
          <a:graphicData uri="http://schemas.openxmlformats.org/drawingml/2006/chart">
            <c:chart xmlns:c="http://schemas.openxmlformats.org/drawingml/2006/chart" xmlns:r="http://schemas.openxmlformats.org/officeDocument/2006/relationships" r:id="rId6"/>
          </a:graphicData>
        </a:graphic>
      </p:graphicFrame>
      <p:sp>
        <p:nvSpPr>
          <p:cNvPr id="32" name="TextBox 31"/>
          <p:cNvSpPr txBox="1"/>
          <p:nvPr/>
        </p:nvSpPr>
        <p:spPr>
          <a:xfrm>
            <a:off x="5712125" y="5242435"/>
            <a:ext cx="1316579" cy="572464"/>
          </a:xfrm>
          <a:prstGeom prst="rect">
            <a:avLst/>
          </a:prstGeom>
          <a:noFill/>
        </p:spPr>
        <p:txBody>
          <a:bodyPr wrap="none" lIns="182880" tIns="146304" rIns="182880" bIns="146304" rtlCol="0">
            <a:spAutoFit/>
          </a:bodyPr>
          <a:lstStyle/>
          <a:p>
            <a:pPr>
              <a:lnSpc>
                <a:spcPct val="90000"/>
              </a:lnSpc>
              <a:spcAft>
                <a:spcPts val="600"/>
              </a:spcAft>
            </a:pPr>
            <a:r>
              <a:rPr lang="en-US" sz="2000" i="1" dirty="0">
                <a:gradFill>
                  <a:gsLst>
                    <a:gs pos="2917">
                      <a:schemeClr val="tx1"/>
                    </a:gs>
                    <a:gs pos="30000">
                      <a:schemeClr val="tx1"/>
                    </a:gs>
                  </a:gsLst>
                  <a:lin ang="5400000" scaled="0"/>
                </a:gradFill>
              </a:rPr>
              <a:t>VOI &gt; 0 </a:t>
            </a:r>
          </a:p>
        </p:txBody>
      </p:sp>
      <p:graphicFrame>
        <p:nvGraphicFramePr>
          <p:cNvPr id="34" name="Chart 33"/>
          <p:cNvGraphicFramePr>
            <a:graphicFrameLocks/>
          </p:cNvGraphicFramePr>
          <p:nvPr>
            <p:extLst>
              <p:ext uri="{D42A27DB-BD31-4B8C-83A1-F6EECF244321}">
                <p14:modId xmlns:p14="http://schemas.microsoft.com/office/powerpoint/2010/main" val="1891801771"/>
              </p:ext>
            </p:extLst>
          </p:nvPr>
        </p:nvGraphicFramePr>
        <p:xfrm>
          <a:off x="5209618" y="1413980"/>
          <a:ext cx="2200275" cy="1428750"/>
        </p:xfrm>
        <a:graphic>
          <a:graphicData uri="http://schemas.openxmlformats.org/drawingml/2006/chart">
            <c:chart xmlns:c="http://schemas.openxmlformats.org/drawingml/2006/chart" xmlns:r="http://schemas.openxmlformats.org/officeDocument/2006/relationships" r:id="rId7"/>
          </a:graphicData>
        </a:graphic>
      </p:graphicFrame>
      <p:pic>
        <p:nvPicPr>
          <p:cNvPr id="36" name="Picture 3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5681" y="3247989"/>
            <a:ext cx="663387" cy="498038"/>
          </a:xfrm>
          <a:prstGeom prst="rect">
            <a:avLst/>
          </a:prstGeom>
        </p:spPr>
      </p:pic>
      <p:cxnSp>
        <p:nvCxnSpPr>
          <p:cNvPr id="37" name="Curved Connector 36"/>
          <p:cNvCxnSpPr>
            <a:cxnSpLocks/>
            <a:stCxn id="36" idx="1"/>
          </p:cNvCxnSpPr>
          <p:nvPr/>
        </p:nvCxnSpPr>
        <p:spPr>
          <a:xfrm rot="10800000">
            <a:off x="715879" y="2668650"/>
            <a:ext cx="289803" cy="828358"/>
          </a:xfrm>
          <a:prstGeom prst="curvedConnector2">
            <a:avLst/>
          </a:prstGeom>
          <a:ln w="22225">
            <a:solidFill>
              <a:schemeClr val="accent3">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0" name="Curved Connector 39"/>
          <p:cNvCxnSpPr>
            <a:cxnSpLocks/>
            <a:stCxn id="36" idx="1"/>
          </p:cNvCxnSpPr>
          <p:nvPr/>
        </p:nvCxnSpPr>
        <p:spPr>
          <a:xfrm rot="10800000" flipV="1">
            <a:off x="624681" y="3497007"/>
            <a:ext cx="381000" cy="419469"/>
          </a:xfrm>
          <a:prstGeom prst="curvedConnector2">
            <a:avLst/>
          </a:prstGeom>
          <a:ln w="22225">
            <a:solidFill>
              <a:schemeClr val="accent3">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61329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3" grpId="0">
        <p:bldAsOne/>
      </p:bldGraphic>
      <p:bldP spid="27" grpId="0"/>
      <p:bldP spid="29" grpId="0"/>
      <p:bldP spid="30" grpId="0"/>
      <p:bldGraphic spid="31" grpId="0">
        <p:bldAsOne/>
      </p:bldGraphic>
      <p:bldP spid="3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 in VOI Computation</a:t>
            </a:r>
          </a:p>
        </p:txBody>
      </p:sp>
      <p:sp>
        <p:nvSpPr>
          <p:cNvPr id="3" name="Text Placeholder 2"/>
          <p:cNvSpPr>
            <a:spLocks noGrp="1"/>
          </p:cNvSpPr>
          <p:nvPr>
            <p:ph type="body" sz="quarter" idx="10"/>
          </p:nvPr>
        </p:nvSpPr>
        <p:spPr>
          <a:xfrm>
            <a:off x="205961" y="1212851"/>
            <a:ext cx="8914642" cy="2804870"/>
          </a:xfrm>
        </p:spPr>
        <p:txBody>
          <a:bodyPr/>
          <a:lstStyle/>
          <a:p>
            <a:pPr marL="342900" indent="-342900">
              <a:spcBef>
                <a:spcPts val="765"/>
              </a:spcBef>
              <a:buFont typeface="Arial" panose="020B0604020202020204" pitchFamily="34" charset="0"/>
              <a:buChar char="•"/>
            </a:pPr>
            <a:r>
              <a:rPr lang="en-US" sz="2800" dirty="0">
                <a:latin typeface="+mn-lt"/>
              </a:rPr>
              <a:t>Computation intractable for sequences of observations.</a:t>
            </a:r>
          </a:p>
          <a:p>
            <a:pPr marL="342900" indent="-342900">
              <a:spcBef>
                <a:spcPts val="765"/>
              </a:spcBef>
              <a:buFont typeface="Arial" panose="020B0604020202020204" pitchFamily="34" charset="0"/>
              <a:buChar char="•"/>
            </a:pPr>
            <a:r>
              <a:rPr lang="en-US" sz="2800" dirty="0">
                <a:latin typeface="+mn-lt"/>
              </a:rPr>
              <a:t>Myopic approximations are poorly characterized. </a:t>
            </a:r>
          </a:p>
          <a:p>
            <a:pPr marL="342900" indent="-342900">
              <a:buFont typeface="Arial" panose="020B0604020202020204" pitchFamily="34" charset="0"/>
              <a:buChar char="•"/>
            </a:pPr>
            <a:endParaRPr lang="en-US" sz="2800" dirty="0">
              <a:latin typeface="+mn-lt"/>
            </a:endParaRPr>
          </a:p>
          <a:p>
            <a:pPr marL="342900" indent="-342900">
              <a:buFont typeface="Arial" panose="020B0604020202020204" pitchFamily="34" charset="0"/>
              <a:buChar char="•"/>
            </a:pPr>
            <a:r>
              <a:rPr lang="en-US" sz="2800" dirty="0">
                <a:latin typeface="+mn-lt"/>
              </a:rPr>
              <a:t>Approach: Monte-Carlo Planning for VOI</a:t>
            </a:r>
          </a:p>
          <a:p>
            <a:pPr marL="342900" indent="-342900">
              <a:buFont typeface="Arial" panose="020B0604020202020204" pitchFamily="34" charset="0"/>
              <a:buChar char="•"/>
            </a:pPr>
            <a:endParaRPr lang="en-US" sz="2400" dirty="0">
              <a:latin typeface="+mn-lt"/>
            </a:endParaRPr>
          </a:p>
        </p:txBody>
      </p:sp>
      <p:sp>
        <p:nvSpPr>
          <p:cNvPr id="45" name="Text Placeholder 2"/>
          <p:cNvSpPr txBox="1">
            <a:spLocks/>
          </p:cNvSpPr>
          <p:nvPr/>
        </p:nvSpPr>
        <p:spPr>
          <a:xfrm>
            <a:off x="700881" y="3655990"/>
            <a:ext cx="8914642" cy="1489639"/>
          </a:xfrm>
          <a:prstGeom prst="rect">
            <a:avLst/>
          </a:prstGeom>
        </p:spPr>
        <p:txBody>
          <a:bodyPr vert="horz" wrap="square" lIns="146304" tIns="91440" rIns="146304" bIns="91440" rtlCol="0">
            <a:spAutoFit/>
          </a:bodyPr>
          <a:lstStyle>
            <a:lvl1pPr marL="0" marR="0" indent="0" algn="l" defTabSz="699463" rtl="0" eaLnBrk="1" fontAlgn="auto" latinLnBrk="0" hangingPunct="1">
              <a:lnSpc>
                <a:spcPct val="90000"/>
              </a:lnSpc>
              <a:spcBef>
                <a:spcPct val="20000"/>
              </a:spcBef>
              <a:spcAft>
                <a:spcPts val="0"/>
              </a:spcAft>
              <a:buClrTx/>
              <a:buSzPct val="90000"/>
              <a:buFont typeface="Arial" pitchFamily="34" charset="0"/>
              <a:buNone/>
              <a:tabLst/>
              <a:defRPr sz="3000" kern="1200" spc="0" baseline="0">
                <a:gradFill>
                  <a:gsLst>
                    <a:gs pos="1250">
                      <a:schemeClr val="tx1"/>
                    </a:gs>
                    <a:gs pos="99000">
                      <a:schemeClr val="tx1"/>
                    </a:gs>
                  </a:gsLst>
                  <a:lin ang="5400000" scaled="0"/>
                </a:gradFill>
                <a:latin typeface="+mj-lt"/>
                <a:ea typeface="+mn-ea"/>
                <a:cs typeface="+mn-cs"/>
              </a:defRPr>
            </a:lvl1pPr>
            <a:lvl2pPr marL="0" marR="0" indent="0" algn="l" defTabSz="699463" rtl="0" eaLnBrk="1" fontAlgn="auto" latinLnBrk="0" hangingPunct="1">
              <a:lnSpc>
                <a:spcPct val="90000"/>
              </a:lnSpc>
              <a:spcBef>
                <a:spcPct val="20000"/>
              </a:spcBef>
              <a:spcAft>
                <a:spcPts val="0"/>
              </a:spcAft>
              <a:buClrTx/>
              <a:buSzPct val="90000"/>
              <a:buFontTx/>
              <a:buNone/>
              <a:tabLst/>
              <a:defRPr sz="1125" kern="1200" spc="0" baseline="0">
                <a:gradFill>
                  <a:gsLst>
                    <a:gs pos="1250">
                      <a:schemeClr val="tx1"/>
                    </a:gs>
                    <a:gs pos="100000">
                      <a:schemeClr val="tx1"/>
                    </a:gs>
                  </a:gsLst>
                  <a:lin ang="5400000" scaled="0"/>
                </a:gradFill>
                <a:latin typeface="+mn-lt"/>
                <a:ea typeface="+mn-ea"/>
                <a:cs typeface="+mn-cs"/>
              </a:defRPr>
            </a:lvl2pPr>
            <a:lvl3pPr marL="128570" marR="0" indent="0" algn="l" defTabSz="699463" rtl="0" eaLnBrk="1" fontAlgn="auto" latinLnBrk="0" hangingPunct="1">
              <a:lnSpc>
                <a:spcPct val="90000"/>
              </a:lnSpc>
              <a:spcBef>
                <a:spcPct val="20000"/>
              </a:spcBef>
              <a:spcAft>
                <a:spcPts val="0"/>
              </a:spcAft>
              <a:buClrTx/>
              <a:buSzPct val="90000"/>
              <a:buFont typeface="Arial" pitchFamily="34" charset="0"/>
              <a:buNone/>
              <a:tabLst/>
              <a:defRPr sz="1125" kern="1200" spc="0" baseline="0">
                <a:gradFill>
                  <a:gsLst>
                    <a:gs pos="1250">
                      <a:schemeClr val="tx1"/>
                    </a:gs>
                    <a:gs pos="100000">
                      <a:schemeClr val="tx1"/>
                    </a:gs>
                  </a:gsLst>
                  <a:lin ang="5400000" scaled="0"/>
                </a:gradFill>
                <a:latin typeface="+mn-lt"/>
                <a:ea typeface="+mn-ea"/>
                <a:cs typeface="+mn-cs"/>
              </a:defRPr>
            </a:lvl3pPr>
            <a:lvl4pPr marL="257141" marR="0" indent="0" algn="l" defTabSz="699463" rtl="0" eaLnBrk="1" fontAlgn="auto" latinLnBrk="0" hangingPunct="1">
              <a:lnSpc>
                <a:spcPct val="90000"/>
              </a:lnSpc>
              <a:spcBef>
                <a:spcPct val="20000"/>
              </a:spcBef>
              <a:spcAft>
                <a:spcPts val="0"/>
              </a:spcAft>
              <a:buClrTx/>
              <a:buSzPct val="90000"/>
              <a:buFont typeface="Arial" pitchFamily="34" charset="0"/>
              <a:buNone/>
              <a:tabLst/>
              <a:defRPr sz="1013" kern="1200" spc="0" baseline="0">
                <a:gradFill>
                  <a:gsLst>
                    <a:gs pos="1250">
                      <a:schemeClr val="tx1"/>
                    </a:gs>
                    <a:gs pos="100000">
                      <a:schemeClr val="tx1"/>
                    </a:gs>
                  </a:gsLst>
                  <a:lin ang="5400000" scaled="0"/>
                </a:gradFill>
                <a:latin typeface="+mn-lt"/>
                <a:ea typeface="+mn-ea"/>
                <a:cs typeface="+mn-cs"/>
              </a:defRPr>
            </a:lvl4pPr>
            <a:lvl5pPr marL="385711" marR="0" indent="0" algn="l" defTabSz="699463" rtl="0" eaLnBrk="1" fontAlgn="auto" latinLnBrk="0" hangingPunct="1">
              <a:lnSpc>
                <a:spcPct val="90000"/>
              </a:lnSpc>
              <a:spcBef>
                <a:spcPct val="20000"/>
              </a:spcBef>
              <a:spcAft>
                <a:spcPts val="0"/>
              </a:spcAft>
              <a:buClrTx/>
              <a:buSzPct val="90000"/>
              <a:buFont typeface="Arial" pitchFamily="34" charset="0"/>
              <a:buNone/>
              <a:tabLst/>
              <a:defRPr sz="1013" kern="1200" spc="0" baseline="0">
                <a:gradFill>
                  <a:gsLst>
                    <a:gs pos="1250">
                      <a:schemeClr val="tx1"/>
                    </a:gs>
                    <a:gs pos="100000">
                      <a:schemeClr val="tx1"/>
                    </a:gs>
                  </a:gsLst>
                  <a:lin ang="5400000" scaled="0"/>
                </a:gradFill>
                <a:latin typeface="+mn-lt"/>
                <a:ea typeface="+mn-ea"/>
                <a:cs typeface="+mn-cs"/>
              </a:defRPr>
            </a:lvl5pPr>
            <a:lvl6pPr marL="1923523" indent="-174866" algn="l" defTabSz="69946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3256" indent="-174866" algn="l" defTabSz="69946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2987" indent="-174866" algn="l" defTabSz="69946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2720" indent="-174866" algn="l" defTabSz="69946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spcBef>
                <a:spcPts val="1200"/>
              </a:spcBef>
            </a:pPr>
            <a:r>
              <a:rPr lang="en-US" sz="2400" b="1" u="sng" dirty="0">
                <a:latin typeface="+mn-lt"/>
              </a:rPr>
              <a:t>Key:</a:t>
            </a:r>
            <a:r>
              <a:rPr lang="en-US" sz="2400" dirty="0">
                <a:latin typeface="+mn-lt"/>
              </a:rPr>
              <a:t> Exploiting special problem structure. </a:t>
            </a:r>
          </a:p>
          <a:p>
            <a:pPr>
              <a:spcBef>
                <a:spcPts val="1200"/>
              </a:spcBef>
            </a:pPr>
            <a:r>
              <a:rPr lang="en-US" sz="2400" b="1" u="sng" dirty="0">
                <a:latin typeface="+mn-lt"/>
              </a:rPr>
              <a:t>Approach:</a:t>
            </a:r>
            <a:r>
              <a:rPr lang="en-US" sz="2400" dirty="0">
                <a:latin typeface="+mn-lt"/>
              </a:rPr>
              <a:t> Customized exploration of search space. </a:t>
            </a:r>
          </a:p>
          <a:p>
            <a:pPr>
              <a:spcBef>
                <a:spcPts val="1200"/>
              </a:spcBef>
            </a:pPr>
            <a:r>
              <a:rPr lang="en-US" sz="2400" b="1" u="sng" dirty="0">
                <a:latin typeface="+mn-lt"/>
              </a:rPr>
              <a:t>Advantage:</a:t>
            </a:r>
            <a:r>
              <a:rPr lang="en-US" sz="2400" dirty="0">
                <a:latin typeface="+mn-lt"/>
              </a:rPr>
              <a:t> Exploring long horizons efficiently</a:t>
            </a:r>
          </a:p>
        </p:txBody>
      </p:sp>
      <p:sp>
        <p:nvSpPr>
          <p:cNvPr id="6" name="Text Placeholder 3"/>
          <p:cNvSpPr>
            <a:spLocks noGrp="1"/>
          </p:cNvSpPr>
          <p:nvPr>
            <p:ph type="body" sz="quarter" idx="11"/>
          </p:nvPr>
        </p:nvSpPr>
        <p:spPr/>
        <p:txBody>
          <a:bodyPr/>
          <a:lstStyle/>
          <a:p>
            <a:r>
              <a:rPr lang="en-US" dirty="0"/>
              <a:t>K. &amp; Horvitz AAMAS 2013</a:t>
            </a:r>
          </a:p>
          <a:p>
            <a:endParaRPr lang="en-US" dirty="0"/>
          </a:p>
        </p:txBody>
      </p:sp>
    </p:spTree>
    <p:extLst>
      <p:ext uri="{BB962C8B-B14F-4D97-AF65-F5344CB8AC3E}">
        <p14:creationId xmlns:p14="http://schemas.microsoft.com/office/powerpoint/2010/main" val="21726964"/>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Optimization for Labeling Tasks </a:t>
            </a:r>
          </a:p>
        </p:txBody>
      </p:sp>
      <p:sp>
        <p:nvSpPr>
          <p:cNvPr id="4" name="Text Placeholder 3"/>
          <p:cNvSpPr>
            <a:spLocks noGrp="1"/>
          </p:cNvSpPr>
          <p:nvPr>
            <p:ph type="body" sz="quarter" idx="11"/>
          </p:nvPr>
        </p:nvSpPr>
        <p:spPr/>
        <p:txBody>
          <a:bodyPr/>
          <a:lstStyle/>
          <a:p>
            <a:r>
              <a:rPr lang="en-US" dirty="0"/>
              <a:t>CROWDSYNTH</a:t>
            </a:r>
          </a:p>
        </p:txBody>
      </p:sp>
      <p:graphicFrame>
        <p:nvGraphicFramePr>
          <p:cNvPr id="5" name="Chart 4"/>
          <p:cNvGraphicFramePr>
            <a:graphicFrameLocks/>
          </p:cNvGraphicFramePr>
          <p:nvPr>
            <p:extLst/>
          </p:nvPr>
        </p:nvGraphicFramePr>
        <p:xfrm>
          <a:off x="548306" y="1782690"/>
          <a:ext cx="7944188" cy="405782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4315562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of Complementary Computing</a:t>
            </a:r>
          </a:p>
        </p:txBody>
      </p:sp>
      <p:graphicFrame>
        <p:nvGraphicFramePr>
          <p:cNvPr id="16" name="Chart 15"/>
          <p:cNvGraphicFramePr>
            <a:graphicFrameLocks/>
          </p:cNvGraphicFramePr>
          <p:nvPr>
            <p:extLst/>
          </p:nvPr>
        </p:nvGraphicFramePr>
        <p:xfrm>
          <a:off x="115230" y="1368870"/>
          <a:ext cx="8609410" cy="3943350"/>
        </p:xfrm>
        <a:graphic>
          <a:graphicData uri="http://schemas.openxmlformats.org/drawingml/2006/chart">
            <c:chart xmlns:c="http://schemas.openxmlformats.org/drawingml/2006/chart" xmlns:r="http://schemas.openxmlformats.org/officeDocument/2006/relationships" r:id="rId3"/>
          </a:graphicData>
        </a:graphic>
      </p:graphicFrame>
      <p:cxnSp>
        <p:nvCxnSpPr>
          <p:cNvPr id="17" name="Straight Connector 16"/>
          <p:cNvCxnSpPr/>
          <p:nvPr/>
        </p:nvCxnSpPr>
        <p:spPr>
          <a:xfrm>
            <a:off x="4914640" y="2916149"/>
            <a:ext cx="399844" cy="0"/>
          </a:xfrm>
          <a:prstGeom prst="line">
            <a:avLst/>
          </a:prstGeom>
          <a:noFill/>
          <a:ln w="57150" cap="flat" cmpd="sng" algn="ctr">
            <a:solidFill>
              <a:srgbClr val="00B050"/>
            </a:solidFill>
            <a:prstDash val="solid"/>
          </a:ln>
          <a:effectLst/>
        </p:spPr>
      </p:cxnSp>
      <p:cxnSp>
        <p:nvCxnSpPr>
          <p:cNvPr id="18" name="Straight Connector 17"/>
          <p:cNvCxnSpPr/>
          <p:nvPr/>
        </p:nvCxnSpPr>
        <p:spPr>
          <a:xfrm flipH="1" flipV="1">
            <a:off x="4914640" y="2054670"/>
            <a:ext cx="11430" cy="906029"/>
          </a:xfrm>
          <a:prstGeom prst="line">
            <a:avLst/>
          </a:prstGeom>
          <a:noFill/>
          <a:ln w="57150" cap="flat" cmpd="sng" algn="ctr">
            <a:solidFill>
              <a:srgbClr val="00B050"/>
            </a:solidFill>
            <a:prstDash val="solid"/>
            <a:headEnd type="none" w="med" len="med"/>
            <a:tailEnd type="triangle" w="med" len="med"/>
          </a:ln>
          <a:effectLst/>
        </p:spPr>
      </p:cxnSp>
      <p:cxnSp>
        <p:nvCxnSpPr>
          <p:cNvPr id="19" name="Straight Connector 18"/>
          <p:cNvCxnSpPr/>
          <p:nvPr/>
        </p:nvCxnSpPr>
        <p:spPr>
          <a:xfrm flipV="1">
            <a:off x="2323840" y="4079884"/>
            <a:ext cx="2990644" cy="22661"/>
          </a:xfrm>
          <a:prstGeom prst="line">
            <a:avLst/>
          </a:prstGeom>
          <a:noFill/>
          <a:ln w="57150" cap="flat" cmpd="sng" algn="ctr">
            <a:solidFill>
              <a:srgbClr val="00B050"/>
            </a:solidFill>
            <a:prstDash val="solid"/>
          </a:ln>
          <a:effectLst/>
        </p:spPr>
      </p:cxnSp>
      <p:cxnSp>
        <p:nvCxnSpPr>
          <p:cNvPr id="20" name="Straight Connector 19"/>
          <p:cNvCxnSpPr/>
          <p:nvPr/>
        </p:nvCxnSpPr>
        <p:spPr>
          <a:xfrm flipH="1" flipV="1">
            <a:off x="2302613" y="2916149"/>
            <a:ext cx="21227" cy="1186396"/>
          </a:xfrm>
          <a:prstGeom prst="line">
            <a:avLst/>
          </a:prstGeom>
          <a:noFill/>
          <a:ln w="57150" cap="flat" cmpd="sng" algn="ctr">
            <a:solidFill>
              <a:srgbClr val="00B050"/>
            </a:solidFill>
            <a:prstDash val="solid"/>
            <a:headEnd type="none" w="med" len="med"/>
            <a:tailEnd type="triangle" w="med" len="med"/>
          </a:ln>
          <a:effectLst/>
        </p:spPr>
      </p:cxnSp>
      <p:sp>
        <p:nvSpPr>
          <p:cNvPr id="21" name="Rectangle 20"/>
          <p:cNvSpPr/>
          <p:nvPr/>
        </p:nvSpPr>
        <p:spPr>
          <a:xfrm>
            <a:off x="185886" y="5483670"/>
            <a:ext cx="8839200" cy="830997"/>
          </a:xfrm>
          <a:prstGeom prst="rect">
            <a:avLst/>
          </a:prstGeom>
        </p:spPr>
        <p:txBody>
          <a:bodyPr wrap="square">
            <a:spAutoFit/>
          </a:bodyPr>
          <a:lstStyle/>
          <a:p>
            <a:pPr marL="342900" indent="-342900" defTabSz="914400" fontAlgn="auto">
              <a:spcBef>
                <a:spcPts val="0"/>
              </a:spcBef>
              <a:spcAft>
                <a:spcPts val="0"/>
              </a:spcAft>
              <a:buFont typeface="Arial" pitchFamily="34" charset="0"/>
              <a:buChar char="•"/>
            </a:pPr>
            <a:r>
              <a:rPr lang="en-US" sz="2400" dirty="0">
                <a:solidFill>
                  <a:prstClr val="black"/>
                </a:solidFill>
                <a:latin typeface="Segoe"/>
              </a:rPr>
              <a:t>Achieves 93% accuracy with 15% of the votes.</a:t>
            </a:r>
          </a:p>
          <a:p>
            <a:pPr marL="342900" indent="-342900" defTabSz="914400" fontAlgn="auto">
              <a:spcBef>
                <a:spcPts val="0"/>
              </a:spcBef>
              <a:spcAft>
                <a:spcPts val="0"/>
              </a:spcAft>
              <a:buFont typeface="Arial" pitchFamily="34" charset="0"/>
              <a:buChar char="•"/>
            </a:pPr>
            <a:r>
              <a:rPr lang="en-US" sz="2400" dirty="0">
                <a:solidFill>
                  <a:prstClr val="black"/>
                </a:solidFill>
                <a:latin typeface="Segoe"/>
              </a:rPr>
              <a:t>Reaches the maximum accuracy by hiring 54% of workers. </a:t>
            </a:r>
          </a:p>
        </p:txBody>
      </p:sp>
      <p:sp>
        <p:nvSpPr>
          <p:cNvPr id="3" name="Text Placeholder 2"/>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9155562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CrowdSynth</a:t>
            </a:r>
            <a:r>
              <a:rPr lang="en-US" dirty="0"/>
              <a:t> for Hierarchical Tasks </a:t>
            </a:r>
          </a:p>
        </p:txBody>
      </p:sp>
      <p:sp>
        <p:nvSpPr>
          <p:cNvPr id="3" name="Text Placeholder 2"/>
          <p:cNvSpPr>
            <a:spLocks noGrp="1"/>
          </p:cNvSpPr>
          <p:nvPr>
            <p:ph type="body" sz="quarter" idx="11"/>
          </p:nvPr>
        </p:nvSpPr>
        <p:spPr/>
        <p:txBody>
          <a:bodyPr/>
          <a:lstStyle/>
          <a:p>
            <a:r>
              <a:rPr lang="en-US" dirty="0"/>
              <a:t>[K. &amp; Horvitz AAMAS 2015]</a:t>
            </a:r>
          </a:p>
        </p:txBody>
      </p:sp>
      <p:sp>
        <p:nvSpPr>
          <p:cNvPr id="7" name="Text Placeholder 2"/>
          <p:cNvSpPr txBox="1">
            <a:spLocks/>
          </p:cNvSpPr>
          <p:nvPr/>
        </p:nvSpPr>
        <p:spPr>
          <a:xfrm>
            <a:off x="472281" y="4487862"/>
            <a:ext cx="8486620" cy="1735860"/>
          </a:xfrm>
          <a:prstGeom prst="rect">
            <a:avLst/>
          </a:prstGeom>
        </p:spPr>
        <p:txBody>
          <a:bodyPr vert="horz" wrap="square" lIns="146304" tIns="91440" rIns="146304" bIns="91440" rtlCol="0">
            <a:spAutoFit/>
          </a:bodyPr>
          <a:lstStyle>
            <a:lvl1pPr marL="192856" marR="0" indent="-192856" algn="l" defTabSz="524597" rtl="0" eaLnBrk="1" fontAlgn="auto" latinLnBrk="0" hangingPunct="1">
              <a:lnSpc>
                <a:spcPct val="90000"/>
              </a:lnSpc>
              <a:spcBef>
                <a:spcPct val="20000"/>
              </a:spcBef>
              <a:spcAft>
                <a:spcPts val="0"/>
              </a:spcAft>
              <a:buClrTx/>
              <a:buSzPct val="90000"/>
              <a:buFont typeface="Arial" pitchFamily="34" charset="0"/>
              <a:buChar char="•"/>
              <a:tabLst/>
              <a:defRPr sz="2250" kern="1200" spc="0" baseline="0">
                <a:gradFill>
                  <a:gsLst>
                    <a:gs pos="1250">
                      <a:schemeClr val="tx1"/>
                    </a:gs>
                    <a:gs pos="100000">
                      <a:schemeClr val="tx1"/>
                    </a:gs>
                  </a:gsLst>
                  <a:lin ang="5400000" scaled="0"/>
                </a:gradFill>
                <a:latin typeface="+mj-lt"/>
                <a:ea typeface="+mn-ea"/>
                <a:cs typeface="+mn-cs"/>
              </a:defRPr>
            </a:lvl1pPr>
            <a:lvl2pPr marL="328569" marR="0" indent="-135713" algn="l" defTabSz="524597" rtl="0" eaLnBrk="1" fontAlgn="auto" latinLnBrk="0" hangingPunct="1">
              <a:lnSpc>
                <a:spcPct val="90000"/>
              </a:lnSpc>
              <a:spcBef>
                <a:spcPct val="20000"/>
              </a:spcBef>
              <a:spcAft>
                <a:spcPts val="0"/>
              </a:spcAft>
              <a:buClrTx/>
              <a:buSzPct val="90000"/>
              <a:buFont typeface="Arial" pitchFamily="34" charset="0"/>
              <a:buChar char="•"/>
              <a:tabLst/>
              <a:defRPr sz="1350" kern="1200" spc="0" baseline="0">
                <a:gradFill>
                  <a:gsLst>
                    <a:gs pos="1250">
                      <a:schemeClr val="tx1"/>
                    </a:gs>
                    <a:gs pos="100000">
                      <a:schemeClr val="tx1"/>
                    </a:gs>
                  </a:gsLst>
                  <a:lin ang="5400000" scaled="0"/>
                </a:gradFill>
                <a:latin typeface="+mn-lt"/>
                <a:ea typeface="+mn-ea"/>
                <a:cs typeface="+mn-cs"/>
              </a:defRPr>
            </a:lvl2pPr>
            <a:lvl3pPr marL="449996" marR="0" indent="-128570" algn="l" defTabSz="524597" rtl="0" eaLnBrk="1" fontAlgn="auto" latinLnBrk="0" hangingPunct="1">
              <a:lnSpc>
                <a:spcPct val="90000"/>
              </a:lnSpc>
              <a:spcBef>
                <a:spcPct val="20000"/>
              </a:spcBef>
              <a:spcAft>
                <a:spcPts val="0"/>
              </a:spcAft>
              <a:buClrTx/>
              <a:buSzPct val="90000"/>
              <a:buFont typeface="Arial" pitchFamily="34" charset="0"/>
              <a:buChar char="•"/>
              <a:tabLst/>
              <a:defRPr sz="1350" kern="1200" spc="0" baseline="0">
                <a:gradFill>
                  <a:gsLst>
                    <a:gs pos="1250">
                      <a:schemeClr val="tx1"/>
                    </a:gs>
                    <a:gs pos="100000">
                      <a:schemeClr val="tx1"/>
                    </a:gs>
                  </a:gsLst>
                  <a:lin ang="5400000" scaled="0"/>
                </a:gradFill>
                <a:latin typeface="+mn-lt"/>
                <a:ea typeface="+mn-ea"/>
                <a:cs typeface="+mn-cs"/>
              </a:defRPr>
            </a:lvl3pPr>
            <a:lvl4pPr marL="578567" marR="0" indent="-128570" algn="l" defTabSz="524597" rtl="0" eaLnBrk="1" fontAlgn="auto" latinLnBrk="0" hangingPunct="1">
              <a:lnSpc>
                <a:spcPct val="90000"/>
              </a:lnSpc>
              <a:spcBef>
                <a:spcPct val="20000"/>
              </a:spcBef>
              <a:spcAft>
                <a:spcPts val="0"/>
              </a:spcAft>
              <a:buClrTx/>
              <a:buSzPct val="90000"/>
              <a:buFont typeface="Arial" pitchFamily="34" charset="0"/>
              <a:buChar char="•"/>
              <a:tabLst/>
              <a:defRPr sz="1125" kern="1200" spc="0" baseline="0">
                <a:gradFill>
                  <a:gsLst>
                    <a:gs pos="1250">
                      <a:schemeClr val="tx1"/>
                    </a:gs>
                    <a:gs pos="100000">
                      <a:schemeClr val="tx1"/>
                    </a:gs>
                  </a:gsLst>
                  <a:lin ang="5400000" scaled="0"/>
                </a:gradFill>
                <a:latin typeface="+mn-lt"/>
                <a:ea typeface="+mn-ea"/>
                <a:cs typeface="+mn-cs"/>
              </a:defRPr>
            </a:lvl4pPr>
            <a:lvl5pPr marL="707137" marR="0" indent="-128570" algn="l" defTabSz="524597" rtl="0" eaLnBrk="1" fontAlgn="auto" latinLnBrk="0" hangingPunct="1">
              <a:lnSpc>
                <a:spcPct val="90000"/>
              </a:lnSpc>
              <a:spcBef>
                <a:spcPct val="20000"/>
              </a:spcBef>
              <a:spcAft>
                <a:spcPts val="0"/>
              </a:spcAft>
              <a:buClrTx/>
              <a:buSzPct val="90000"/>
              <a:buFont typeface="Arial" pitchFamily="34" charset="0"/>
              <a:buChar char="•"/>
              <a:tabLst/>
              <a:defRPr sz="1125" kern="1200" spc="0" baseline="0">
                <a:gradFill>
                  <a:gsLst>
                    <a:gs pos="1250">
                      <a:schemeClr val="tx1"/>
                    </a:gs>
                    <a:gs pos="100000">
                      <a:schemeClr val="tx1"/>
                    </a:gs>
                  </a:gsLst>
                  <a:lin ang="5400000" scaled="0"/>
                </a:gradFill>
                <a:latin typeface="+mn-lt"/>
                <a:ea typeface="+mn-ea"/>
                <a:cs typeface="+mn-cs"/>
              </a:defRPr>
            </a:lvl5pPr>
            <a:lvl6pPr marL="1442642" indent="-131150" algn="l" defTabSz="524597"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704942" indent="-131150" algn="l" defTabSz="524597"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67240" indent="-131150" algn="l" defTabSz="524597"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229540" indent="-131150" algn="l" defTabSz="524597"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r>
              <a:rPr lang="en-US" sz="2400" dirty="0">
                <a:latin typeface="+mn-lt"/>
              </a:rPr>
              <a:t>Hierarchical classification for building answer models. </a:t>
            </a:r>
          </a:p>
          <a:p>
            <a:r>
              <a:rPr lang="en-US" sz="2400" dirty="0">
                <a:latin typeface="+mn-lt"/>
              </a:rPr>
              <a:t>Complexity growing with task hierarchy. </a:t>
            </a:r>
          </a:p>
          <a:p>
            <a:r>
              <a:rPr lang="en-US" sz="2400" dirty="0">
                <a:latin typeface="+mn-lt"/>
              </a:rPr>
              <a:t>Richer policy space to reason about. </a:t>
            </a:r>
          </a:p>
          <a:p>
            <a:endParaRPr lang="en-US" sz="2400" dirty="0">
              <a:latin typeface="+mn-lt"/>
            </a:endParaRPr>
          </a:p>
        </p:txBody>
      </p:sp>
      <p:pic>
        <p:nvPicPr>
          <p:cNvPr id="8" name="Picture 7"/>
          <p:cNvPicPr>
            <a:picLocks noChangeAspect="1"/>
          </p:cNvPicPr>
          <p:nvPr/>
        </p:nvPicPr>
        <p:blipFill>
          <a:blip r:embed="rId3"/>
          <a:stretch>
            <a:fillRect/>
          </a:stretch>
        </p:blipFill>
        <p:spPr>
          <a:xfrm>
            <a:off x="548481" y="949530"/>
            <a:ext cx="4814230" cy="3288440"/>
          </a:xfrm>
          <a:prstGeom prst="rect">
            <a:avLst/>
          </a:prstGeom>
        </p:spPr>
      </p:pic>
    </p:spTree>
    <p:extLst>
      <p:ext uri="{BB962C8B-B14F-4D97-AF65-F5344CB8AC3E}">
        <p14:creationId xmlns:p14="http://schemas.microsoft.com/office/powerpoint/2010/main" val="3174786884"/>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dirty="0" err="1"/>
              <a:t>CrowdExplorer</a:t>
            </a:r>
            <a:r>
              <a:rPr lang="en-US" dirty="0"/>
              <a:t> for Lifelong Learning</a:t>
            </a:r>
          </a:p>
        </p:txBody>
      </p:sp>
      <p:sp>
        <p:nvSpPr>
          <p:cNvPr id="3" name="Text Placeholder 2"/>
          <p:cNvSpPr>
            <a:spLocks noGrp="1"/>
          </p:cNvSpPr>
          <p:nvPr>
            <p:ph type="body" sz="quarter" idx="11"/>
          </p:nvPr>
        </p:nvSpPr>
        <p:spPr>
          <a:xfrm>
            <a:off x="91682" y="6469063"/>
            <a:ext cx="4229280" cy="433965"/>
          </a:xfrm>
        </p:spPr>
        <p:txBody>
          <a:bodyPr/>
          <a:lstStyle/>
          <a:p>
            <a:r>
              <a:rPr lang="en-US" dirty="0"/>
              <a:t>[K., Kapoor &amp; Horvitz IJCAI 2013]</a:t>
            </a:r>
          </a:p>
        </p:txBody>
      </p:sp>
      <p:sp>
        <p:nvSpPr>
          <p:cNvPr id="37" name="Text Placeholder 2"/>
          <p:cNvSpPr txBox="1">
            <a:spLocks/>
          </p:cNvSpPr>
          <p:nvPr/>
        </p:nvSpPr>
        <p:spPr>
          <a:xfrm>
            <a:off x="381000" y="1411552"/>
            <a:ext cx="8382000" cy="1403461"/>
          </a:xfrm>
          <a:prstGeom prst="rect">
            <a:avLst/>
          </a:prstGeom>
        </p:spPr>
        <p:txBody>
          <a:bodyPr vert="horz" wrap="square" lIns="146304" tIns="91440" rIns="146304" bIns="91440" rtlCol="0">
            <a:spAutoFit/>
          </a:bodyPr>
          <a:lstStyle>
            <a:lvl1pPr marL="192856" marR="0" indent="-192856" algn="l" defTabSz="524597" rtl="0" eaLnBrk="1" fontAlgn="auto" latinLnBrk="0" hangingPunct="1">
              <a:lnSpc>
                <a:spcPct val="90000"/>
              </a:lnSpc>
              <a:spcBef>
                <a:spcPct val="20000"/>
              </a:spcBef>
              <a:spcAft>
                <a:spcPts val="0"/>
              </a:spcAft>
              <a:buClrTx/>
              <a:buSzPct val="90000"/>
              <a:buFont typeface="Arial" pitchFamily="34" charset="0"/>
              <a:buChar char="•"/>
              <a:tabLst/>
              <a:defRPr sz="2250" kern="1200" spc="0" baseline="0">
                <a:gradFill>
                  <a:gsLst>
                    <a:gs pos="1250">
                      <a:schemeClr val="tx1"/>
                    </a:gs>
                    <a:gs pos="100000">
                      <a:schemeClr val="tx1"/>
                    </a:gs>
                  </a:gsLst>
                  <a:lin ang="5400000" scaled="0"/>
                </a:gradFill>
                <a:latin typeface="+mj-lt"/>
                <a:ea typeface="+mn-ea"/>
                <a:cs typeface="+mn-cs"/>
              </a:defRPr>
            </a:lvl1pPr>
            <a:lvl2pPr marL="328569" marR="0" indent="-135713" algn="l" defTabSz="524597" rtl="0" eaLnBrk="1" fontAlgn="auto" latinLnBrk="0" hangingPunct="1">
              <a:lnSpc>
                <a:spcPct val="90000"/>
              </a:lnSpc>
              <a:spcBef>
                <a:spcPct val="20000"/>
              </a:spcBef>
              <a:spcAft>
                <a:spcPts val="0"/>
              </a:spcAft>
              <a:buClrTx/>
              <a:buSzPct val="90000"/>
              <a:buFont typeface="Arial" pitchFamily="34" charset="0"/>
              <a:buChar char="•"/>
              <a:tabLst/>
              <a:defRPr sz="1350" kern="1200" spc="0" baseline="0">
                <a:gradFill>
                  <a:gsLst>
                    <a:gs pos="1250">
                      <a:schemeClr val="tx1"/>
                    </a:gs>
                    <a:gs pos="100000">
                      <a:schemeClr val="tx1"/>
                    </a:gs>
                  </a:gsLst>
                  <a:lin ang="5400000" scaled="0"/>
                </a:gradFill>
                <a:latin typeface="+mn-lt"/>
                <a:ea typeface="+mn-ea"/>
                <a:cs typeface="+mn-cs"/>
              </a:defRPr>
            </a:lvl2pPr>
            <a:lvl3pPr marL="449996" marR="0" indent="-128570" algn="l" defTabSz="524597" rtl="0" eaLnBrk="1" fontAlgn="auto" latinLnBrk="0" hangingPunct="1">
              <a:lnSpc>
                <a:spcPct val="90000"/>
              </a:lnSpc>
              <a:spcBef>
                <a:spcPct val="20000"/>
              </a:spcBef>
              <a:spcAft>
                <a:spcPts val="0"/>
              </a:spcAft>
              <a:buClrTx/>
              <a:buSzPct val="90000"/>
              <a:buFont typeface="Arial" pitchFamily="34" charset="0"/>
              <a:buChar char="•"/>
              <a:tabLst/>
              <a:defRPr sz="1350" kern="1200" spc="0" baseline="0">
                <a:gradFill>
                  <a:gsLst>
                    <a:gs pos="1250">
                      <a:schemeClr val="tx1"/>
                    </a:gs>
                    <a:gs pos="100000">
                      <a:schemeClr val="tx1"/>
                    </a:gs>
                  </a:gsLst>
                  <a:lin ang="5400000" scaled="0"/>
                </a:gradFill>
                <a:latin typeface="+mn-lt"/>
                <a:ea typeface="+mn-ea"/>
                <a:cs typeface="+mn-cs"/>
              </a:defRPr>
            </a:lvl3pPr>
            <a:lvl4pPr marL="578567" marR="0" indent="-128570" algn="l" defTabSz="524597" rtl="0" eaLnBrk="1" fontAlgn="auto" latinLnBrk="0" hangingPunct="1">
              <a:lnSpc>
                <a:spcPct val="90000"/>
              </a:lnSpc>
              <a:spcBef>
                <a:spcPct val="20000"/>
              </a:spcBef>
              <a:spcAft>
                <a:spcPts val="0"/>
              </a:spcAft>
              <a:buClrTx/>
              <a:buSzPct val="90000"/>
              <a:buFont typeface="Arial" pitchFamily="34" charset="0"/>
              <a:buChar char="•"/>
              <a:tabLst/>
              <a:defRPr sz="1125" kern="1200" spc="0" baseline="0">
                <a:gradFill>
                  <a:gsLst>
                    <a:gs pos="1250">
                      <a:schemeClr val="tx1"/>
                    </a:gs>
                    <a:gs pos="100000">
                      <a:schemeClr val="tx1"/>
                    </a:gs>
                  </a:gsLst>
                  <a:lin ang="5400000" scaled="0"/>
                </a:gradFill>
                <a:latin typeface="+mn-lt"/>
                <a:ea typeface="+mn-ea"/>
                <a:cs typeface="+mn-cs"/>
              </a:defRPr>
            </a:lvl4pPr>
            <a:lvl5pPr marL="707137" marR="0" indent="-128570" algn="l" defTabSz="524597" rtl="0" eaLnBrk="1" fontAlgn="auto" latinLnBrk="0" hangingPunct="1">
              <a:lnSpc>
                <a:spcPct val="90000"/>
              </a:lnSpc>
              <a:spcBef>
                <a:spcPct val="20000"/>
              </a:spcBef>
              <a:spcAft>
                <a:spcPts val="0"/>
              </a:spcAft>
              <a:buClrTx/>
              <a:buSzPct val="90000"/>
              <a:buFont typeface="Arial" pitchFamily="34" charset="0"/>
              <a:buChar char="•"/>
              <a:tabLst/>
              <a:defRPr sz="1125" kern="1200" spc="0" baseline="0">
                <a:gradFill>
                  <a:gsLst>
                    <a:gs pos="1250">
                      <a:schemeClr val="tx1"/>
                    </a:gs>
                    <a:gs pos="100000">
                      <a:schemeClr val="tx1"/>
                    </a:gs>
                  </a:gsLst>
                  <a:lin ang="5400000" scaled="0"/>
                </a:gradFill>
                <a:latin typeface="+mn-lt"/>
                <a:ea typeface="+mn-ea"/>
                <a:cs typeface="+mn-cs"/>
              </a:defRPr>
            </a:lvl5pPr>
            <a:lvl6pPr marL="1442642" indent="-131150" algn="l" defTabSz="524597"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704942" indent="-131150" algn="l" defTabSz="524597"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67240" indent="-131150" algn="l" defTabSz="524597"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229540" indent="-131150" algn="l" defTabSz="524597"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r>
              <a:rPr lang="en-US" sz="2800" dirty="0"/>
              <a:t>Addresses the </a:t>
            </a:r>
            <a:r>
              <a:rPr lang="en-US" sz="2800" dirty="0" err="1"/>
              <a:t>coldstart</a:t>
            </a:r>
            <a:r>
              <a:rPr lang="en-US" sz="2800" dirty="0"/>
              <a:t> problem in crowdsourcing. </a:t>
            </a:r>
          </a:p>
          <a:p>
            <a:r>
              <a:rPr lang="en-US" sz="2800" dirty="0"/>
              <a:t>Designed for simultaneous learning and optimization</a:t>
            </a:r>
          </a:p>
          <a:p>
            <a:endParaRPr lang="en-US" dirty="0"/>
          </a:p>
        </p:txBody>
      </p:sp>
      <p:pic>
        <p:nvPicPr>
          <p:cNvPr id="3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848" y="4223046"/>
            <a:ext cx="1104153" cy="723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9" name="TextBox 38"/>
              <p:cNvSpPr txBox="1"/>
              <p:nvPr/>
            </p:nvSpPr>
            <p:spPr>
              <a:xfrm>
                <a:off x="1097889" y="4381796"/>
                <a:ext cx="616021" cy="400110"/>
              </a:xfrm>
              <a:prstGeom prst="rect">
                <a:avLst/>
              </a:prstGeom>
              <a:noFill/>
            </p:spPr>
            <p:txBody>
              <a:bodyPr wrap="square" rtlCol="0">
                <a:spAutoFit/>
              </a:bodyPr>
              <a:lstStyle/>
              <a:p>
                <a:pPr defTabSz="2087563"/>
                <a14:m>
                  <m:oMathPara xmlns:m="http://schemas.openxmlformats.org/officeDocument/2006/math">
                    <m:oMathParaPr>
                      <m:jc m:val="centerGroup"/>
                    </m:oMathParaPr>
                    <m:oMath xmlns:m="http://schemas.openxmlformats.org/officeDocument/2006/math">
                      <m:sSub>
                        <m:sSubPr>
                          <m:ctrlPr>
                            <a:rPr lang="en-US" sz="2000" i="1" smtClean="0">
                              <a:solidFill>
                                <a:prstClr val="black"/>
                              </a:solidFill>
                              <a:latin typeface="Cambria Math" panose="02040503050406030204" pitchFamily="18" charset="0"/>
                            </a:rPr>
                          </m:ctrlPr>
                        </m:sSubPr>
                        <m:e>
                          <m:r>
                            <a:rPr lang="en-US" sz="2000" b="0" i="1" smtClean="0">
                              <a:solidFill>
                                <a:prstClr val="black"/>
                              </a:solidFill>
                              <a:latin typeface="Cambria Math" panose="02040503050406030204" pitchFamily="18" charset="0"/>
                            </a:rPr>
                            <m:t>𝑊</m:t>
                          </m:r>
                        </m:e>
                        <m:sub>
                          <m:r>
                            <a:rPr lang="en-US" sz="2000" i="1" smtClean="0">
                              <a:solidFill>
                                <a:prstClr val="black"/>
                              </a:solidFill>
                              <a:latin typeface="Cambria Math"/>
                            </a:rPr>
                            <m:t>𝑖</m:t>
                          </m:r>
                        </m:sub>
                      </m:sSub>
                    </m:oMath>
                  </m:oMathPara>
                </a14:m>
                <a:endParaRPr lang="en-US" sz="2800" dirty="0">
                  <a:solidFill>
                    <a:prstClr val="black"/>
                  </a:solidFill>
                  <a:latin typeface="Calibri" panose="020F0502020204030204" pitchFamily="34" charset="0"/>
                  <a:ea typeface="MS PGothic" panose="020B0600070205080204" pitchFamily="34" charset="-128"/>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1097889" y="4381796"/>
                <a:ext cx="616021" cy="400110"/>
              </a:xfrm>
              <a:prstGeom prst="rect">
                <a:avLst/>
              </a:prstGeom>
              <a:blipFill>
                <a:blip r:embed="rId4"/>
                <a:stretch>
                  <a:fillRect b="-1538"/>
                </a:stretch>
              </a:blipFill>
            </p:spPr>
            <p:txBody>
              <a:bodyPr/>
              <a:lstStyle/>
              <a:p>
                <a:r>
                  <a:rPr lang="en-US">
                    <a:noFill/>
                  </a:rPr>
                  <a:t> </a:t>
                </a:r>
              </a:p>
            </p:txBody>
          </p:sp>
        </mc:Fallback>
      </mc:AlternateContent>
      <p:sp>
        <p:nvSpPr>
          <p:cNvPr id="40" name="Right Arrow 39"/>
          <p:cNvSpPr/>
          <p:nvPr/>
        </p:nvSpPr>
        <p:spPr bwMode="auto">
          <a:xfrm>
            <a:off x="2485671" y="3324585"/>
            <a:ext cx="455637" cy="258577"/>
          </a:xfrm>
          <a:prstGeom prst="rightArrow">
            <a:avLst/>
          </a:prstGeom>
          <a:solidFill>
            <a:schemeClr val="accent3">
              <a:lumMod val="75000"/>
            </a:schemeClr>
          </a:solidFill>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grpSp>
        <p:nvGrpSpPr>
          <p:cNvPr id="41" name="Group 40"/>
          <p:cNvGrpSpPr/>
          <p:nvPr/>
        </p:nvGrpSpPr>
        <p:grpSpPr>
          <a:xfrm>
            <a:off x="6367687" y="3981186"/>
            <a:ext cx="2215922" cy="1947793"/>
            <a:chOff x="4837582" y="3381322"/>
            <a:chExt cx="3501594" cy="3034117"/>
          </a:xfrm>
        </p:grpSpPr>
        <p:cxnSp>
          <p:nvCxnSpPr>
            <p:cNvPr id="42" name="Straight Arrow Connector 41"/>
            <p:cNvCxnSpPr/>
            <p:nvPr/>
          </p:nvCxnSpPr>
          <p:spPr>
            <a:xfrm flipV="1">
              <a:off x="5265858" y="4048671"/>
              <a:ext cx="513653" cy="910435"/>
            </a:xfrm>
            <a:prstGeom prst="straightConnector1">
              <a:avLst/>
            </a:prstGeom>
            <a:noFill/>
            <a:ln w="25400" cap="flat" cmpd="sng" algn="ctr">
              <a:solidFill>
                <a:srgbClr val="F79646">
                  <a:lumMod val="75000"/>
                </a:srgbClr>
              </a:solidFill>
              <a:prstDash val="solid"/>
              <a:tailEnd type="arrow" w="lg" len="lg"/>
            </a:ln>
            <a:effectLst/>
          </p:spPr>
        </p:cxnSp>
        <p:cxnSp>
          <p:nvCxnSpPr>
            <p:cNvPr id="43" name="Straight Arrow Connector 42"/>
            <p:cNvCxnSpPr>
              <a:stCxn id="44" idx="2"/>
            </p:cNvCxnSpPr>
            <p:nvPr/>
          </p:nvCxnSpPr>
          <p:spPr>
            <a:xfrm>
              <a:off x="5257469" y="4959106"/>
              <a:ext cx="562943" cy="751190"/>
            </a:xfrm>
            <a:prstGeom prst="straightConnector1">
              <a:avLst/>
            </a:prstGeom>
            <a:noFill/>
            <a:ln w="25400" cap="flat" cmpd="sng" algn="ctr">
              <a:solidFill>
                <a:srgbClr val="F79646">
                  <a:lumMod val="75000"/>
                </a:srgbClr>
              </a:solidFill>
              <a:prstDash val="solid"/>
              <a:tailEnd type="arrow" w="lg" len="lg"/>
            </a:ln>
            <a:effectLst/>
          </p:spPr>
        </p:cxnSp>
        <p:sp>
          <p:nvSpPr>
            <p:cNvPr id="44" name="Oval 43"/>
            <p:cNvSpPr/>
            <p:nvPr/>
          </p:nvSpPr>
          <p:spPr bwMode="auto">
            <a:xfrm flipH="1">
              <a:off x="4837582" y="4762339"/>
              <a:ext cx="419887" cy="393534"/>
            </a:xfrm>
            <a:prstGeom prst="ellipse">
              <a:avLst/>
            </a:prstGeom>
            <a:solidFill>
              <a:srgbClr val="5782B5">
                <a:lumMod val="60000"/>
                <a:lumOff val="40000"/>
              </a:srgbClr>
            </a:solidFill>
            <a:ln>
              <a:noFill/>
              <a:headEnd type="none" w="med" len="med"/>
              <a:tailEnd type="arrow"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5782B5">
                  <a:satMod val="300000"/>
                </a:srgbClr>
              </a:contourClr>
            </a:sp3d>
          </p:spPr>
          <p:txBody>
            <a:bodyPr vert="horz" wrap="square" lIns="91436" tIns="45718" rIns="91436" bIns="45718" numCol="1" rtlCol="0" anchor="ctr" anchorCtr="0" compatLnSpc="1">
              <a:prstTxWarp prst="textNoShape">
                <a:avLst/>
              </a:prstTxWarp>
            </a:bodyPr>
            <a:lstStyle/>
            <a:p>
              <a:pPr algn="ctr" defTabSz="914099">
                <a:defRPr/>
              </a:pPr>
              <a:endParaRPr lang="en-US" sz="2300" kern="0" dirty="0">
                <a:solidFill>
                  <a:srgbClr val="FFFFFF"/>
                </a:solidFill>
                <a:effectLst>
                  <a:outerShdw blurRad="38100" dist="38100" dir="2700000" algn="tl">
                    <a:srgbClr val="000000">
                      <a:alpha val="43137"/>
                    </a:srgbClr>
                  </a:outerShdw>
                </a:effectLst>
                <a:latin typeface="Segoe"/>
              </a:endParaRPr>
            </a:p>
          </p:txBody>
        </p:sp>
        <p:sp>
          <p:nvSpPr>
            <p:cNvPr id="45" name="Oval 44"/>
            <p:cNvSpPr/>
            <p:nvPr/>
          </p:nvSpPr>
          <p:spPr bwMode="auto">
            <a:xfrm flipH="1">
              <a:off x="5779511" y="3882811"/>
              <a:ext cx="419887" cy="393534"/>
            </a:xfrm>
            <a:prstGeom prst="ellipse">
              <a:avLst/>
            </a:prstGeom>
            <a:solidFill>
              <a:srgbClr val="5782B5">
                <a:lumMod val="60000"/>
                <a:lumOff val="40000"/>
              </a:srgbClr>
            </a:solidFill>
            <a:ln>
              <a:noFill/>
              <a:headEnd type="none" w="med" len="med"/>
              <a:tailEnd type="arrow"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5782B5">
                  <a:satMod val="300000"/>
                </a:srgbClr>
              </a:contourClr>
            </a:sp3d>
          </p:spPr>
          <p:txBody>
            <a:bodyPr vert="horz" wrap="square" lIns="91436" tIns="45718" rIns="91436" bIns="45718" numCol="1" rtlCol="0" anchor="ctr" anchorCtr="0" compatLnSpc="1">
              <a:prstTxWarp prst="textNoShape">
                <a:avLst/>
              </a:prstTxWarp>
            </a:bodyPr>
            <a:lstStyle/>
            <a:p>
              <a:pPr algn="ctr" defTabSz="914099">
                <a:defRPr/>
              </a:pPr>
              <a:endParaRPr lang="en-US" sz="2300" kern="0" dirty="0">
                <a:solidFill>
                  <a:srgbClr val="FFFFFF"/>
                </a:solidFill>
                <a:effectLst>
                  <a:outerShdw blurRad="38100" dist="38100" dir="2700000" algn="tl">
                    <a:srgbClr val="000000">
                      <a:alpha val="43137"/>
                    </a:srgbClr>
                  </a:outerShdw>
                </a:effectLst>
                <a:latin typeface="Segoe"/>
              </a:endParaRPr>
            </a:p>
          </p:txBody>
        </p:sp>
        <p:sp>
          <p:nvSpPr>
            <p:cNvPr id="46" name="Oval 45"/>
            <p:cNvSpPr/>
            <p:nvPr/>
          </p:nvSpPr>
          <p:spPr bwMode="auto">
            <a:xfrm flipH="1">
              <a:off x="5834621" y="5513529"/>
              <a:ext cx="419887" cy="393534"/>
            </a:xfrm>
            <a:prstGeom prst="ellipse">
              <a:avLst/>
            </a:prstGeom>
            <a:solidFill>
              <a:srgbClr val="5782B5">
                <a:lumMod val="60000"/>
                <a:lumOff val="40000"/>
              </a:srgbClr>
            </a:solidFill>
            <a:ln>
              <a:noFill/>
              <a:headEnd type="none" w="med" len="med"/>
              <a:tailEnd type="arrow"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5782B5">
                  <a:satMod val="300000"/>
                </a:srgbClr>
              </a:contourClr>
            </a:sp3d>
          </p:spPr>
          <p:txBody>
            <a:bodyPr vert="horz" wrap="square" lIns="91436" tIns="45718" rIns="91436" bIns="45718" numCol="1" rtlCol="0" anchor="ctr" anchorCtr="0" compatLnSpc="1">
              <a:prstTxWarp prst="textNoShape">
                <a:avLst/>
              </a:prstTxWarp>
            </a:bodyPr>
            <a:lstStyle/>
            <a:p>
              <a:pPr algn="ctr" defTabSz="914099">
                <a:defRPr/>
              </a:pPr>
              <a:endParaRPr lang="en-US" sz="2300" kern="0" dirty="0">
                <a:solidFill>
                  <a:srgbClr val="FFFFFF"/>
                </a:solidFill>
                <a:effectLst>
                  <a:outerShdw blurRad="38100" dist="38100" dir="2700000" algn="tl">
                    <a:srgbClr val="000000">
                      <a:alpha val="43137"/>
                    </a:srgbClr>
                  </a:outerShdw>
                </a:effectLst>
                <a:latin typeface="Segoe"/>
              </a:endParaRPr>
            </a:p>
          </p:txBody>
        </p:sp>
        <p:cxnSp>
          <p:nvCxnSpPr>
            <p:cNvPr id="47" name="Straight Arrow Connector 46"/>
            <p:cNvCxnSpPr/>
            <p:nvPr/>
          </p:nvCxnSpPr>
          <p:spPr>
            <a:xfrm flipV="1">
              <a:off x="6191277" y="3813720"/>
              <a:ext cx="641323" cy="270296"/>
            </a:xfrm>
            <a:prstGeom prst="straightConnector1">
              <a:avLst/>
            </a:prstGeom>
            <a:noFill/>
            <a:ln w="25400" cap="flat" cmpd="sng" algn="ctr">
              <a:solidFill>
                <a:srgbClr val="F79646">
                  <a:lumMod val="75000"/>
                </a:srgbClr>
              </a:solidFill>
              <a:prstDash val="solid"/>
              <a:tailEnd type="arrow" w="lg" len="lg"/>
            </a:ln>
            <a:effectLst/>
          </p:spPr>
        </p:cxnSp>
        <p:cxnSp>
          <p:nvCxnSpPr>
            <p:cNvPr id="48" name="Straight Arrow Connector 47"/>
            <p:cNvCxnSpPr/>
            <p:nvPr/>
          </p:nvCxnSpPr>
          <p:spPr>
            <a:xfrm>
              <a:off x="6197217" y="4109772"/>
              <a:ext cx="635383" cy="235664"/>
            </a:xfrm>
            <a:prstGeom prst="straightConnector1">
              <a:avLst/>
            </a:prstGeom>
            <a:noFill/>
            <a:ln w="25400" cap="flat" cmpd="sng" algn="ctr">
              <a:solidFill>
                <a:srgbClr val="F79646">
                  <a:lumMod val="75000"/>
                </a:srgbClr>
              </a:solidFill>
              <a:prstDash val="solid"/>
              <a:tailEnd type="arrow" w="lg" len="lg"/>
            </a:ln>
            <a:effectLst/>
          </p:spPr>
        </p:cxnSp>
        <p:sp>
          <p:nvSpPr>
            <p:cNvPr id="49" name="Oval 48"/>
            <p:cNvSpPr/>
            <p:nvPr/>
          </p:nvSpPr>
          <p:spPr bwMode="auto">
            <a:xfrm flipH="1">
              <a:off x="6824479" y="3642577"/>
              <a:ext cx="419887" cy="393534"/>
            </a:xfrm>
            <a:prstGeom prst="ellipse">
              <a:avLst/>
            </a:prstGeom>
            <a:solidFill>
              <a:srgbClr val="5782B5">
                <a:lumMod val="60000"/>
                <a:lumOff val="40000"/>
              </a:srgbClr>
            </a:solidFill>
            <a:ln>
              <a:noFill/>
              <a:headEnd type="none" w="med" len="med"/>
              <a:tailEnd type="arrow"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5782B5">
                  <a:satMod val="300000"/>
                </a:srgbClr>
              </a:contourClr>
            </a:sp3d>
          </p:spPr>
          <p:txBody>
            <a:bodyPr vert="horz" wrap="square" lIns="91436" tIns="45718" rIns="91436" bIns="45718" numCol="1" rtlCol="0" anchor="ctr" anchorCtr="0" compatLnSpc="1">
              <a:prstTxWarp prst="textNoShape">
                <a:avLst/>
              </a:prstTxWarp>
            </a:bodyPr>
            <a:lstStyle/>
            <a:p>
              <a:pPr algn="ctr" defTabSz="914099">
                <a:defRPr/>
              </a:pPr>
              <a:endParaRPr lang="en-US" sz="2300" kern="0" dirty="0">
                <a:solidFill>
                  <a:srgbClr val="FFFFFF"/>
                </a:solidFill>
                <a:effectLst>
                  <a:outerShdw blurRad="38100" dist="38100" dir="2700000" algn="tl">
                    <a:srgbClr val="000000">
                      <a:alpha val="43137"/>
                    </a:srgbClr>
                  </a:outerShdw>
                </a:effectLst>
                <a:latin typeface="Segoe"/>
              </a:endParaRPr>
            </a:p>
          </p:txBody>
        </p:sp>
        <p:sp>
          <p:nvSpPr>
            <p:cNvPr id="50" name="Oval 49"/>
            <p:cNvSpPr/>
            <p:nvPr/>
          </p:nvSpPr>
          <p:spPr bwMode="auto">
            <a:xfrm flipH="1">
              <a:off x="6824479" y="4156068"/>
              <a:ext cx="419887" cy="393534"/>
            </a:xfrm>
            <a:prstGeom prst="ellipse">
              <a:avLst/>
            </a:prstGeom>
            <a:solidFill>
              <a:srgbClr val="5782B5">
                <a:lumMod val="60000"/>
                <a:lumOff val="40000"/>
              </a:srgbClr>
            </a:solidFill>
            <a:ln>
              <a:noFill/>
              <a:headEnd type="none" w="med" len="med"/>
              <a:tailEnd type="arrow"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5782B5">
                  <a:satMod val="300000"/>
                </a:srgbClr>
              </a:contourClr>
            </a:sp3d>
          </p:spPr>
          <p:txBody>
            <a:bodyPr vert="horz" wrap="square" lIns="91436" tIns="45718" rIns="91436" bIns="45718" numCol="1" rtlCol="0" anchor="ctr" anchorCtr="0" compatLnSpc="1">
              <a:prstTxWarp prst="textNoShape">
                <a:avLst/>
              </a:prstTxWarp>
            </a:bodyPr>
            <a:lstStyle/>
            <a:p>
              <a:pPr algn="ctr" defTabSz="914099">
                <a:defRPr/>
              </a:pPr>
              <a:endParaRPr lang="en-US" sz="2300" kern="0" dirty="0">
                <a:solidFill>
                  <a:srgbClr val="FFFFFF"/>
                </a:solidFill>
                <a:effectLst>
                  <a:outerShdw blurRad="38100" dist="38100" dir="2700000" algn="tl">
                    <a:srgbClr val="000000">
                      <a:alpha val="43137"/>
                    </a:srgbClr>
                  </a:outerShdw>
                </a:effectLst>
                <a:latin typeface="Segoe"/>
              </a:endParaRPr>
            </a:p>
          </p:txBody>
        </p:sp>
        <p:cxnSp>
          <p:nvCxnSpPr>
            <p:cNvPr id="51" name="Straight Arrow Connector 50"/>
            <p:cNvCxnSpPr/>
            <p:nvPr/>
          </p:nvCxnSpPr>
          <p:spPr>
            <a:xfrm flipV="1">
              <a:off x="6235558" y="5440000"/>
              <a:ext cx="641323" cy="270296"/>
            </a:xfrm>
            <a:prstGeom prst="straightConnector1">
              <a:avLst/>
            </a:prstGeom>
            <a:noFill/>
            <a:ln w="25400" cap="flat" cmpd="sng" algn="ctr">
              <a:solidFill>
                <a:srgbClr val="F79646">
                  <a:lumMod val="75000"/>
                </a:srgbClr>
              </a:solidFill>
              <a:prstDash val="solid"/>
              <a:tailEnd type="arrow" w="lg" len="lg"/>
            </a:ln>
            <a:effectLst/>
          </p:spPr>
        </p:cxnSp>
        <p:cxnSp>
          <p:nvCxnSpPr>
            <p:cNvPr id="52" name="Straight Arrow Connector 51"/>
            <p:cNvCxnSpPr/>
            <p:nvPr/>
          </p:nvCxnSpPr>
          <p:spPr>
            <a:xfrm>
              <a:off x="6241498" y="5736052"/>
              <a:ext cx="635383" cy="235664"/>
            </a:xfrm>
            <a:prstGeom prst="straightConnector1">
              <a:avLst/>
            </a:prstGeom>
            <a:noFill/>
            <a:ln w="25400" cap="flat" cmpd="sng" algn="ctr">
              <a:solidFill>
                <a:srgbClr val="F79646">
                  <a:lumMod val="75000"/>
                </a:srgbClr>
              </a:solidFill>
              <a:prstDash val="solid"/>
              <a:tailEnd type="arrow" w="lg" len="lg"/>
            </a:ln>
            <a:effectLst/>
          </p:spPr>
        </p:cxnSp>
        <p:sp>
          <p:nvSpPr>
            <p:cNvPr id="53" name="Oval 52"/>
            <p:cNvSpPr/>
            <p:nvPr/>
          </p:nvSpPr>
          <p:spPr bwMode="auto">
            <a:xfrm flipH="1">
              <a:off x="6868760" y="5268857"/>
              <a:ext cx="419887" cy="393534"/>
            </a:xfrm>
            <a:prstGeom prst="ellipse">
              <a:avLst/>
            </a:prstGeom>
            <a:solidFill>
              <a:srgbClr val="5782B5">
                <a:lumMod val="60000"/>
                <a:lumOff val="40000"/>
              </a:srgbClr>
            </a:solidFill>
            <a:ln>
              <a:noFill/>
              <a:headEnd type="none" w="med" len="med"/>
              <a:tailEnd type="arrow"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5782B5">
                  <a:satMod val="300000"/>
                </a:srgbClr>
              </a:contourClr>
            </a:sp3d>
          </p:spPr>
          <p:txBody>
            <a:bodyPr vert="horz" wrap="square" lIns="91436" tIns="45718" rIns="91436" bIns="45718" numCol="1" rtlCol="0" anchor="ctr" anchorCtr="0" compatLnSpc="1">
              <a:prstTxWarp prst="textNoShape">
                <a:avLst/>
              </a:prstTxWarp>
            </a:bodyPr>
            <a:lstStyle/>
            <a:p>
              <a:pPr algn="ctr" defTabSz="914099">
                <a:defRPr/>
              </a:pPr>
              <a:endParaRPr lang="en-US" sz="2300" kern="0" dirty="0">
                <a:solidFill>
                  <a:srgbClr val="FFFFFF"/>
                </a:solidFill>
                <a:effectLst>
                  <a:outerShdw blurRad="38100" dist="38100" dir="2700000" algn="tl">
                    <a:srgbClr val="000000">
                      <a:alpha val="43137"/>
                    </a:srgbClr>
                  </a:outerShdw>
                </a:effectLst>
                <a:latin typeface="Segoe"/>
              </a:endParaRPr>
            </a:p>
          </p:txBody>
        </p:sp>
        <p:sp>
          <p:nvSpPr>
            <p:cNvPr id="54" name="Oval 53"/>
            <p:cNvSpPr/>
            <p:nvPr/>
          </p:nvSpPr>
          <p:spPr bwMode="auto">
            <a:xfrm flipH="1">
              <a:off x="6868760" y="5782348"/>
              <a:ext cx="419887" cy="393534"/>
            </a:xfrm>
            <a:prstGeom prst="ellipse">
              <a:avLst/>
            </a:prstGeom>
            <a:solidFill>
              <a:srgbClr val="5782B5">
                <a:lumMod val="60000"/>
                <a:lumOff val="40000"/>
              </a:srgbClr>
            </a:solidFill>
            <a:ln>
              <a:noFill/>
              <a:headEnd type="none" w="med" len="med"/>
              <a:tailEnd type="arrow"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5782B5">
                  <a:satMod val="300000"/>
                </a:srgbClr>
              </a:contourClr>
            </a:sp3d>
          </p:spPr>
          <p:txBody>
            <a:bodyPr vert="horz" wrap="square" lIns="91436" tIns="45718" rIns="91436" bIns="45718" numCol="1" rtlCol="0" anchor="ctr" anchorCtr="0" compatLnSpc="1">
              <a:prstTxWarp prst="textNoShape">
                <a:avLst/>
              </a:prstTxWarp>
            </a:bodyPr>
            <a:lstStyle/>
            <a:p>
              <a:pPr algn="ctr" defTabSz="914099">
                <a:defRPr/>
              </a:pPr>
              <a:endParaRPr lang="en-US" sz="2300" kern="0" dirty="0">
                <a:solidFill>
                  <a:srgbClr val="FFFFFF"/>
                </a:solidFill>
                <a:effectLst>
                  <a:outerShdw blurRad="38100" dist="38100" dir="2700000" algn="tl">
                    <a:srgbClr val="000000">
                      <a:alpha val="43137"/>
                    </a:srgbClr>
                  </a:outerShdw>
                </a:effectLst>
                <a:latin typeface="Segoe"/>
              </a:endParaRPr>
            </a:p>
          </p:txBody>
        </p:sp>
        <p:cxnSp>
          <p:nvCxnSpPr>
            <p:cNvPr id="55" name="Straight Arrow Connector 54"/>
            <p:cNvCxnSpPr/>
            <p:nvPr/>
          </p:nvCxnSpPr>
          <p:spPr>
            <a:xfrm flipV="1">
              <a:off x="7230499" y="3552465"/>
              <a:ext cx="641323" cy="270296"/>
            </a:xfrm>
            <a:prstGeom prst="straightConnector1">
              <a:avLst/>
            </a:prstGeom>
            <a:noFill/>
            <a:ln w="25400" cap="flat" cmpd="sng" algn="ctr">
              <a:solidFill>
                <a:srgbClr val="F79646">
                  <a:lumMod val="75000"/>
                </a:srgbClr>
              </a:solidFill>
              <a:prstDash val="solid"/>
              <a:tailEnd type="arrow" w="lg" len="lg"/>
            </a:ln>
            <a:effectLst/>
          </p:spPr>
        </p:cxnSp>
        <p:cxnSp>
          <p:nvCxnSpPr>
            <p:cNvPr id="56" name="Straight Arrow Connector 55"/>
            <p:cNvCxnSpPr/>
            <p:nvPr/>
          </p:nvCxnSpPr>
          <p:spPr>
            <a:xfrm>
              <a:off x="7236439" y="3848517"/>
              <a:ext cx="635383" cy="235664"/>
            </a:xfrm>
            <a:prstGeom prst="straightConnector1">
              <a:avLst/>
            </a:prstGeom>
            <a:noFill/>
            <a:ln w="25400" cap="flat" cmpd="sng" algn="ctr">
              <a:solidFill>
                <a:srgbClr val="F79646">
                  <a:lumMod val="75000"/>
                </a:srgbClr>
              </a:solidFill>
              <a:prstDash val="solid"/>
              <a:tailEnd type="arrow" w="lg" len="lg"/>
            </a:ln>
            <a:effectLst/>
          </p:spPr>
        </p:cxnSp>
        <p:sp>
          <p:nvSpPr>
            <p:cNvPr id="57" name="Oval 56"/>
            <p:cNvSpPr/>
            <p:nvPr/>
          </p:nvSpPr>
          <p:spPr bwMode="auto">
            <a:xfrm flipH="1">
              <a:off x="7863701" y="3381322"/>
              <a:ext cx="419887" cy="393534"/>
            </a:xfrm>
            <a:prstGeom prst="ellipse">
              <a:avLst/>
            </a:prstGeom>
            <a:solidFill>
              <a:srgbClr val="5782B5">
                <a:lumMod val="60000"/>
                <a:lumOff val="40000"/>
              </a:srgbClr>
            </a:solidFill>
            <a:ln>
              <a:noFill/>
              <a:headEnd type="none" w="med" len="med"/>
              <a:tailEnd type="arrow"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5782B5">
                  <a:satMod val="300000"/>
                </a:srgbClr>
              </a:contourClr>
            </a:sp3d>
          </p:spPr>
          <p:txBody>
            <a:bodyPr vert="horz" wrap="square" lIns="91436" tIns="45718" rIns="91436" bIns="45718" numCol="1" rtlCol="0" anchor="ctr" anchorCtr="0" compatLnSpc="1">
              <a:prstTxWarp prst="textNoShape">
                <a:avLst/>
              </a:prstTxWarp>
            </a:bodyPr>
            <a:lstStyle/>
            <a:p>
              <a:pPr algn="ctr" defTabSz="914099">
                <a:defRPr/>
              </a:pPr>
              <a:endParaRPr lang="en-US" sz="2300" kern="0" dirty="0">
                <a:solidFill>
                  <a:srgbClr val="FFFFFF"/>
                </a:solidFill>
                <a:effectLst>
                  <a:outerShdw blurRad="38100" dist="38100" dir="2700000" algn="tl">
                    <a:srgbClr val="000000">
                      <a:alpha val="43137"/>
                    </a:srgbClr>
                  </a:outerShdw>
                </a:effectLst>
                <a:latin typeface="Segoe"/>
              </a:endParaRPr>
            </a:p>
          </p:txBody>
        </p:sp>
        <p:sp>
          <p:nvSpPr>
            <p:cNvPr id="58" name="Oval 57"/>
            <p:cNvSpPr/>
            <p:nvPr/>
          </p:nvSpPr>
          <p:spPr bwMode="auto">
            <a:xfrm flipH="1">
              <a:off x="7863701" y="3894813"/>
              <a:ext cx="419887" cy="393534"/>
            </a:xfrm>
            <a:prstGeom prst="ellipse">
              <a:avLst/>
            </a:prstGeom>
            <a:solidFill>
              <a:srgbClr val="5782B5">
                <a:lumMod val="60000"/>
                <a:lumOff val="40000"/>
              </a:srgbClr>
            </a:solidFill>
            <a:ln>
              <a:noFill/>
              <a:headEnd type="none" w="med" len="med"/>
              <a:tailEnd type="arrow"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5782B5">
                  <a:satMod val="300000"/>
                </a:srgbClr>
              </a:contourClr>
            </a:sp3d>
          </p:spPr>
          <p:txBody>
            <a:bodyPr vert="horz" wrap="square" lIns="91436" tIns="45718" rIns="91436" bIns="45718" numCol="1" rtlCol="0" anchor="ctr" anchorCtr="0" compatLnSpc="1">
              <a:prstTxWarp prst="textNoShape">
                <a:avLst/>
              </a:prstTxWarp>
            </a:bodyPr>
            <a:lstStyle/>
            <a:p>
              <a:pPr algn="ctr" defTabSz="914099">
                <a:defRPr/>
              </a:pPr>
              <a:endParaRPr lang="en-US" sz="2300" kern="0" dirty="0">
                <a:solidFill>
                  <a:srgbClr val="FFFFFF"/>
                </a:solidFill>
                <a:effectLst>
                  <a:outerShdw blurRad="38100" dist="38100" dir="2700000" algn="tl">
                    <a:srgbClr val="000000">
                      <a:alpha val="43137"/>
                    </a:srgbClr>
                  </a:outerShdw>
                </a:effectLst>
                <a:latin typeface="Segoe"/>
              </a:endParaRPr>
            </a:p>
          </p:txBody>
        </p:sp>
        <p:cxnSp>
          <p:nvCxnSpPr>
            <p:cNvPr id="59" name="Straight Arrow Connector 58"/>
            <p:cNvCxnSpPr/>
            <p:nvPr/>
          </p:nvCxnSpPr>
          <p:spPr>
            <a:xfrm>
              <a:off x="7236439" y="4386384"/>
              <a:ext cx="635383" cy="235664"/>
            </a:xfrm>
            <a:prstGeom prst="straightConnector1">
              <a:avLst/>
            </a:prstGeom>
            <a:noFill/>
            <a:ln w="25400" cap="flat" cmpd="sng" algn="ctr">
              <a:solidFill>
                <a:srgbClr val="F79646">
                  <a:lumMod val="75000"/>
                </a:srgbClr>
              </a:solidFill>
              <a:prstDash val="solid"/>
              <a:tailEnd type="arrow" w="lg" len="lg"/>
            </a:ln>
            <a:effectLst/>
          </p:spPr>
        </p:cxnSp>
        <p:sp>
          <p:nvSpPr>
            <p:cNvPr id="60" name="Oval 59"/>
            <p:cNvSpPr/>
            <p:nvPr/>
          </p:nvSpPr>
          <p:spPr bwMode="auto">
            <a:xfrm flipH="1">
              <a:off x="7863701" y="4432680"/>
              <a:ext cx="419887" cy="393534"/>
            </a:xfrm>
            <a:prstGeom prst="ellipse">
              <a:avLst/>
            </a:prstGeom>
            <a:solidFill>
              <a:srgbClr val="5782B5">
                <a:lumMod val="60000"/>
                <a:lumOff val="40000"/>
              </a:srgbClr>
            </a:solidFill>
            <a:ln>
              <a:noFill/>
              <a:headEnd type="none" w="med" len="med"/>
              <a:tailEnd type="arrow"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5782B5">
                  <a:satMod val="300000"/>
                </a:srgbClr>
              </a:contourClr>
            </a:sp3d>
          </p:spPr>
          <p:txBody>
            <a:bodyPr vert="horz" wrap="square" lIns="91436" tIns="45718" rIns="91436" bIns="45718" numCol="1" rtlCol="0" anchor="ctr" anchorCtr="0" compatLnSpc="1">
              <a:prstTxWarp prst="textNoShape">
                <a:avLst/>
              </a:prstTxWarp>
            </a:bodyPr>
            <a:lstStyle/>
            <a:p>
              <a:pPr algn="ctr" defTabSz="914099">
                <a:defRPr/>
              </a:pPr>
              <a:endParaRPr lang="en-US" sz="2300" kern="0" dirty="0">
                <a:solidFill>
                  <a:srgbClr val="FFFFFF"/>
                </a:solidFill>
                <a:effectLst>
                  <a:outerShdw blurRad="38100" dist="38100" dir="2700000" algn="tl">
                    <a:srgbClr val="000000">
                      <a:alpha val="43137"/>
                    </a:srgbClr>
                  </a:outerShdw>
                </a:effectLst>
                <a:latin typeface="Segoe"/>
              </a:endParaRPr>
            </a:p>
          </p:txBody>
        </p:sp>
        <p:cxnSp>
          <p:nvCxnSpPr>
            <p:cNvPr id="61" name="Straight Arrow Connector 60"/>
            <p:cNvCxnSpPr/>
            <p:nvPr/>
          </p:nvCxnSpPr>
          <p:spPr>
            <a:xfrm flipV="1">
              <a:off x="7286087" y="5141690"/>
              <a:ext cx="641323" cy="270296"/>
            </a:xfrm>
            <a:prstGeom prst="straightConnector1">
              <a:avLst/>
            </a:prstGeom>
            <a:noFill/>
            <a:ln w="25400" cap="flat" cmpd="sng" algn="ctr">
              <a:solidFill>
                <a:srgbClr val="F79646">
                  <a:lumMod val="75000"/>
                </a:srgbClr>
              </a:solidFill>
              <a:prstDash val="solid"/>
              <a:tailEnd type="arrow" w="lg" len="lg"/>
            </a:ln>
            <a:effectLst/>
          </p:spPr>
        </p:cxnSp>
        <p:cxnSp>
          <p:nvCxnSpPr>
            <p:cNvPr id="62" name="Straight Arrow Connector 61"/>
            <p:cNvCxnSpPr/>
            <p:nvPr/>
          </p:nvCxnSpPr>
          <p:spPr>
            <a:xfrm>
              <a:off x="7292027" y="5437742"/>
              <a:ext cx="635383" cy="235664"/>
            </a:xfrm>
            <a:prstGeom prst="straightConnector1">
              <a:avLst/>
            </a:prstGeom>
            <a:noFill/>
            <a:ln w="25400" cap="flat" cmpd="sng" algn="ctr">
              <a:solidFill>
                <a:srgbClr val="F79646">
                  <a:lumMod val="75000"/>
                </a:srgbClr>
              </a:solidFill>
              <a:prstDash val="solid"/>
              <a:tailEnd type="arrow" w="lg" len="lg"/>
            </a:ln>
            <a:effectLst/>
          </p:spPr>
        </p:cxnSp>
        <p:sp>
          <p:nvSpPr>
            <p:cNvPr id="63" name="Oval 62"/>
            <p:cNvSpPr/>
            <p:nvPr/>
          </p:nvSpPr>
          <p:spPr bwMode="auto">
            <a:xfrm flipH="1">
              <a:off x="7919289" y="4970547"/>
              <a:ext cx="419887" cy="393534"/>
            </a:xfrm>
            <a:prstGeom prst="ellipse">
              <a:avLst/>
            </a:prstGeom>
            <a:solidFill>
              <a:srgbClr val="5782B5">
                <a:lumMod val="60000"/>
                <a:lumOff val="40000"/>
              </a:srgbClr>
            </a:solidFill>
            <a:ln>
              <a:noFill/>
              <a:headEnd type="none" w="med" len="med"/>
              <a:tailEnd type="arrow"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5782B5">
                  <a:satMod val="300000"/>
                </a:srgbClr>
              </a:contourClr>
            </a:sp3d>
          </p:spPr>
          <p:txBody>
            <a:bodyPr vert="horz" wrap="square" lIns="91436" tIns="45718" rIns="91436" bIns="45718" numCol="1" rtlCol="0" anchor="ctr" anchorCtr="0" compatLnSpc="1">
              <a:prstTxWarp prst="textNoShape">
                <a:avLst/>
              </a:prstTxWarp>
            </a:bodyPr>
            <a:lstStyle/>
            <a:p>
              <a:pPr algn="ctr" defTabSz="914099">
                <a:defRPr/>
              </a:pPr>
              <a:endParaRPr lang="en-US" sz="2300" kern="0" dirty="0">
                <a:solidFill>
                  <a:srgbClr val="FFFFFF"/>
                </a:solidFill>
                <a:effectLst>
                  <a:outerShdw blurRad="38100" dist="38100" dir="2700000" algn="tl">
                    <a:srgbClr val="000000">
                      <a:alpha val="43137"/>
                    </a:srgbClr>
                  </a:outerShdw>
                </a:effectLst>
                <a:latin typeface="Segoe"/>
              </a:endParaRPr>
            </a:p>
          </p:txBody>
        </p:sp>
        <p:sp>
          <p:nvSpPr>
            <p:cNvPr id="64" name="Oval 63"/>
            <p:cNvSpPr/>
            <p:nvPr/>
          </p:nvSpPr>
          <p:spPr bwMode="auto">
            <a:xfrm flipH="1">
              <a:off x="7919289" y="5484038"/>
              <a:ext cx="419887" cy="393534"/>
            </a:xfrm>
            <a:prstGeom prst="ellipse">
              <a:avLst/>
            </a:prstGeom>
            <a:solidFill>
              <a:srgbClr val="5782B5">
                <a:lumMod val="60000"/>
                <a:lumOff val="40000"/>
              </a:srgbClr>
            </a:solidFill>
            <a:ln>
              <a:noFill/>
              <a:headEnd type="none" w="med" len="med"/>
              <a:tailEnd type="arrow"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5782B5">
                  <a:satMod val="300000"/>
                </a:srgbClr>
              </a:contourClr>
            </a:sp3d>
          </p:spPr>
          <p:txBody>
            <a:bodyPr vert="horz" wrap="square" lIns="91436" tIns="45718" rIns="91436" bIns="45718" numCol="1" rtlCol="0" anchor="ctr" anchorCtr="0" compatLnSpc="1">
              <a:prstTxWarp prst="textNoShape">
                <a:avLst/>
              </a:prstTxWarp>
            </a:bodyPr>
            <a:lstStyle/>
            <a:p>
              <a:pPr algn="ctr" defTabSz="914099">
                <a:defRPr/>
              </a:pPr>
              <a:endParaRPr lang="en-US" sz="2300" kern="0" dirty="0">
                <a:solidFill>
                  <a:srgbClr val="FFFFFF"/>
                </a:solidFill>
                <a:effectLst>
                  <a:outerShdw blurRad="38100" dist="38100" dir="2700000" algn="tl">
                    <a:srgbClr val="000000">
                      <a:alpha val="43137"/>
                    </a:srgbClr>
                  </a:outerShdw>
                </a:effectLst>
                <a:latin typeface="Segoe"/>
              </a:endParaRPr>
            </a:p>
          </p:txBody>
        </p:sp>
        <p:cxnSp>
          <p:nvCxnSpPr>
            <p:cNvPr id="65" name="Straight Arrow Connector 64"/>
            <p:cNvCxnSpPr/>
            <p:nvPr/>
          </p:nvCxnSpPr>
          <p:spPr>
            <a:xfrm>
              <a:off x="7292027" y="5975609"/>
              <a:ext cx="635383" cy="235664"/>
            </a:xfrm>
            <a:prstGeom prst="straightConnector1">
              <a:avLst/>
            </a:prstGeom>
            <a:noFill/>
            <a:ln w="25400" cap="flat" cmpd="sng" algn="ctr">
              <a:solidFill>
                <a:srgbClr val="F79646">
                  <a:lumMod val="75000"/>
                </a:srgbClr>
              </a:solidFill>
              <a:prstDash val="solid"/>
              <a:tailEnd type="arrow" w="lg" len="lg"/>
            </a:ln>
            <a:effectLst/>
          </p:spPr>
        </p:cxnSp>
        <p:sp>
          <p:nvSpPr>
            <p:cNvPr id="66" name="Oval 65"/>
            <p:cNvSpPr/>
            <p:nvPr/>
          </p:nvSpPr>
          <p:spPr bwMode="auto">
            <a:xfrm flipH="1">
              <a:off x="7919289" y="6021905"/>
              <a:ext cx="419887" cy="393534"/>
            </a:xfrm>
            <a:prstGeom prst="ellipse">
              <a:avLst/>
            </a:prstGeom>
            <a:solidFill>
              <a:srgbClr val="5782B5">
                <a:lumMod val="60000"/>
                <a:lumOff val="40000"/>
              </a:srgbClr>
            </a:solidFill>
            <a:ln>
              <a:noFill/>
              <a:headEnd type="none" w="med" len="med"/>
              <a:tailEnd type="arrow"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5782B5">
                  <a:satMod val="300000"/>
                </a:srgbClr>
              </a:contourClr>
            </a:sp3d>
          </p:spPr>
          <p:txBody>
            <a:bodyPr vert="horz" wrap="square" lIns="91436" tIns="45718" rIns="91436" bIns="45718" numCol="1" rtlCol="0" anchor="ctr" anchorCtr="0" compatLnSpc="1">
              <a:prstTxWarp prst="textNoShape">
                <a:avLst/>
              </a:prstTxWarp>
            </a:bodyPr>
            <a:lstStyle/>
            <a:p>
              <a:pPr algn="ctr" defTabSz="914099">
                <a:defRPr/>
              </a:pPr>
              <a:endParaRPr lang="en-US" sz="2300" kern="0" dirty="0">
                <a:solidFill>
                  <a:srgbClr val="FFFFFF"/>
                </a:solidFill>
                <a:effectLst>
                  <a:outerShdw blurRad="38100" dist="38100" dir="2700000" algn="tl">
                    <a:srgbClr val="000000">
                      <a:alpha val="43137"/>
                    </a:srgbClr>
                  </a:outerShdw>
                </a:effectLst>
                <a:latin typeface="Segoe"/>
              </a:endParaRPr>
            </a:p>
          </p:txBody>
        </p:sp>
      </p:grpSp>
      <p:sp>
        <p:nvSpPr>
          <p:cNvPr id="67" name="TextBox 66"/>
          <p:cNvSpPr txBox="1"/>
          <p:nvPr/>
        </p:nvSpPr>
        <p:spPr>
          <a:xfrm>
            <a:off x="1494793" y="2784824"/>
            <a:ext cx="6338274" cy="332399"/>
          </a:xfrm>
          <a:prstGeom prst="rect">
            <a:avLst/>
          </a:prstGeom>
        </p:spPr>
        <p:txBody>
          <a:bodyPr vert="horz" wrap="none" lIns="0" tIns="0" rIns="0" bIns="0" rtlCol="0">
            <a:spAutoFit/>
          </a:bodyPr>
          <a:lstStyle/>
          <a:p>
            <a:pPr marL="396875" marR="0" indent="-396875" algn="l" defTabSz="914363" rtl="0" eaLnBrk="1" fontAlgn="auto" latinLnBrk="0" hangingPunct="1">
              <a:lnSpc>
                <a:spcPct val="90000"/>
              </a:lnSpc>
              <a:spcBef>
                <a:spcPct val="20000"/>
              </a:spcBef>
              <a:spcAft>
                <a:spcPts val="0"/>
              </a:spcAft>
              <a:buClrTx/>
              <a:buSzPct val="85000"/>
              <a:buFont typeface="Arial" pitchFamily="34" charset="0"/>
              <a:buNone/>
              <a:tabLst/>
            </a:pPr>
            <a:r>
              <a:rPr kumimoji="0" lang="en-US" sz="2400" b="0" i="1" u="none" strike="noStrike" kern="1200" cap="none" spc="0" normalizeH="0" baseline="0" noProof="0" dirty="0">
                <a:ln>
                  <a:noFill/>
                </a:ln>
                <a:effectLst/>
                <a:uLnTx/>
                <a:uFillTx/>
                <a:latin typeface="+mn-lt"/>
                <a:ea typeface="+mn-ea"/>
                <a:cs typeface="+mn-cs"/>
              </a:rPr>
              <a:t>Monte-Carlo</a:t>
            </a:r>
            <a:r>
              <a:rPr kumimoji="0" lang="en-US" sz="2400" b="0" i="1" u="none" strike="noStrike" kern="1200" cap="none" spc="0" normalizeH="0" noProof="0" dirty="0">
                <a:ln>
                  <a:noFill/>
                </a:ln>
                <a:effectLst/>
                <a:uLnTx/>
                <a:uFillTx/>
                <a:latin typeface="+mn-lt"/>
                <a:ea typeface="+mn-ea"/>
                <a:cs typeface="+mn-cs"/>
              </a:rPr>
              <a:t> planning under model uncertainty</a:t>
            </a:r>
            <a:endParaRPr kumimoji="0" lang="en-US" sz="2400" b="0" i="1" u="none" strike="noStrike" kern="1200" cap="none" spc="0" normalizeH="0" baseline="0" noProof="0" dirty="0">
              <a:ln>
                <a:noFill/>
              </a:ln>
              <a:effectLst/>
              <a:uLnTx/>
              <a:uFillTx/>
              <a:latin typeface="+mn-lt"/>
              <a:ea typeface="+mn-ea"/>
              <a:cs typeface="+mn-cs"/>
            </a:endParaRPr>
          </a:p>
        </p:txBody>
      </p:sp>
      <p:sp>
        <p:nvSpPr>
          <p:cNvPr id="69" name="TextBox 68"/>
          <p:cNvSpPr txBox="1"/>
          <p:nvPr/>
        </p:nvSpPr>
        <p:spPr>
          <a:xfrm>
            <a:off x="319881" y="3344862"/>
            <a:ext cx="2788195" cy="830997"/>
          </a:xfrm>
          <a:prstGeom prst="rect">
            <a:avLst/>
          </a:prstGeom>
        </p:spPr>
        <p:txBody>
          <a:bodyPr vert="horz" wrap="square" lIns="0" tIns="0" rIns="0" bIns="0" rtlCol="0">
            <a:spAutoFit/>
          </a:bodyPr>
          <a:lstStyle/>
          <a:p>
            <a:pPr marL="396875" marR="0" indent="-396875" algn="l" defTabSz="914363" rtl="0" eaLnBrk="1" fontAlgn="auto" latinLnBrk="0" hangingPunct="1">
              <a:lnSpc>
                <a:spcPct val="90000"/>
              </a:lnSpc>
              <a:spcBef>
                <a:spcPct val="20000"/>
              </a:spcBef>
              <a:spcAft>
                <a:spcPts val="0"/>
              </a:spcAft>
              <a:buClrTx/>
              <a:buSzPct val="85000"/>
              <a:buFont typeface="Arial" pitchFamily="34" charset="0"/>
              <a:buNone/>
              <a:tabLst/>
            </a:pPr>
            <a:r>
              <a:rPr lang="en-US" sz="2000" b="1" dirty="0">
                <a:latin typeface="+mn-lt"/>
              </a:rPr>
              <a:t>Step 1:</a:t>
            </a:r>
            <a:r>
              <a:rPr lang="en-US" sz="2000" dirty="0">
                <a:latin typeface="+mn-lt"/>
              </a:rPr>
              <a:t> Bayesian updating of model parameters </a:t>
            </a:r>
            <a:endParaRPr kumimoji="0" lang="en-US" sz="2000" b="0" i="0" u="none" strike="noStrike" kern="1200" cap="none" spc="0" normalizeH="0" baseline="0" noProof="0" dirty="0">
              <a:ln>
                <a:noFill/>
              </a:ln>
              <a:effectLst/>
              <a:uLnTx/>
              <a:uFillTx/>
              <a:latin typeface="+mn-lt"/>
            </a:endParaRPr>
          </a:p>
        </p:txBody>
      </p:sp>
      <p:sp>
        <p:nvSpPr>
          <p:cNvPr id="71" name="TextBox 70"/>
          <p:cNvSpPr txBox="1"/>
          <p:nvPr/>
        </p:nvSpPr>
        <p:spPr>
          <a:xfrm>
            <a:off x="3114318" y="3351218"/>
            <a:ext cx="2567569" cy="553998"/>
          </a:xfrm>
          <a:prstGeom prst="rect">
            <a:avLst/>
          </a:prstGeom>
        </p:spPr>
        <p:txBody>
          <a:bodyPr vert="horz" wrap="square" lIns="0" tIns="0" rIns="0" bIns="0" rtlCol="0">
            <a:spAutoFit/>
          </a:bodyPr>
          <a:lstStyle/>
          <a:p>
            <a:pPr marL="396875" marR="0" indent="-396875" algn="l" defTabSz="914363" rtl="0" eaLnBrk="1" fontAlgn="auto" latinLnBrk="0" hangingPunct="1">
              <a:lnSpc>
                <a:spcPct val="90000"/>
              </a:lnSpc>
              <a:spcBef>
                <a:spcPct val="20000"/>
              </a:spcBef>
              <a:spcAft>
                <a:spcPts val="0"/>
              </a:spcAft>
              <a:buClrTx/>
              <a:buSzPct val="85000"/>
              <a:buFont typeface="Arial" pitchFamily="34" charset="0"/>
              <a:buNone/>
              <a:tabLst/>
            </a:pPr>
            <a:r>
              <a:rPr lang="en-US" sz="2000" b="1" dirty="0">
                <a:latin typeface="+mn-lt"/>
              </a:rPr>
              <a:t>Step </a:t>
            </a:r>
            <a:r>
              <a:rPr lang="en-US" sz="2000" b="1" dirty="0"/>
              <a:t>2</a:t>
            </a:r>
            <a:r>
              <a:rPr lang="en-US" sz="2000" b="1" dirty="0">
                <a:latin typeface="+mn-lt"/>
              </a:rPr>
              <a:t>: </a:t>
            </a:r>
            <a:r>
              <a:rPr lang="en-US" sz="2000" dirty="0">
                <a:latin typeface="+mn-lt"/>
              </a:rPr>
              <a:t>Sampling of model parameters  </a:t>
            </a:r>
            <a:endParaRPr kumimoji="0" lang="en-US" sz="2000" b="0" i="0" u="none" strike="noStrike" kern="1200" cap="none" spc="0" normalizeH="0" baseline="0" noProof="0" dirty="0">
              <a:ln>
                <a:noFill/>
              </a:ln>
              <a:effectLst/>
              <a:uLnTx/>
              <a:uFillTx/>
              <a:latin typeface="+mn-lt"/>
            </a:endParaRPr>
          </a:p>
        </p:txBody>
      </p:sp>
      <p:sp>
        <p:nvSpPr>
          <p:cNvPr id="72" name="TextBox 71"/>
          <p:cNvSpPr txBox="1"/>
          <p:nvPr/>
        </p:nvSpPr>
        <p:spPr>
          <a:xfrm>
            <a:off x="6234057" y="3319129"/>
            <a:ext cx="2707496" cy="553998"/>
          </a:xfrm>
          <a:prstGeom prst="rect">
            <a:avLst/>
          </a:prstGeom>
        </p:spPr>
        <p:txBody>
          <a:bodyPr vert="horz" wrap="square" lIns="0" tIns="0" rIns="0" bIns="0" rtlCol="0">
            <a:spAutoFit/>
          </a:bodyPr>
          <a:lstStyle/>
          <a:p>
            <a:pPr marL="396875" marR="0" indent="-396875" algn="l" defTabSz="914363" rtl="0" eaLnBrk="1" fontAlgn="auto" latinLnBrk="0" hangingPunct="1">
              <a:lnSpc>
                <a:spcPct val="90000"/>
              </a:lnSpc>
              <a:spcBef>
                <a:spcPct val="20000"/>
              </a:spcBef>
              <a:spcAft>
                <a:spcPts val="0"/>
              </a:spcAft>
              <a:buClrTx/>
              <a:buSzPct val="85000"/>
              <a:buFont typeface="Arial" pitchFamily="34" charset="0"/>
              <a:buNone/>
              <a:tabLst/>
            </a:pPr>
            <a:r>
              <a:rPr lang="en-US" sz="2000" b="1" dirty="0">
                <a:latin typeface="+mn-lt"/>
              </a:rPr>
              <a:t>Step </a:t>
            </a:r>
            <a:r>
              <a:rPr lang="en-US" sz="2000" b="1" dirty="0"/>
              <a:t>3</a:t>
            </a:r>
            <a:r>
              <a:rPr lang="en-US" sz="2000" b="1" dirty="0">
                <a:latin typeface="+mn-lt"/>
              </a:rPr>
              <a:t>: </a:t>
            </a:r>
            <a:r>
              <a:rPr lang="en-US" sz="2000" dirty="0">
                <a:latin typeface="+mn-lt"/>
              </a:rPr>
              <a:t>Monte-Carlo tree search</a:t>
            </a:r>
            <a:endParaRPr kumimoji="0" lang="en-US" sz="2000" b="0" i="0" u="none" strike="noStrike" kern="1200" cap="none" spc="0" normalizeH="0" baseline="0" noProof="0" dirty="0">
              <a:ln>
                <a:noFill/>
              </a:ln>
              <a:effectLst/>
              <a:uLnTx/>
              <a:uFillTx/>
              <a:latin typeface="+mn-lt"/>
            </a:endParaRPr>
          </a:p>
        </p:txBody>
      </p:sp>
      <p:pic>
        <p:nvPicPr>
          <p:cNvPr id="5" name="Picture 4"/>
          <p:cNvPicPr>
            <a:picLocks noChangeAspect="1"/>
          </p:cNvPicPr>
          <p:nvPr/>
        </p:nvPicPr>
        <p:blipFill>
          <a:blip r:embed="rId5"/>
          <a:stretch>
            <a:fillRect/>
          </a:stretch>
        </p:blipFill>
        <p:spPr>
          <a:xfrm>
            <a:off x="785024" y="4933655"/>
            <a:ext cx="1241750" cy="1003085"/>
          </a:xfrm>
          <a:prstGeom prst="rect">
            <a:avLst/>
          </a:prstGeom>
        </p:spPr>
      </p:pic>
      <mc:AlternateContent xmlns:mc="http://schemas.openxmlformats.org/markup-compatibility/2006" xmlns:a14="http://schemas.microsoft.com/office/drawing/2010/main">
        <mc:Choice Requires="a14">
          <p:sp>
            <p:nvSpPr>
              <p:cNvPr id="73" name="TextBox 72"/>
              <p:cNvSpPr txBox="1"/>
              <p:nvPr/>
            </p:nvSpPr>
            <p:spPr>
              <a:xfrm>
                <a:off x="1097888" y="5378788"/>
                <a:ext cx="616021" cy="424796"/>
              </a:xfrm>
              <a:prstGeom prst="rect">
                <a:avLst/>
              </a:prstGeom>
              <a:noFill/>
            </p:spPr>
            <p:txBody>
              <a:bodyPr wrap="square" rtlCol="0">
                <a:spAutoFit/>
              </a:bodyPr>
              <a:lstStyle/>
              <a:p>
                <a:pPr defTabSz="2087563"/>
                <a14:m>
                  <m:oMathPara xmlns:m="http://schemas.openxmlformats.org/officeDocument/2006/math">
                    <m:oMathParaPr>
                      <m:jc m:val="centerGroup"/>
                    </m:oMathParaPr>
                    <m:oMath xmlns:m="http://schemas.openxmlformats.org/officeDocument/2006/math">
                      <m:sSub>
                        <m:sSubPr>
                          <m:ctrlPr>
                            <a:rPr lang="en-US" sz="2000" i="1" smtClean="0">
                              <a:solidFill>
                                <a:prstClr val="black"/>
                              </a:solidFill>
                              <a:latin typeface="Cambria Math" panose="02040503050406030204" pitchFamily="18" charset="0"/>
                            </a:rPr>
                          </m:ctrlPr>
                        </m:sSubPr>
                        <m:e>
                          <m:r>
                            <a:rPr lang="en-US" sz="2000" b="0" i="1" smtClean="0">
                              <a:solidFill>
                                <a:prstClr val="black"/>
                              </a:solidFill>
                              <a:latin typeface="Cambria Math" panose="02040503050406030204" pitchFamily="18" charset="0"/>
                            </a:rPr>
                            <m:t>𝑊</m:t>
                          </m:r>
                        </m:e>
                        <m:sub>
                          <m:r>
                            <a:rPr lang="en-US" sz="2000" b="0" i="1" smtClean="0">
                              <a:solidFill>
                                <a:prstClr val="black"/>
                              </a:solidFill>
                              <a:latin typeface="Cambria Math" panose="02040503050406030204" pitchFamily="18" charset="0"/>
                            </a:rPr>
                            <m:t>𝑗</m:t>
                          </m:r>
                        </m:sub>
                      </m:sSub>
                    </m:oMath>
                  </m:oMathPara>
                </a14:m>
                <a:endParaRPr lang="en-US" sz="2800" dirty="0">
                  <a:solidFill>
                    <a:prstClr val="black"/>
                  </a:solidFill>
                  <a:latin typeface="Calibri" panose="020F0502020204030204" pitchFamily="34" charset="0"/>
                  <a:ea typeface="MS PGothic" panose="020B0600070205080204" pitchFamily="34" charset="-128"/>
                </a:endParaRPr>
              </a:p>
            </p:txBody>
          </p:sp>
        </mc:Choice>
        <mc:Fallback xmlns="">
          <p:sp>
            <p:nvSpPr>
              <p:cNvPr id="73" name="TextBox 72"/>
              <p:cNvSpPr txBox="1">
                <a:spLocks noRot="1" noChangeAspect="1" noMove="1" noResize="1" noEditPoints="1" noAdjustHandles="1" noChangeArrowheads="1" noChangeShapeType="1" noTextEdit="1"/>
              </p:cNvSpPr>
              <p:nvPr/>
            </p:nvSpPr>
            <p:spPr>
              <a:xfrm>
                <a:off x="1097888" y="5378788"/>
                <a:ext cx="616021" cy="424796"/>
              </a:xfrm>
              <a:prstGeom prst="rect">
                <a:avLst/>
              </a:prstGeom>
              <a:blipFill>
                <a:blip r:embed="rId6"/>
                <a:stretch>
                  <a:fillRect b="-10000"/>
                </a:stretch>
              </a:blipFill>
            </p:spPr>
            <p:txBody>
              <a:bodyPr/>
              <a:lstStyle/>
              <a:p>
                <a:r>
                  <a:rPr lang="en-US">
                    <a:noFill/>
                  </a:rPr>
                  <a:t> </a:t>
                </a:r>
              </a:p>
            </p:txBody>
          </p:sp>
        </mc:Fallback>
      </mc:AlternateContent>
      <p:sp>
        <p:nvSpPr>
          <p:cNvPr id="6" name="TextBox 5"/>
          <p:cNvSpPr txBox="1"/>
          <p:nvPr/>
        </p:nvSpPr>
        <p:spPr>
          <a:xfrm>
            <a:off x="870798" y="4015442"/>
            <a:ext cx="497572" cy="544765"/>
          </a:xfrm>
          <a:prstGeom prst="rect">
            <a:avLst/>
          </a:prstGeom>
          <a:noFill/>
        </p:spPr>
        <p:txBody>
          <a:bodyPr wrap="none" lIns="182880" tIns="146304" rIns="182880" bIns="146304" rtlCol="0">
            <a:spAutoFit/>
          </a:bodyPr>
          <a:lstStyle/>
          <a:p>
            <a:pPr>
              <a:lnSpc>
                <a:spcPct val="90000"/>
              </a:lnSpc>
              <a:spcAft>
                <a:spcPts val="600"/>
              </a:spcAft>
            </a:pPr>
            <a:r>
              <a:rPr lang="en-US" b="1" dirty="0">
                <a:solidFill>
                  <a:srgbClr val="C00000"/>
                </a:solidFill>
              </a:rPr>
              <a:t>x</a:t>
            </a:r>
            <a:endParaRPr lang="en-US" sz="2400" b="1" dirty="0">
              <a:solidFill>
                <a:srgbClr val="C00000"/>
              </a:solidFill>
            </a:endParaRPr>
          </a:p>
        </p:txBody>
      </p:sp>
      <p:sp>
        <p:nvSpPr>
          <p:cNvPr id="74" name="TextBox 73"/>
          <p:cNvSpPr txBox="1"/>
          <p:nvPr/>
        </p:nvSpPr>
        <p:spPr>
          <a:xfrm>
            <a:off x="1096985" y="4761732"/>
            <a:ext cx="497572" cy="544765"/>
          </a:xfrm>
          <a:prstGeom prst="rect">
            <a:avLst/>
          </a:prstGeom>
          <a:noFill/>
        </p:spPr>
        <p:txBody>
          <a:bodyPr wrap="none" lIns="182880" tIns="146304" rIns="182880" bIns="146304" rtlCol="0">
            <a:spAutoFit/>
          </a:bodyPr>
          <a:lstStyle/>
          <a:p>
            <a:pPr>
              <a:lnSpc>
                <a:spcPct val="90000"/>
              </a:lnSpc>
              <a:spcAft>
                <a:spcPts val="600"/>
              </a:spcAft>
            </a:pPr>
            <a:r>
              <a:rPr lang="en-US" b="1" dirty="0">
                <a:solidFill>
                  <a:srgbClr val="C00000"/>
                </a:solidFill>
              </a:rPr>
              <a:t>x</a:t>
            </a:r>
            <a:endParaRPr lang="en-US" sz="2400" b="1" dirty="0">
              <a:solidFill>
                <a:srgbClr val="C00000"/>
              </a:solidFill>
            </a:endParaRPr>
          </a:p>
        </p:txBody>
      </p:sp>
      <p:pic>
        <p:nvPicPr>
          <p:cNvPr id="7" name="Picture 6"/>
          <p:cNvPicPr>
            <a:picLocks noChangeAspect="1"/>
          </p:cNvPicPr>
          <p:nvPr/>
        </p:nvPicPr>
        <p:blipFill>
          <a:blip r:embed="rId7"/>
          <a:stretch>
            <a:fillRect/>
          </a:stretch>
        </p:blipFill>
        <p:spPr>
          <a:xfrm>
            <a:off x="3229432" y="3990524"/>
            <a:ext cx="2242493" cy="678920"/>
          </a:xfrm>
          <a:prstGeom prst="rect">
            <a:avLst/>
          </a:prstGeom>
        </p:spPr>
      </p:pic>
      <p:sp>
        <p:nvSpPr>
          <p:cNvPr id="75" name="Right Arrow 74"/>
          <p:cNvSpPr/>
          <p:nvPr/>
        </p:nvSpPr>
        <p:spPr bwMode="auto">
          <a:xfrm>
            <a:off x="5597090" y="3350281"/>
            <a:ext cx="455637" cy="258577"/>
          </a:xfrm>
          <a:prstGeom prst="rightArrow">
            <a:avLst/>
          </a:prstGeom>
          <a:solidFill>
            <a:schemeClr val="accent3">
              <a:lumMod val="75000"/>
            </a:schemeClr>
          </a:solidFill>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1790069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animBg="1"/>
      <p:bldP spid="67" grpId="0"/>
      <p:bldP spid="69" grpId="0"/>
      <p:bldP spid="71" grpId="0"/>
      <p:bldP spid="72" grpId="0"/>
      <p:bldP spid="73" grpId="0"/>
      <p:bldP spid="6" grpId="0"/>
      <p:bldP spid="74" grpId="0"/>
      <p:bldP spid="7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Happens in the Real World</a:t>
            </a:r>
          </a:p>
        </p:txBody>
      </p:sp>
      <p:pic>
        <p:nvPicPr>
          <p:cNvPr id="7" name="Picture 6"/>
          <p:cNvPicPr>
            <a:picLocks noChangeAspect="1"/>
          </p:cNvPicPr>
          <p:nvPr/>
        </p:nvPicPr>
        <p:blipFill>
          <a:blip r:embed="rId3"/>
          <a:stretch>
            <a:fillRect/>
          </a:stretch>
        </p:blipFill>
        <p:spPr>
          <a:xfrm>
            <a:off x="205723" y="1214474"/>
            <a:ext cx="5752958" cy="53722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6327206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a:blip r:embed="rId3"/>
          <a:stretch>
            <a:fillRect/>
          </a:stretch>
        </p:blipFill>
        <p:spPr>
          <a:xfrm>
            <a:off x="5985849" y="3494890"/>
            <a:ext cx="2527979" cy="2645377"/>
          </a:xfrm>
          <a:prstGeom prst="rect">
            <a:avLst/>
          </a:prstGeom>
        </p:spPr>
      </p:pic>
      <p:sp>
        <p:nvSpPr>
          <p:cNvPr id="2" name="Title 1"/>
          <p:cNvSpPr>
            <a:spLocks noGrp="1"/>
          </p:cNvSpPr>
          <p:nvPr>
            <p:ph type="title"/>
          </p:nvPr>
        </p:nvSpPr>
        <p:spPr/>
        <p:txBody>
          <a:bodyPr/>
          <a:lstStyle/>
          <a:p>
            <a:r>
              <a:rPr lang="en-US" dirty="0"/>
              <a:t>Human Computation for Training </a:t>
            </a:r>
          </a:p>
        </p:txBody>
      </p:sp>
      <p:grpSp>
        <p:nvGrpSpPr>
          <p:cNvPr id="41" name="Group 40"/>
          <p:cNvGrpSpPr/>
          <p:nvPr/>
        </p:nvGrpSpPr>
        <p:grpSpPr>
          <a:xfrm>
            <a:off x="539054" y="5495982"/>
            <a:ext cx="2723398" cy="1089359"/>
            <a:chOff x="2235" y="467191"/>
            <a:chExt cx="2723398" cy="1089359"/>
          </a:xfrm>
        </p:grpSpPr>
        <p:sp>
          <p:nvSpPr>
            <p:cNvPr id="45" name="Chevron 44"/>
            <p:cNvSpPr/>
            <p:nvPr/>
          </p:nvSpPr>
          <p:spPr>
            <a:xfrm>
              <a:off x="2235" y="467191"/>
              <a:ext cx="2723398" cy="1089359"/>
            </a:xfrm>
            <a:prstGeom prst="chevron">
              <a:avLst/>
            </a:pr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6" name="Chevron 4"/>
            <p:cNvSpPr/>
            <p:nvPr/>
          </p:nvSpPr>
          <p:spPr>
            <a:xfrm>
              <a:off x="546915" y="467191"/>
              <a:ext cx="1634039" cy="10893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2012" tIns="30671" rIns="30671" bIns="30671" numCol="1" spcCol="1270" anchor="ctr" anchorCtr="0">
              <a:noAutofit/>
            </a:bodyPr>
            <a:lstStyle/>
            <a:p>
              <a:pPr lvl="0" algn="ctr" defTabSz="1022350">
                <a:lnSpc>
                  <a:spcPct val="90000"/>
                </a:lnSpc>
                <a:spcBef>
                  <a:spcPct val="0"/>
                </a:spcBef>
                <a:spcAft>
                  <a:spcPct val="35000"/>
                </a:spcAft>
              </a:pPr>
              <a:r>
                <a:rPr lang="en-US" sz="2300" kern="1200" dirty="0">
                  <a:solidFill>
                    <a:schemeClr val="tx1"/>
                  </a:solidFill>
                </a:rPr>
                <a:t>labels</a:t>
              </a:r>
            </a:p>
          </p:txBody>
        </p:sp>
      </p:grpSp>
      <p:grpSp>
        <p:nvGrpSpPr>
          <p:cNvPr id="42" name="Group 41"/>
          <p:cNvGrpSpPr/>
          <p:nvPr/>
        </p:nvGrpSpPr>
        <p:grpSpPr>
          <a:xfrm>
            <a:off x="2990112" y="5495982"/>
            <a:ext cx="2723398" cy="1089359"/>
            <a:chOff x="2453293" y="467191"/>
            <a:chExt cx="2723398" cy="1089359"/>
          </a:xfrm>
        </p:grpSpPr>
        <p:sp>
          <p:nvSpPr>
            <p:cNvPr id="43" name="Chevron 42"/>
            <p:cNvSpPr/>
            <p:nvPr/>
          </p:nvSpPr>
          <p:spPr>
            <a:xfrm>
              <a:off x="2453293" y="467191"/>
              <a:ext cx="2723398" cy="1089359"/>
            </a:xfrm>
            <a:prstGeom prst="chevron">
              <a:avLst/>
            </a:pr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4" name="Chevron 6"/>
            <p:cNvSpPr/>
            <p:nvPr/>
          </p:nvSpPr>
          <p:spPr>
            <a:xfrm>
              <a:off x="2997973" y="467191"/>
              <a:ext cx="1634039" cy="10893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2012" tIns="30671" rIns="30671" bIns="30671" numCol="1" spcCol="1270" anchor="ctr" anchorCtr="0">
              <a:noAutofit/>
            </a:bodyPr>
            <a:lstStyle/>
            <a:p>
              <a:pPr lvl="0" algn="ctr" defTabSz="1022350">
                <a:lnSpc>
                  <a:spcPct val="90000"/>
                </a:lnSpc>
                <a:spcBef>
                  <a:spcPct val="0"/>
                </a:spcBef>
                <a:spcAft>
                  <a:spcPct val="35000"/>
                </a:spcAft>
              </a:pPr>
              <a:r>
                <a:rPr lang="en-US" sz="2300" kern="1200" dirty="0">
                  <a:solidFill>
                    <a:schemeClr val="tx1"/>
                  </a:solidFill>
                </a:rPr>
                <a:t>actions</a:t>
              </a:r>
            </a:p>
          </p:txBody>
        </p:sp>
      </p:grpSp>
      <p:pic>
        <p:nvPicPr>
          <p:cNvPr id="3" name="Picture 2"/>
          <p:cNvPicPr>
            <a:picLocks noChangeAspect="1"/>
          </p:cNvPicPr>
          <p:nvPr/>
        </p:nvPicPr>
        <p:blipFill>
          <a:blip r:embed="rId4"/>
          <a:stretch>
            <a:fillRect/>
          </a:stretch>
        </p:blipFill>
        <p:spPr>
          <a:xfrm>
            <a:off x="4822653" y="1440246"/>
            <a:ext cx="4531422" cy="2590415"/>
          </a:xfrm>
          <a:prstGeom prst="rect">
            <a:avLst/>
          </a:prstGeom>
        </p:spPr>
      </p:pic>
      <p:sp>
        <p:nvSpPr>
          <p:cNvPr id="48" name="TextBox 47"/>
          <p:cNvSpPr txBox="1"/>
          <p:nvPr/>
        </p:nvSpPr>
        <p:spPr>
          <a:xfrm>
            <a:off x="6382207" y="6040576"/>
            <a:ext cx="1943481" cy="489365"/>
          </a:xfrm>
          <a:prstGeom prst="rect">
            <a:avLst/>
          </a:prstGeom>
          <a:noFill/>
        </p:spPr>
        <p:txBody>
          <a:bodyPr wrap="none" lIns="182880" tIns="146304" rIns="182880" bIns="146304" rtlCol="0">
            <a:spAutoFit/>
          </a:bodyPr>
          <a:lstStyle/>
          <a:p>
            <a:pPr>
              <a:lnSpc>
                <a:spcPct val="90000"/>
              </a:lnSpc>
              <a:spcAft>
                <a:spcPts val="600"/>
              </a:spcAft>
            </a:pPr>
            <a:r>
              <a:rPr lang="en-US" sz="1400" dirty="0">
                <a:gradFill>
                  <a:gsLst>
                    <a:gs pos="2917">
                      <a:schemeClr val="tx1"/>
                    </a:gs>
                    <a:gs pos="30000">
                      <a:schemeClr val="tx1"/>
                    </a:gs>
                  </a:gsLst>
                  <a:lin ang="5400000" scaled="0"/>
                </a:gradFill>
              </a:rPr>
              <a:t>[Lasecki et al., 2012]</a:t>
            </a:r>
          </a:p>
        </p:txBody>
      </p:sp>
      <p:grpSp>
        <p:nvGrpSpPr>
          <p:cNvPr id="49" name="Group 48"/>
          <p:cNvGrpSpPr/>
          <p:nvPr/>
        </p:nvGrpSpPr>
        <p:grpSpPr>
          <a:xfrm>
            <a:off x="241586" y="1736386"/>
            <a:ext cx="4051486" cy="2558088"/>
            <a:chOff x="241586" y="1736386"/>
            <a:chExt cx="4051486" cy="2558088"/>
          </a:xfrm>
        </p:grpSpPr>
        <p:grpSp>
          <p:nvGrpSpPr>
            <p:cNvPr id="50" name="Group 49"/>
            <p:cNvGrpSpPr/>
            <p:nvPr/>
          </p:nvGrpSpPr>
          <p:grpSpPr>
            <a:xfrm>
              <a:off x="241586" y="2017425"/>
              <a:ext cx="2057585" cy="930044"/>
              <a:chOff x="4358481" y="2998563"/>
              <a:chExt cx="3810000" cy="1638606"/>
            </a:xfrm>
          </p:grpSpPr>
          <p:grpSp>
            <p:nvGrpSpPr>
              <p:cNvPr id="54" name="Group 53"/>
              <p:cNvGrpSpPr/>
              <p:nvPr/>
            </p:nvGrpSpPr>
            <p:grpSpPr>
              <a:xfrm>
                <a:off x="4358481" y="2998563"/>
                <a:ext cx="3810000" cy="1493729"/>
                <a:chOff x="4510881" y="2998563"/>
                <a:chExt cx="3810000" cy="1493729"/>
              </a:xfrm>
            </p:grpSpPr>
            <p:sp>
              <p:nvSpPr>
                <p:cNvPr id="74" name="Rectangle 73"/>
                <p:cNvSpPr/>
                <p:nvPr/>
              </p:nvSpPr>
              <p:spPr bwMode="auto">
                <a:xfrm>
                  <a:off x="4510881" y="2998563"/>
                  <a:ext cx="533400" cy="381000"/>
                </a:xfrm>
                <a:prstGeom prst="rect">
                  <a:avLst/>
                </a:prstGeom>
                <a:pattFill prst="shingle">
                  <a:fgClr>
                    <a:schemeClr val="tx1">
                      <a:lumMod val="20000"/>
                      <a:lumOff val="80000"/>
                    </a:schemeClr>
                  </a:fgClr>
                  <a:bgClr>
                    <a:schemeClr val="bg1"/>
                  </a:bgClr>
                </a:pattFill>
                <a:ln>
                  <a:solidFill>
                    <a:schemeClr val="bg2">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9" rIns="0" bIns="34979" numCol="1" rtlCol="0" anchor="ctr" anchorCtr="0" compatLnSpc="1">
                  <a:prstTxWarp prst="textNoShape">
                    <a:avLst/>
                  </a:prstTxWarp>
                </a:bodyPr>
                <a:lstStyle/>
                <a:p>
                  <a:pPr algn="ctr" defTabSz="699354"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75" name="Rectangle 74"/>
                <p:cNvSpPr/>
                <p:nvPr/>
              </p:nvSpPr>
              <p:spPr bwMode="auto">
                <a:xfrm>
                  <a:off x="4510881" y="3552457"/>
                  <a:ext cx="533400" cy="381000"/>
                </a:xfrm>
                <a:prstGeom prst="rect">
                  <a:avLst/>
                </a:prstGeom>
                <a:pattFill prst="shingle">
                  <a:fgClr>
                    <a:schemeClr val="tx1">
                      <a:lumMod val="20000"/>
                      <a:lumOff val="80000"/>
                    </a:schemeClr>
                  </a:fgClr>
                  <a:bgClr>
                    <a:schemeClr val="bg1"/>
                  </a:bgClr>
                </a:pattFill>
                <a:ln>
                  <a:solidFill>
                    <a:schemeClr val="bg2">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9" rIns="0" bIns="34979" numCol="1" rtlCol="0" anchor="ctr" anchorCtr="0" compatLnSpc="1">
                  <a:prstTxWarp prst="textNoShape">
                    <a:avLst/>
                  </a:prstTxWarp>
                </a:bodyPr>
                <a:lstStyle/>
                <a:p>
                  <a:pPr algn="ctr" defTabSz="699354"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76" name="Rectangle 75"/>
                <p:cNvSpPr/>
                <p:nvPr/>
              </p:nvSpPr>
              <p:spPr bwMode="auto">
                <a:xfrm>
                  <a:off x="4510881" y="4111292"/>
                  <a:ext cx="533400" cy="381000"/>
                </a:xfrm>
                <a:prstGeom prst="rect">
                  <a:avLst/>
                </a:prstGeom>
                <a:pattFill prst="shingle">
                  <a:fgClr>
                    <a:schemeClr val="tx1">
                      <a:lumMod val="20000"/>
                      <a:lumOff val="80000"/>
                    </a:schemeClr>
                  </a:fgClr>
                  <a:bgClr>
                    <a:schemeClr val="bg1"/>
                  </a:bgClr>
                </a:pattFill>
                <a:ln>
                  <a:solidFill>
                    <a:schemeClr val="bg2">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9" rIns="0" bIns="34979" numCol="1" rtlCol="0" anchor="ctr" anchorCtr="0" compatLnSpc="1">
                  <a:prstTxWarp prst="textNoShape">
                    <a:avLst/>
                  </a:prstTxWarp>
                </a:bodyPr>
                <a:lstStyle/>
                <a:p>
                  <a:pPr algn="ctr" defTabSz="699354"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77" name="Rectangle 76"/>
                <p:cNvSpPr/>
                <p:nvPr/>
              </p:nvSpPr>
              <p:spPr bwMode="auto">
                <a:xfrm>
                  <a:off x="5349081" y="2998563"/>
                  <a:ext cx="533400" cy="381000"/>
                </a:xfrm>
                <a:prstGeom prst="rect">
                  <a:avLst/>
                </a:prstGeom>
                <a:pattFill prst="shingle">
                  <a:fgClr>
                    <a:schemeClr val="tx1">
                      <a:lumMod val="20000"/>
                      <a:lumOff val="80000"/>
                    </a:schemeClr>
                  </a:fgClr>
                  <a:bgClr>
                    <a:schemeClr val="bg1"/>
                  </a:bgClr>
                </a:pattFill>
                <a:ln>
                  <a:solidFill>
                    <a:schemeClr val="bg2">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9" rIns="0" bIns="34979" numCol="1" rtlCol="0" anchor="ctr" anchorCtr="0" compatLnSpc="1">
                  <a:prstTxWarp prst="textNoShape">
                    <a:avLst/>
                  </a:prstTxWarp>
                </a:bodyPr>
                <a:lstStyle/>
                <a:p>
                  <a:pPr algn="ctr" defTabSz="699354"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78" name="Rectangle 77"/>
                <p:cNvSpPr/>
                <p:nvPr/>
              </p:nvSpPr>
              <p:spPr bwMode="auto">
                <a:xfrm>
                  <a:off x="5349081" y="3821999"/>
                  <a:ext cx="533400" cy="381000"/>
                </a:xfrm>
                <a:prstGeom prst="rect">
                  <a:avLst/>
                </a:prstGeom>
                <a:pattFill prst="shingle">
                  <a:fgClr>
                    <a:schemeClr val="tx1">
                      <a:lumMod val="20000"/>
                      <a:lumOff val="80000"/>
                    </a:schemeClr>
                  </a:fgClr>
                  <a:bgClr>
                    <a:schemeClr val="bg1"/>
                  </a:bgClr>
                </a:pattFill>
                <a:ln>
                  <a:solidFill>
                    <a:schemeClr val="bg2">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9" rIns="0" bIns="34979" numCol="1" rtlCol="0" anchor="ctr" anchorCtr="0" compatLnSpc="1">
                  <a:prstTxWarp prst="textNoShape">
                    <a:avLst/>
                  </a:prstTxWarp>
                </a:bodyPr>
                <a:lstStyle/>
                <a:p>
                  <a:pPr algn="ctr" defTabSz="699354"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79" name="Rectangle 78"/>
                <p:cNvSpPr/>
                <p:nvPr/>
              </p:nvSpPr>
              <p:spPr bwMode="auto">
                <a:xfrm>
                  <a:off x="6187281" y="2998563"/>
                  <a:ext cx="533400" cy="931210"/>
                </a:xfrm>
                <a:prstGeom prst="rect">
                  <a:avLst/>
                </a:prstGeom>
                <a:pattFill prst="shingle">
                  <a:fgClr>
                    <a:schemeClr val="tx1">
                      <a:lumMod val="20000"/>
                      <a:lumOff val="80000"/>
                    </a:schemeClr>
                  </a:fgClr>
                  <a:bgClr>
                    <a:schemeClr val="bg1"/>
                  </a:bgClr>
                </a:pattFill>
                <a:ln>
                  <a:solidFill>
                    <a:schemeClr val="bg2">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9" rIns="0" bIns="34979" numCol="1" rtlCol="0" anchor="ctr" anchorCtr="0" compatLnSpc="1">
                  <a:prstTxWarp prst="textNoShape">
                    <a:avLst/>
                  </a:prstTxWarp>
                </a:bodyPr>
                <a:lstStyle/>
                <a:p>
                  <a:pPr algn="ctr" defTabSz="699354"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80" name="Rectangle 79"/>
                <p:cNvSpPr/>
                <p:nvPr/>
              </p:nvSpPr>
              <p:spPr bwMode="auto">
                <a:xfrm>
                  <a:off x="6187281" y="4110975"/>
                  <a:ext cx="533400" cy="381000"/>
                </a:xfrm>
                <a:prstGeom prst="rect">
                  <a:avLst/>
                </a:prstGeom>
                <a:pattFill prst="shingle">
                  <a:fgClr>
                    <a:schemeClr val="tx1">
                      <a:lumMod val="20000"/>
                      <a:lumOff val="80000"/>
                    </a:schemeClr>
                  </a:fgClr>
                  <a:bgClr>
                    <a:schemeClr val="bg1"/>
                  </a:bgClr>
                </a:pattFill>
                <a:ln>
                  <a:solidFill>
                    <a:schemeClr val="bg2">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9" rIns="0" bIns="34979" numCol="1" rtlCol="0" anchor="ctr" anchorCtr="0" compatLnSpc="1">
                  <a:prstTxWarp prst="textNoShape">
                    <a:avLst/>
                  </a:prstTxWarp>
                </a:bodyPr>
                <a:lstStyle/>
                <a:p>
                  <a:pPr algn="ctr" defTabSz="699354"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81" name="Rectangle 80"/>
                <p:cNvSpPr/>
                <p:nvPr/>
              </p:nvSpPr>
              <p:spPr bwMode="auto">
                <a:xfrm>
                  <a:off x="7043608" y="3005498"/>
                  <a:ext cx="533400" cy="381000"/>
                </a:xfrm>
                <a:prstGeom prst="rect">
                  <a:avLst/>
                </a:prstGeom>
                <a:pattFill prst="shingle">
                  <a:fgClr>
                    <a:schemeClr val="tx1">
                      <a:lumMod val="20000"/>
                      <a:lumOff val="80000"/>
                    </a:schemeClr>
                  </a:fgClr>
                  <a:bgClr>
                    <a:schemeClr val="bg1"/>
                  </a:bgClr>
                </a:pattFill>
                <a:ln>
                  <a:solidFill>
                    <a:schemeClr val="bg2">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9" rIns="0" bIns="34979" numCol="1" rtlCol="0" anchor="ctr" anchorCtr="0" compatLnSpc="1">
                  <a:prstTxWarp prst="textNoShape">
                    <a:avLst/>
                  </a:prstTxWarp>
                </a:bodyPr>
                <a:lstStyle/>
                <a:p>
                  <a:pPr algn="ctr" defTabSz="699354"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82" name="Rectangle 81"/>
                <p:cNvSpPr/>
                <p:nvPr/>
              </p:nvSpPr>
              <p:spPr bwMode="auto">
                <a:xfrm>
                  <a:off x="7043610" y="4109197"/>
                  <a:ext cx="533400" cy="381000"/>
                </a:xfrm>
                <a:prstGeom prst="rect">
                  <a:avLst/>
                </a:prstGeom>
                <a:pattFill prst="shingle">
                  <a:fgClr>
                    <a:schemeClr val="tx1">
                      <a:lumMod val="20000"/>
                      <a:lumOff val="80000"/>
                    </a:schemeClr>
                  </a:fgClr>
                  <a:bgClr>
                    <a:schemeClr val="bg1"/>
                  </a:bgClr>
                </a:pattFill>
                <a:ln>
                  <a:solidFill>
                    <a:schemeClr val="bg2">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9" rIns="0" bIns="34979" numCol="1" rtlCol="0" anchor="ctr" anchorCtr="0" compatLnSpc="1">
                  <a:prstTxWarp prst="textNoShape">
                    <a:avLst/>
                  </a:prstTxWarp>
                </a:bodyPr>
                <a:lstStyle/>
                <a:p>
                  <a:pPr algn="ctr" defTabSz="699354"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83" name="Rectangle 82"/>
                <p:cNvSpPr/>
                <p:nvPr/>
              </p:nvSpPr>
              <p:spPr bwMode="auto">
                <a:xfrm>
                  <a:off x="7787481" y="3548770"/>
                  <a:ext cx="533400" cy="381000"/>
                </a:xfrm>
                <a:prstGeom prst="rect">
                  <a:avLst/>
                </a:prstGeom>
                <a:pattFill prst="shingle">
                  <a:fgClr>
                    <a:schemeClr val="tx1">
                      <a:lumMod val="20000"/>
                      <a:lumOff val="80000"/>
                    </a:schemeClr>
                  </a:fgClr>
                  <a:bgClr>
                    <a:schemeClr val="bg1"/>
                  </a:bgClr>
                </a:pattFill>
                <a:ln>
                  <a:solidFill>
                    <a:schemeClr val="bg2">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9" rIns="0" bIns="34979" numCol="1" rtlCol="0" anchor="ctr" anchorCtr="0" compatLnSpc="1">
                  <a:prstTxWarp prst="textNoShape">
                    <a:avLst/>
                  </a:prstTxWarp>
                </a:bodyPr>
                <a:lstStyle/>
                <a:p>
                  <a:pPr algn="ctr" defTabSz="699354" fontAlgn="base">
                    <a:spcBef>
                      <a:spcPct val="0"/>
                    </a:spcBef>
                    <a:spcAft>
                      <a:spcPct val="0"/>
                    </a:spcAft>
                  </a:pPr>
                  <a:endParaRPr lang="en-US" sz="1500" dirty="0">
                    <a:gradFill>
                      <a:gsLst>
                        <a:gs pos="0">
                          <a:srgbClr val="FFFFFF"/>
                        </a:gs>
                        <a:gs pos="100000">
                          <a:srgbClr val="FFFFFF"/>
                        </a:gs>
                      </a:gsLst>
                      <a:lin ang="5400000" scaled="0"/>
                    </a:gradFill>
                  </a:endParaRPr>
                </a:p>
              </p:txBody>
            </p:sp>
          </p:grpSp>
          <p:cxnSp>
            <p:nvCxnSpPr>
              <p:cNvPr id="55" name="Elbow Connector 54"/>
              <p:cNvCxnSpPr>
                <a:stCxn id="74" idx="3"/>
              </p:cNvCxnSpPr>
              <p:nvPr/>
            </p:nvCxnSpPr>
            <p:spPr>
              <a:xfrm flipV="1">
                <a:off x="4891881" y="3068413"/>
                <a:ext cx="304800" cy="120650"/>
              </a:xfrm>
              <a:prstGeom prst="bentConnector3">
                <a:avLst>
                  <a:gd name="adj1" fmla="val 50000"/>
                </a:avLst>
              </a:prstGeom>
              <a:pattFill prst="shingle">
                <a:fgClr>
                  <a:schemeClr val="tx1">
                    <a:lumMod val="20000"/>
                    <a:lumOff val="80000"/>
                  </a:schemeClr>
                </a:fgClr>
                <a:bgClr>
                  <a:schemeClr val="bg1"/>
                </a:bgClr>
              </a:pattFill>
              <a:ln>
                <a:solidFill>
                  <a:schemeClr val="bg2">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6" name="Elbow Connector 55"/>
              <p:cNvCxnSpPr/>
              <p:nvPr/>
            </p:nvCxnSpPr>
            <p:spPr>
              <a:xfrm rot="16200000" flipH="1">
                <a:off x="4813389" y="3496301"/>
                <a:ext cx="612159" cy="150693"/>
              </a:xfrm>
              <a:prstGeom prst="bentConnector3">
                <a:avLst>
                  <a:gd name="adj1" fmla="val 99791"/>
                </a:avLst>
              </a:prstGeom>
              <a:pattFill prst="shingle">
                <a:fgClr>
                  <a:schemeClr val="tx1">
                    <a:lumMod val="20000"/>
                    <a:lumOff val="80000"/>
                  </a:schemeClr>
                </a:fgClr>
                <a:bgClr>
                  <a:schemeClr val="bg1"/>
                </a:bgClr>
              </a:pattFill>
              <a:ln>
                <a:solidFill>
                  <a:schemeClr val="bg2">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7" name="Elbow Connector 56"/>
              <p:cNvCxnSpPr>
                <a:stCxn id="75" idx="3"/>
                <a:endCxn id="78" idx="1"/>
              </p:cNvCxnSpPr>
              <p:nvPr/>
            </p:nvCxnSpPr>
            <p:spPr>
              <a:xfrm>
                <a:off x="4891881" y="3742957"/>
                <a:ext cx="304800" cy="269542"/>
              </a:xfrm>
              <a:prstGeom prst="bentConnector3">
                <a:avLst>
                  <a:gd name="adj1" fmla="val 36000"/>
                </a:avLst>
              </a:prstGeom>
              <a:pattFill prst="shingle">
                <a:fgClr>
                  <a:schemeClr val="tx1">
                    <a:lumMod val="20000"/>
                    <a:lumOff val="80000"/>
                  </a:schemeClr>
                </a:fgClr>
                <a:bgClr>
                  <a:schemeClr val="bg1"/>
                </a:bgClr>
              </a:pattFill>
              <a:ln>
                <a:solidFill>
                  <a:schemeClr val="bg2">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8" name="Elbow Connector 57"/>
              <p:cNvCxnSpPr>
                <a:stCxn id="76" idx="3"/>
              </p:cNvCxnSpPr>
              <p:nvPr/>
            </p:nvCxnSpPr>
            <p:spPr>
              <a:xfrm flipV="1">
                <a:off x="4891881" y="4146577"/>
                <a:ext cx="304800" cy="155215"/>
              </a:xfrm>
              <a:prstGeom prst="bentConnector3">
                <a:avLst>
                  <a:gd name="adj1" fmla="val 50000"/>
                </a:avLst>
              </a:prstGeom>
              <a:pattFill prst="shingle">
                <a:fgClr>
                  <a:schemeClr val="tx1">
                    <a:lumMod val="20000"/>
                    <a:lumOff val="80000"/>
                  </a:schemeClr>
                </a:fgClr>
                <a:bgClr>
                  <a:schemeClr val="bg1"/>
                </a:bgClr>
              </a:pattFill>
              <a:ln>
                <a:solidFill>
                  <a:schemeClr val="bg2">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9" name="Elbow Connector 58"/>
              <p:cNvCxnSpPr>
                <a:stCxn id="77" idx="3"/>
                <a:endCxn id="79" idx="1"/>
              </p:cNvCxnSpPr>
              <p:nvPr/>
            </p:nvCxnSpPr>
            <p:spPr>
              <a:xfrm>
                <a:off x="5730081" y="3189063"/>
                <a:ext cx="304800" cy="275105"/>
              </a:xfrm>
              <a:prstGeom prst="bentConnector3">
                <a:avLst>
                  <a:gd name="adj1" fmla="val 50000"/>
                </a:avLst>
              </a:prstGeom>
              <a:pattFill prst="shingle">
                <a:fgClr>
                  <a:schemeClr val="tx1">
                    <a:lumMod val="20000"/>
                    <a:lumOff val="80000"/>
                  </a:schemeClr>
                </a:fgClr>
                <a:bgClr>
                  <a:schemeClr val="bg1"/>
                </a:bgClr>
              </a:pattFill>
              <a:ln>
                <a:solidFill>
                  <a:schemeClr val="bg2">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0" name="Elbow Connector 59"/>
              <p:cNvCxnSpPr>
                <a:stCxn id="78" idx="3"/>
                <a:endCxn id="79" idx="1"/>
              </p:cNvCxnSpPr>
              <p:nvPr/>
            </p:nvCxnSpPr>
            <p:spPr>
              <a:xfrm flipV="1">
                <a:off x="5730081" y="3464168"/>
                <a:ext cx="304800" cy="548331"/>
              </a:xfrm>
              <a:prstGeom prst="bentConnector3">
                <a:avLst>
                  <a:gd name="adj1" fmla="val 50000"/>
                </a:avLst>
              </a:prstGeom>
              <a:pattFill prst="shingle">
                <a:fgClr>
                  <a:schemeClr val="tx1">
                    <a:lumMod val="20000"/>
                    <a:lumOff val="80000"/>
                  </a:schemeClr>
                </a:fgClr>
                <a:bgClr>
                  <a:schemeClr val="bg1"/>
                </a:bgClr>
              </a:pattFill>
              <a:ln>
                <a:solidFill>
                  <a:schemeClr val="bg2">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1" name="Elbow Connector 60"/>
              <p:cNvCxnSpPr>
                <a:endCxn id="80" idx="1"/>
              </p:cNvCxnSpPr>
              <p:nvPr/>
            </p:nvCxnSpPr>
            <p:spPr>
              <a:xfrm>
                <a:off x="5730081" y="4118227"/>
                <a:ext cx="304800" cy="183248"/>
              </a:xfrm>
              <a:prstGeom prst="bentConnector3">
                <a:avLst>
                  <a:gd name="adj1" fmla="val 50000"/>
                </a:avLst>
              </a:prstGeom>
              <a:pattFill prst="shingle">
                <a:fgClr>
                  <a:schemeClr val="tx1">
                    <a:lumMod val="20000"/>
                    <a:lumOff val="80000"/>
                  </a:schemeClr>
                </a:fgClr>
                <a:bgClr>
                  <a:schemeClr val="bg1"/>
                </a:bgClr>
              </a:pattFill>
              <a:ln>
                <a:solidFill>
                  <a:schemeClr val="bg2">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2" name="Elbow Connector 61"/>
              <p:cNvCxnSpPr>
                <a:endCxn id="81" idx="1"/>
              </p:cNvCxnSpPr>
              <p:nvPr/>
            </p:nvCxnSpPr>
            <p:spPr>
              <a:xfrm flipV="1">
                <a:off x="6568278" y="3195998"/>
                <a:ext cx="322930" cy="130348"/>
              </a:xfrm>
              <a:prstGeom prst="bentConnector3">
                <a:avLst>
                  <a:gd name="adj1" fmla="val 50000"/>
                </a:avLst>
              </a:prstGeom>
              <a:pattFill prst="shingle">
                <a:fgClr>
                  <a:schemeClr val="tx1">
                    <a:lumMod val="20000"/>
                    <a:lumOff val="80000"/>
                  </a:schemeClr>
                </a:fgClr>
                <a:bgClr>
                  <a:schemeClr val="bg1"/>
                </a:bgClr>
              </a:pattFill>
              <a:ln>
                <a:solidFill>
                  <a:schemeClr val="bg2">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3" name="Elbow Connector 62"/>
              <p:cNvCxnSpPr>
                <a:stCxn id="79" idx="3"/>
                <a:endCxn id="83" idx="1"/>
              </p:cNvCxnSpPr>
              <p:nvPr/>
            </p:nvCxnSpPr>
            <p:spPr>
              <a:xfrm>
                <a:off x="6568281" y="3464168"/>
                <a:ext cx="1066800" cy="275102"/>
              </a:xfrm>
              <a:prstGeom prst="bentConnector3">
                <a:avLst>
                  <a:gd name="adj1" fmla="val 14571"/>
                </a:avLst>
              </a:prstGeom>
              <a:pattFill prst="shingle">
                <a:fgClr>
                  <a:schemeClr val="tx1">
                    <a:lumMod val="20000"/>
                    <a:lumOff val="80000"/>
                  </a:schemeClr>
                </a:fgClr>
                <a:bgClr>
                  <a:schemeClr val="bg1"/>
                </a:bgClr>
              </a:pattFill>
              <a:ln>
                <a:solidFill>
                  <a:schemeClr val="bg2">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4" name="Elbow Connector 63"/>
              <p:cNvCxnSpPr>
                <a:stCxn id="80" idx="3"/>
                <a:endCxn id="82" idx="1"/>
              </p:cNvCxnSpPr>
              <p:nvPr/>
            </p:nvCxnSpPr>
            <p:spPr>
              <a:xfrm flipV="1">
                <a:off x="6568281" y="4299697"/>
                <a:ext cx="322929" cy="1778"/>
              </a:xfrm>
              <a:prstGeom prst="bentConnector3">
                <a:avLst>
                  <a:gd name="adj1" fmla="val 50000"/>
                </a:avLst>
              </a:prstGeom>
              <a:pattFill prst="shingle">
                <a:fgClr>
                  <a:schemeClr val="tx1">
                    <a:lumMod val="20000"/>
                    <a:lumOff val="80000"/>
                  </a:schemeClr>
                </a:fgClr>
                <a:bgClr>
                  <a:schemeClr val="bg1"/>
                </a:bgClr>
              </a:pattFill>
              <a:ln>
                <a:solidFill>
                  <a:schemeClr val="bg2">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5" name="Elbow Connector 64"/>
              <p:cNvCxnSpPr/>
              <p:nvPr/>
            </p:nvCxnSpPr>
            <p:spPr>
              <a:xfrm flipV="1">
                <a:off x="6568280" y="4201943"/>
                <a:ext cx="322929" cy="1778"/>
              </a:xfrm>
              <a:prstGeom prst="bentConnector3">
                <a:avLst>
                  <a:gd name="adj1" fmla="val 50000"/>
                </a:avLst>
              </a:prstGeom>
              <a:pattFill prst="shingle">
                <a:fgClr>
                  <a:schemeClr val="tx1">
                    <a:lumMod val="20000"/>
                    <a:lumOff val="80000"/>
                  </a:schemeClr>
                </a:fgClr>
                <a:bgClr>
                  <a:schemeClr val="bg1"/>
                </a:bgClr>
              </a:pattFill>
              <a:ln>
                <a:solidFill>
                  <a:schemeClr val="bg2">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6" name="Elbow Connector 65"/>
              <p:cNvCxnSpPr/>
              <p:nvPr/>
            </p:nvCxnSpPr>
            <p:spPr>
              <a:xfrm flipV="1">
                <a:off x="6568279" y="4396476"/>
                <a:ext cx="322929" cy="1778"/>
              </a:xfrm>
              <a:prstGeom prst="bentConnector3">
                <a:avLst>
                  <a:gd name="adj1" fmla="val 50000"/>
                </a:avLst>
              </a:prstGeom>
              <a:pattFill prst="shingle">
                <a:fgClr>
                  <a:schemeClr val="tx1">
                    <a:lumMod val="20000"/>
                    <a:lumOff val="80000"/>
                  </a:schemeClr>
                </a:fgClr>
                <a:bgClr>
                  <a:schemeClr val="bg1"/>
                </a:bgClr>
              </a:pattFill>
              <a:ln>
                <a:solidFill>
                  <a:schemeClr val="bg2">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7" name="Elbow Connector 66"/>
              <p:cNvCxnSpPr>
                <a:stCxn id="81" idx="2"/>
                <a:endCxn id="82" idx="0"/>
              </p:cNvCxnSpPr>
              <p:nvPr/>
            </p:nvCxnSpPr>
            <p:spPr>
              <a:xfrm rot="16200000" flipH="1">
                <a:off x="6796560" y="3747846"/>
                <a:ext cx="722699" cy="2"/>
              </a:xfrm>
              <a:prstGeom prst="bentConnector3">
                <a:avLst>
                  <a:gd name="adj1" fmla="val 50000"/>
                </a:avLst>
              </a:prstGeom>
              <a:pattFill prst="shingle">
                <a:fgClr>
                  <a:schemeClr val="tx1">
                    <a:lumMod val="20000"/>
                    <a:lumOff val="80000"/>
                  </a:schemeClr>
                </a:fgClr>
                <a:bgClr>
                  <a:schemeClr val="bg1"/>
                </a:bgClr>
              </a:pattFill>
              <a:ln>
                <a:solidFill>
                  <a:schemeClr val="bg2">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V="1">
                <a:off x="6409786" y="4487862"/>
                <a:ext cx="0" cy="149307"/>
              </a:xfrm>
              <a:prstGeom prst="straightConnector1">
                <a:avLst/>
              </a:prstGeom>
              <a:pattFill prst="shingle">
                <a:fgClr>
                  <a:schemeClr val="tx1">
                    <a:lumMod val="20000"/>
                    <a:lumOff val="80000"/>
                  </a:schemeClr>
                </a:fgClr>
                <a:bgClr>
                  <a:schemeClr val="bg1"/>
                </a:bgClr>
              </a:pattFill>
              <a:ln>
                <a:solidFill>
                  <a:schemeClr val="bg2">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V="1">
                <a:off x="4628071" y="4487861"/>
                <a:ext cx="0" cy="149307"/>
              </a:xfrm>
              <a:prstGeom prst="straightConnector1">
                <a:avLst/>
              </a:prstGeom>
              <a:pattFill prst="shingle">
                <a:fgClr>
                  <a:schemeClr val="tx1">
                    <a:lumMod val="20000"/>
                    <a:lumOff val="80000"/>
                  </a:schemeClr>
                </a:fgClr>
                <a:bgClr>
                  <a:schemeClr val="bg1"/>
                </a:bgClr>
              </a:pattFill>
              <a:ln>
                <a:solidFill>
                  <a:schemeClr val="bg2">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0" name="Elbow Connector 69"/>
              <p:cNvCxnSpPr>
                <a:endCxn id="80" idx="2"/>
              </p:cNvCxnSpPr>
              <p:nvPr/>
            </p:nvCxnSpPr>
            <p:spPr>
              <a:xfrm flipV="1">
                <a:off x="4625181" y="4491975"/>
                <a:ext cx="1676400" cy="145194"/>
              </a:xfrm>
              <a:prstGeom prst="bentConnector2">
                <a:avLst/>
              </a:prstGeom>
              <a:pattFill prst="shingle">
                <a:fgClr>
                  <a:schemeClr val="tx1">
                    <a:lumMod val="20000"/>
                    <a:lumOff val="80000"/>
                  </a:schemeClr>
                </a:fgClr>
                <a:bgClr>
                  <a:schemeClr val="bg1"/>
                </a:bgClr>
              </a:pattFill>
              <a:ln>
                <a:solidFill>
                  <a:schemeClr val="bg2">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71" name="Elbow Connector 70"/>
              <p:cNvCxnSpPr>
                <a:endCxn id="83" idx="2"/>
              </p:cNvCxnSpPr>
              <p:nvPr/>
            </p:nvCxnSpPr>
            <p:spPr>
              <a:xfrm flipV="1">
                <a:off x="6409786" y="3929770"/>
                <a:ext cx="1491995" cy="703620"/>
              </a:xfrm>
              <a:prstGeom prst="bentConnector2">
                <a:avLst/>
              </a:prstGeom>
              <a:pattFill prst="shingle">
                <a:fgClr>
                  <a:schemeClr val="tx1">
                    <a:lumMod val="20000"/>
                    <a:lumOff val="80000"/>
                  </a:schemeClr>
                </a:fgClr>
                <a:bgClr>
                  <a:schemeClr val="bg1"/>
                </a:bgClr>
              </a:pattFill>
              <a:ln>
                <a:solidFill>
                  <a:schemeClr val="bg2">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72" name="Straight Connector 71"/>
              <p:cNvCxnSpPr/>
              <p:nvPr/>
            </p:nvCxnSpPr>
            <p:spPr>
              <a:xfrm flipH="1">
                <a:off x="4891881" y="3273201"/>
                <a:ext cx="152241" cy="0"/>
              </a:xfrm>
              <a:prstGeom prst="line">
                <a:avLst/>
              </a:prstGeom>
              <a:pattFill prst="shingle">
                <a:fgClr>
                  <a:schemeClr val="tx1">
                    <a:lumMod val="20000"/>
                    <a:lumOff val="80000"/>
                  </a:schemeClr>
                </a:fgClr>
                <a:bgClr>
                  <a:schemeClr val="bg1"/>
                </a:bgClr>
              </a:pattFill>
              <a:ln>
                <a:solidFill>
                  <a:schemeClr val="bg2">
                    <a:lumMod val="7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73" name="Elbow Connector 72"/>
              <p:cNvCxnSpPr>
                <a:stCxn id="82" idx="3"/>
              </p:cNvCxnSpPr>
              <p:nvPr/>
            </p:nvCxnSpPr>
            <p:spPr>
              <a:xfrm flipV="1">
                <a:off x="7424610" y="3929770"/>
                <a:ext cx="362871" cy="369927"/>
              </a:xfrm>
              <a:prstGeom prst="bentConnector2">
                <a:avLst/>
              </a:prstGeom>
              <a:pattFill prst="shingle">
                <a:fgClr>
                  <a:schemeClr val="tx1">
                    <a:lumMod val="20000"/>
                    <a:lumOff val="80000"/>
                  </a:schemeClr>
                </a:fgClr>
                <a:bgClr>
                  <a:schemeClr val="bg1"/>
                </a:bgClr>
              </a:pattFill>
              <a:ln>
                <a:solidFill>
                  <a:schemeClr val="bg2">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grpSp>
        <p:pic>
          <p:nvPicPr>
            <p:cNvPr id="51" name="Picture 50"/>
            <p:cNvPicPr>
              <a:picLocks noChangeAspect="1"/>
            </p:cNvPicPr>
            <p:nvPr/>
          </p:nvPicPr>
          <p:blipFill>
            <a:blip r:embed="rId5"/>
            <a:stretch>
              <a:fillRect/>
            </a:stretch>
          </p:blipFill>
          <p:spPr>
            <a:xfrm>
              <a:off x="2969258" y="1736386"/>
              <a:ext cx="1323814" cy="1496813"/>
            </a:xfrm>
            <a:prstGeom prst="rect">
              <a:avLst/>
            </a:prstGeom>
          </p:spPr>
        </p:pic>
        <p:sp>
          <p:nvSpPr>
            <p:cNvPr id="52" name="Curved Left Arrow 51"/>
            <p:cNvSpPr/>
            <p:nvPr/>
          </p:nvSpPr>
          <p:spPr bwMode="auto">
            <a:xfrm rot="5400000">
              <a:off x="2147093" y="2453601"/>
              <a:ext cx="548663" cy="2009787"/>
            </a:xfrm>
            <a:prstGeom prst="curvedLeftArrow">
              <a:avLst/>
            </a:prstGeom>
            <a:solidFill>
              <a:srgbClr val="FFC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9" rIns="0" bIns="34979" numCol="1" rtlCol="0" anchor="ctr" anchorCtr="0" compatLnSpc="1">
              <a:prstTxWarp prst="textNoShape">
                <a:avLst/>
              </a:prstTxWarp>
            </a:bodyPr>
            <a:lstStyle/>
            <a:p>
              <a:pPr algn="ctr" defTabSz="699354"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53" name="TextBox 52"/>
            <p:cNvSpPr txBox="1"/>
            <p:nvPr/>
          </p:nvSpPr>
          <p:spPr>
            <a:xfrm>
              <a:off x="1912525" y="3795866"/>
              <a:ext cx="1238941" cy="498608"/>
            </a:xfrm>
            <a:prstGeom prst="rect">
              <a:avLst/>
            </a:prstGeom>
            <a:noFill/>
          </p:spPr>
          <p:txBody>
            <a:bodyPr wrap="none" lIns="137166" tIns="109733" rIns="137166" bIns="109733" rtlCol="0">
              <a:spAutoFit/>
            </a:bodyPr>
            <a:lstStyle/>
            <a:p>
              <a:pPr>
                <a:lnSpc>
                  <a:spcPct val="90000"/>
                </a:lnSpc>
                <a:spcAft>
                  <a:spcPts val="450"/>
                </a:spcAft>
              </a:pPr>
              <a:r>
                <a:rPr lang="en-US" sz="2000" dirty="0">
                  <a:gradFill>
                    <a:gsLst>
                      <a:gs pos="2917">
                        <a:schemeClr val="tx1"/>
                      </a:gs>
                      <a:gs pos="30000">
                        <a:schemeClr val="tx1"/>
                      </a:gs>
                    </a:gsLst>
                    <a:lin ang="5400000" scaled="0"/>
                  </a:gradFill>
                </a:rPr>
                <a:t>Training</a:t>
              </a:r>
              <a:r>
                <a:rPr lang="en-US" dirty="0">
                  <a:gradFill>
                    <a:gsLst>
                      <a:gs pos="2917">
                        <a:schemeClr val="tx1"/>
                      </a:gs>
                      <a:gs pos="30000">
                        <a:schemeClr val="tx1"/>
                      </a:gs>
                    </a:gsLst>
                    <a:lin ang="5400000" scaled="0"/>
                  </a:gradFill>
                </a:rPr>
                <a:t> </a:t>
              </a:r>
            </a:p>
          </p:txBody>
        </p:sp>
      </p:grpSp>
    </p:spTree>
    <p:extLst>
      <p:ext uri="{BB962C8B-B14F-4D97-AF65-F5344CB8AC3E}">
        <p14:creationId xmlns:p14="http://schemas.microsoft.com/office/powerpoint/2010/main" val="407754038"/>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Student-Teacher Training </a:t>
            </a:r>
          </a:p>
        </p:txBody>
      </p:sp>
      <p:pic>
        <p:nvPicPr>
          <p:cNvPr id="5" name="Picture 2" descr="C:\Users\eckamar\AppData\Local\Microsoft\Windows\Temporary Internet Files\Content.IE5\BJRXTQRV\MC900311156[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2530" y="2645067"/>
            <a:ext cx="882701" cy="15084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he Maze [ edit ]"/>
          <p:cNvPicPr>
            <a:picLocks noChangeAspect="1"/>
          </p:cNvPicPr>
          <p:nvPr/>
        </p:nvPicPr>
        <p:blipFill>
          <a:blip r:embed="rId4"/>
          <a:stretch>
            <a:fillRect/>
          </a:stretch>
        </p:blipFill>
        <p:spPr>
          <a:xfrm>
            <a:off x="4222579" y="2125663"/>
            <a:ext cx="1981200" cy="2547257"/>
          </a:xfrm>
          <a:prstGeom prst="rect">
            <a:avLst/>
          </a:prstGeom>
        </p:spPr>
      </p:pic>
      <p:cxnSp>
        <p:nvCxnSpPr>
          <p:cNvPr id="8" name="Elbow Connector 7"/>
          <p:cNvCxnSpPr>
            <a:stCxn id="6" idx="2"/>
            <a:endCxn id="5" idx="2"/>
          </p:cNvCxnSpPr>
          <p:nvPr/>
        </p:nvCxnSpPr>
        <p:spPr>
          <a:xfrm rot="5400000" flipH="1">
            <a:off x="3268829" y="2728570"/>
            <a:ext cx="519402" cy="3369298"/>
          </a:xfrm>
          <a:prstGeom prst="bentConnector3">
            <a:avLst>
              <a:gd name="adj1" fmla="val -44012"/>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963388" y="1799250"/>
            <a:ext cx="859659" cy="544765"/>
          </a:xfrm>
          <a:prstGeom prst="rect">
            <a:avLst/>
          </a:prstGeom>
          <a:noFill/>
        </p:spPr>
        <p:txBody>
          <a:bodyPr wrap="none" lIns="182880" tIns="146304" rIns="182880" bIns="146304" rtlCol="0">
            <a:spAutoFit/>
          </a:bodyPr>
          <a:lstStyle/>
          <a:p>
            <a:pPr>
              <a:lnSpc>
                <a:spcPct val="90000"/>
              </a:lnSpc>
              <a:spcAft>
                <a:spcPts val="600"/>
              </a:spcAft>
            </a:pPr>
            <a:r>
              <a:rPr lang="en-US" dirty="0">
                <a:gradFill>
                  <a:gsLst>
                    <a:gs pos="2917">
                      <a:schemeClr val="tx1"/>
                    </a:gs>
                    <a:gs pos="30000">
                      <a:schemeClr val="tx1"/>
                    </a:gs>
                  </a:gsLst>
                  <a:lin ang="5400000" scaled="0"/>
                </a:gradFill>
              </a:rPr>
              <a:t>state</a:t>
            </a:r>
          </a:p>
        </p:txBody>
      </p:sp>
      <p:cxnSp>
        <p:nvCxnSpPr>
          <p:cNvPr id="12" name="Elbow Connector 11"/>
          <p:cNvCxnSpPr>
            <a:stCxn id="6" idx="0"/>
          </p:cNvCxnSpPr>
          <p:nvPr/>
        </p:nvCxnSpPr>
        <p:spPr>
          <a:xfrm rot="16200000" flipH="1" flipV="1">
            <a:off x="3345028" y="624515"/>
            <a:ext cx="367004" cy="3369299"/>
          </a:xfrm>
          <a:prstGeom prst="bentConnector4">
            <a:avLst>
              <a:gd name="adj1" fmla="val -62288"/>
              <a:gd name="adj2" fmla="val 100220"/>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815794" y="4400199"/>
            <a:ext cx="1063817" cy="544765"/>
          </a:xfrm>
          <a:prstGeom prst="rect">
            <a:avLst/>
          </a:prstGeom>
          <a:noFill/>
        </p:spPr>
        <p:txBody>
          <a:bodyPr wrap="none" lIns="182880" tIns="146304" rIns="182880" bIns="146304" rtlCol="0">
            <a:spAutoFit/>
          </a:bodyPr>
          <a:lstStyle/>
          <a:p>
            <a:pPr>
              <a:lnSpc>
                <a:spcPct val="90000"/>
              </a:lnSpc>
              <a:spcAft>
                <a:spcPts val="600"/>
              </a:spcAft>
            </a:pPr>
            <a:r>
              <a:rPr lang="en-US" dirty="0">
                <a:gradFill>
                  <a:gsLst>
                    <a:gs pos="2917">
                      <a:schemeClr val="tx1"/>
                    </a:gs>
                    <a:gs pos="30000">
                      <a:schemeClr val="tx1"/>
                    </a:gs>
                  </a:gsLst>
                  <a:lin ang="5400000" scaled="0"/>
                </a:gradFill>
              </a:rPr>
              <a:t>reward</a:t>
            </a:r>
          </a:p>
        </p:txBody>
      </p:sp>
      <p:cxnSp>
        <p:nvCxnSpPr>
          <p:cNvPr id="21" name="Straight Arrow Connector 20"/>
          <p:cNvCxnSpPr/>
          <p:nvPr/>
        </p:nvCxnSpPr>
        <p:spPr>
          <a:xfrm>
            <a:off x="2392042" y="3394824"/>
            <a:ext cx="1723726" cy="4467"/>
          </a:xfrm>
          <a:prstGeom prst="straightConnector1">
            <a:avLst/>
          </a:prstGeom>
          <a:ln w="28575">
            <a:solidFill>
              <a:srgbClr val="0066FF"/>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699259" y="2959257"/>
            <a:ext cx="992901" cy="544765"/>
          </a:xfrm>
          <a:prstGeom prst="rect">
            <a:avLst/>
          </a:prstGeom>
          <a:noFill/>
        </p:spPr>
        <p:txBody>
          <a:bodyPr wrap="none" lIns="182880" tIns="146304" rIns="182880" bIns="146304" rtlCol="0">
            <a:spAutoFit/>
          </a:bodyPr>
          <a:lstStyle/>
          <a:p>
            <a:pPr>
              <a:lnSpc>
                <a:spcPct val="90000"/>
              </a:lnSpc>
              <a:spcAft>
                <a:spcPts val="600"/>
              </a:spcAft>
            </a:pPr>
            <a:r>
              <a:rPr lang="en-US" dirty="0">
                <a:solidFill>
                  <a:srgbClr val="0066FF"/>
                </a:solidFill>
              </a:rPr>
              <a:t>action</a:t>
            </a:r>
          </a:p>
        </p:txBody>
      </p:sp>
      <p:sp>
        <p:nvSpPr>
          <p:cNvPr id="30" name="Circular Arrow 29"/>
          <p:cNvSpPr/>
          <p:nvPr/>
        </p:nvSpPr>
        <p:spPr bwMode="auto">
          <a:xfrm>
            <a:off x="499298" y="2416416"/>
            <a:ext cx="978408" cy="978408"/>
          </a:xfrm>
          <a:prstGeom prst="circularArrow">
            <a:avLst>
              <a:gd name="adj1" fmla="val 12500"/>
              <a:gd name="adj2" fmla="val 1142319"/>
              <a:gd name="adj3" fmla="val 20457681"/>
              <a:gd name="adj4" fmla="val 2688519"/>
              <a:gd name="adj5" fmla="val 12500"/>
            </a:avLst>
          </a:prstGeom>
          <a:solidFill>
            <a:srgbClr val="0066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pic>
        <p:nvPicPr>
          <p:cNvPr id="4" name="Picture 3" descr="Teacher blue dress by barineau"/>
          <p:cNvPicPr>
            <a:picLocks noChangeAspect="1"/>
          </p:cNvPicPr>
          <p:nvPr/>
        </p:nvPicPr>
        <p:blipFill>
          <a:blip r:embed="rId5"/>
          <a:stretch>
            <a:fillRect/>
          </a:stretch>
        </p:blipFill>
        <p:spPr>
          <a:xfrm>
            <a:off x="7180604" y="2125662"/>
            <a:ext cx="1401873" cy="2321943"/>
          </a:xfrm>
          <a:prstGeom prst="rect">
            <a:avLst/>
          </a:prstGeom>
        </p:spPr>
      </p:pic>
      <p:cxnSp>
        <p:nvCxnSpPr>
          <p:cNvPr id="15" name="Elbow Connector 14"/>
          <p:cNvCxnSpPr>
            <a:stCxn id="4" idx="2"/>
          </p:cNvCxnSpPr>
          <p:nvPr/>
        </p:nvCxnSpPr>
        <p:spPr>
          <a:xfrm rot="5400000" flipH="1">
            <a:off x="4228087" y="794152"/>
            <a:ext cx="678293" cy="6628615"/>
          </a:xfrm>
          <a:prstGeom prst="bentConnector4">
            <a:avLst>
              <a:gd name="adj1" fmla="val -181397"/>
              <a:gd name="adj2" fmla="val 105394"/>
            </a:avLst>
          </a:prstGeom>
          <a:ln w="28575">
            <a:solidFill>
              <a:srgbClr val="00B050"/>
            </a:solidFill>
            <a:headEnd type="non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p:cNvSpPr txBox="1"/>
              <p:nvPr/>
            </p:nvSpPr>
            <p:spPr>
              <a:xfrm>
                <a:off x="3139281" y="5195434"/>
                <a:ext cx="2157129" cy="544765"/>
              </a:xfrm>
              <a:prstGeom prst="rect">
                <a:avLst/>
              </a:prstGeom>
              <a:noFill/>
            </p:spPr>
            <p:txBody>
              <a:bodyPr wrap="none" lIns="182880" tIns="146304" rIns="182880" bIns="146304" rtlCol="0">
                <a:spAutoFit/>
              </a:bodyPr>
              <a:lstStyle/>
              <a:p>
                <a:pPr>
                  <a:lnSpc>
                    <a:spcPct val="90000"/>
                  </a:lnSpc>
                  <a:spcAft>
                    <a:spcPts val="600"/>
                  </a:spcAft>
                </a:pPr>
                <a:r>
                  <a:rPr lang="en-US" dirty="0">
                    <a:solidFill>
                      <a:srgbClr val="00B050"/>
                    </a:solidFill>
                  </a:rPr>
                  <a:t>advice: </a:t>
                </a:r>
                <a14:m>
                  <m:oMath xmlns:m="http://schemas.openxmlformats.org/officeDocument/2006/math">
                    <m:sSub>
                      <m:sSubPr>
                        <m:ctrlPr>
                          <a:rPr lang="el-GR" i="1">
                            <a:solidFill>
                              <a:srgbClr val="00B050"/>
                            </a:solidFill>
                            <a:latin typeface="Cambria Math" panose="02040503050406030204" pitchFamily="18" charset="0"/>
                          </a:rPr>
                        </m:ctrlPr>
                      </m:sSubPr>
                      <m:e>
                        <m:r>
                          <a:rPr lang="el-GR" i="1">
                            <a:solidFill>
                              <a:srgbClr val="00B050"/>
                            </a:solidFill>
                            <a:latin typeface="Cambria Math" panose="02040503050406030204" pitchFamily="18" charset="0"/>
                          </a:rPr>
                          <m:t>𝜋</m:t>
                        </m:r>
                      </m:e>
                      <m:sub>
                        <m:r>
                          <a:rPr lang="en-US" i="1">
                            <a:solidFill>
                              <a:srgbClr val="00B050"/>
                            </a:solidFill>
                            <a:latin typeface="Cambria Math" panose="02040503050406030204" pitchFamily="18" charset="0"/>
                          </a:rPr>
                          <m:t>𝑡𝑒𝑎𝑐h𝑒𝑟</m:t>
                        </m:r>
                      </m:sub>
                    </m:sSub>
                  </m:oMath>
                </a14:m>
                <a:r>
                  <a:rPr lang="en-US" dirty="0">
                    <a:solidFill>
                      <a:srgbClr val="00B050"/>
                    </a:solidFill>
                  </a:rPr>
                  <a:t>(s)</a:t>
                </a:r>
              </a:p>
            </p:txBody>
          </p:sp>
        </mc:Choice>
        <mc:Fallback xmlns="">
          <p:sp>
            <p:nvSpPr>
              <p:cNvPr id="20" name="TextBox 19"/>
              <p:cNvSpPr txBox="1">
                <a:spLocks noRot="1" noChangeAspect="1" noMove="1" noResize="1" noEditPoints="1" noAdjustHandles="1" noChangeArrowheads="1" noChangeShapeType="1" noTextEdit="1"/>
              </p:cNvSpPr>
              <p:nvPr/>
            </p:nvSpPr>
            <p:spPr>
              <a:xfrm>
                <a:off x="3139281" y="5195434"/>
                <a:ext cx="2157129" cy="544765"/>
              </a:xfrm>
              <a:prstGeom prst="rect">
                <a:avLst/>
              </a:prstGeom>
              <a:blipFill>
                <a:blip r:embed="rId6"/>
                <a:stretch>
                  <a:fillRect/>
                </a:stretch>
              </a:blipFill>
            </p:spPr>
            <p:txBody>
              <a:bodyPr/>
              <a:lstStyle/>
              <a:p>
                <a:r>
                  <a:rPr lang="en-US">
                    <a:noFill/>
                  </a:rPr>
                  <a:t> </a:t>
                </a:r>
              </a:p>
            </p:txBody>
          </p:sp>
        </mc:Fallback>
      </mc:AlternateContent>
      <p:cxnSp>
        <p:nvCxnSpPr>
          <p:cNvPr id="22" name="Elbow Connector 21"/>
          <p:cNvCxnSpPr>
            <a:endCxn id="4" idx="0"/>
          </p:cNvCxnSpPr>
          <p:nvPr/>
        </p:nvCxnSpPr>
        <p:spPr>
          <a:xfrm flipV="1">
            <a:off x="5213179" y="2125662"/>
            <a:ext cx="2668362" cy="13768"/>
          </a:xfrm>
          <a:prstGeom prst="bentConnector4">
            <a:avLst>
              <a:gd name="adj1" fmla="val 330"/>
              <a:gd name="adj2" fmla="val 1760372"/>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339681" y="1779210"/>
            <a:ext cx="859659" cy="544765"/>
          </a:xfrm>
          <a:prstGeom prst="rect">
            <a:avLst/>
          </a:prstGeom>
          <a:noFill/>
        </p:spPr>
        <p:txBody>
          <a:bodyPr wrap="none" lIns="182880" tIns="146304" rIns="182880" bIns="146304" rtlCol="0">
            <a:spAutoFit/>
          </a:bodyPr>
          <a:lstStyle/>
          <a:p>
            <a:pPr>
              <a:lnSpc>
                <a:spcPct val="90000"/>
              </a:lnSpc>
              <a:spcAft>
                <a:spcPts val="600"/>
              </a:spcAft>
            </a:pPr>
            <a:r>
              <a:rPr lang="en-US" dirty="0">
                <a:gradFill>
                  <a:gsLst>
                    <a:gs pos="2917">
                      <a:schemeClr val="tx1"/>
                    </a:gs>
                    <a:gs pos="30000">
                      <a:schemeClr val="tx1"/>
                    </a:gs>
                  </a:gsLst>
                  <a:lin ang="5400000" scaled="0"/>
                </a:gradFill>
              </a:rPr>
              <a:t>state</a:t>
            </a:r>
          </a:p>
        </p:txBody>
      </p:sp>
      <p:sp>
        <p:nvSpPr>
          <p:cNvPr id="26" name="TextBox 25"/>
          <p:cNvSpPr txBox="1"/>
          <p:nvPr/>
        </p:nvSpPr>
        <p:spPr>
          <a:xfrm>
            <a:off x="425764" y="1749834"/>
            <a:ext cx="1085682" cy="544765"/>
          </a:xfrm>
          <a:prstGeom prst="rect">
            <a:avLst/>
          </a:prstGeom>
          <a:noFill/>
        </p:spPr>
        <p:txBody>
          <a:bodyPr wrap="none" lIns="182880" tIns="146304" rIns="182880" bIns="146304" rtlCol="0">
            <a:spAutoFit/>
          </a:bodyPr>
          <a:lstStyle/>
          <a:p>
            <a:pPr>
              <a:lnSpc>
                <a:spcPct val="90000"/>
              </a:lnSpc>
              <a:spcAft>
                <a:spcPts val="600"/>
              </a:spcAft>
            </a:pPr>
            <a:r>
              <a:rPr lang="en-US" dirty="0">
                <a:solidFill>
                  <a:srgbClr val="0066FF"/>
                </a:solidFill>
              </a:rPr>
              <a:t>update</a:t>
            </a:r>
          </a:p>
        </p:txBody>
      </p:sp>
      <mc:AlternateContent xmlns:mc="http://schemas.openxmlformats.org/markup-compatibility/2006" xmlns:a14="http://schemas.microsoft.com/office/drawing/2010/main">
        <mc:Choice Requires="a14">
          <p:sp>
            <p:nvSpPr>
              <p:cNvPr id="27" name="TextBox 26"/>
              <p:cNvSpPr txBox="1"/>
              <p:nvPr/>
            </p:nvSpPr>
            <p:spPr>
              <a:xfrm>
                <a:off x="360848" y="2079553"/>
                <a:ext cx="1152110" cy="409343"/>
              </a:xfrm>
              <a:prstGeom prst="rect">
                <a:avLst/>
              </a:prstGeom>
              <a:noFill/>
            </p:spPr>
            <p:txBody>
              <a:bodyPr wrap="none" lIns="0" tIns="0" rIns="0" bIns="0" rtlCol="0">
                <a:spAutoFit/>
              </a:bodyPr>
              <a:lstStyle/>
              <a:p>
                <a:pPr>
                  <a:lnSpc>
                    <a:spcPct val="90000"/>
                  </a:lnSpc>
                  <a:spcAft>
                    <a:spcPts val="600"/>
                  </a:spcAft>
                </a:pPr>
                <a14:m>
                  <m:oMathPara xmlns:m="http://schemas.openxmlformats.org/officeDocument/2006/math">
                    <m:oMathParaPr>
                      <m:jc m:val="centerGroup"/>
                    </m:oMathParaPr>
                    <m:oMath xmlns:m="http://schemas.openxmlformats.org/officeDocument/2006/math">
                      <m:sSub>
                        <m:sSubPr>
                          <m:ctrlPr>
                            <a:rPr lang="el-GR" sz="2400" i="1" smtClean="0">
                              <a:solidFill>
                                <a:srgbClr val="0066FF"/>
                              </a:solidFill>
                              <a:latin typeface="Cambria Math" panose="02040503050406030204" pitchFamily="18" charset="0"/>
                            </a:rPr>
                          </m:ctrlPr>
                        </m:sSubPr>
                        <m:e>
                          <m:r>
                            <a:rPr lang="el-GR" sz="2400" i="1">
                              <a:solidFill>
                                <a:srgbClr val="0066FF"/>
                              </a:solidFill>
                              <a:latin typeface="Cambria Math" panose="02040503050406030204" pitchFamily="18" charset="0"/>
                            </a:rPr>
                            <m:t>𝜋</m:t>
                          </m:r>
                        </m:e>
                        <m:sub>
                          <m:r>
                            <a:rPr lang="en-US" sz="2400" b="0" i="1" smtClean="0">
                              <a:solidFill>
                                <a:srgbClr val="0066FF"/>
                              </a:solidFill>
                              <a:latin typeface="Cambria Math" panose="02040503050406030204" pitchFamily="18" charset="0"/>
                            </a:rPr>
                            <m:t>𝑠𝑡𝑢𝑑𝑒𝑛𝑡</m:t>
                          </m:r>
                        </m:sub>
                      </m:sSub>
                    </m:oMath>
                  </m:oMathPara>
                </a14:m>
                <a:endParaRPr lang="en-US" sz="2400" dirty="0">
                  <a:solidFill>
                    <a:srgbClr val="0066FF"/>
                  </a:solidFill>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360848" y="2079553"/>
                <a:ext cx="1152110" cy="40934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7958053" y="1723203"/>
                <a:ext cx="1143583" cy="409343"/>
              </a:xfrm>
              <a:prstGeom prst="rect">
                <a:avLst/>
              </a:prstGeom>
              <a:noFill/>
            </p:spPr>
            <p:txBody>
              <a:bodyPr wrap="none" lIns="0" tIns="0" rIns="0" bIns="0" rtlCol="0">
                <a:spAutoFit/>
              </a:bodyPr>
              <a:lstStyle/>
              <a:p>
                <a:pPr>
                  <a:lnSpc>
                    <a:spcPct val="90000"/>
                  </a:lnSpc>
                  <a:spcAft>
                    <a:spcPts val="600"/>
                  </a:spcAft>
                </a:pPr>
                <a14:m>
                  <m:oMathPara xmlns:m="http://schemas.openxmlformats.org/officeDocument/2006/math">
                    <m:oMathParaPr>
                      <m:jc m:val="centerGroup"/>
                    </m:oMathParaPr>
                    <m:oMath xmlns:m="http://schemas.openxmlformats.org/officeDocument/2006/math">
                      <m:sSub>
                        <m:sSubPr>
                          <m:ctrlPr>
                            <a:rPr lang="el-GR" sz="2400" i="1" smtClean="0">
                              <a:solidFill>
                                <a:srgbClr val="00B050"/>
                              </a:solidFill>
                              <a:latin typeface="Cambria Math" panose="02040503050406030204" pitchFamily="18" charset="0"/>
                            </a:rPr>
                          </m:ctrlPr>
                        </m:sSubPr>
                        <m:e>
                          <m:r>
                            <a:rPr lang="el-GR" sz="2400" i="1">
                              <a:solidFill>
                                <a:srgbClr val="00B050"/>
                              </a:solidFill>
                              <a:latin typeface="Cambria Math" panose="02040503050406030204" pitchFamily="18" charset="0"/>
                            </a:rPr>
                            <m:t>𝜋</m:t>
                          </m:r>
                        </m:e>
                        <m:sub>
                          <m:r>
                            <a:rPr lang="en-US" sz="2400" b="0" i="1" smtClean="0">
                              <a:solidFill>
                                <a:srgbClr val="00B050"/>
                              </a:solidFill>
                              <a:latin typeface="Cambria Math" panose="02040503050406030204" pitchFamily="18" charset="0"/>
                            </a:rPr>
                            <m:t>𝑡𝑒𝑎𝑐h𝑒𝑟</m:t>
                          </m:r>
                        </m:sub>
                      </m:sSub>
                    </m:oMath>
                  </m:oMathPara>
                </a14:m>
                <a:endParaRPr lang="en-US" sz="2400" dirty="0">
                  <a:solidFill>
                    <a:srgbClr val="00B050"/>
                  </a:solidFil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7958053" y="1723203"/>
                <a:ext cx="1143583" cy="409343"/>
              </a:xfrm>
              <a:prstGeom prst="rect">
                <a:avLst/>
              </a:prstGeom>
              <a:blipFill>
                <a:blip r:embed="rId8"/>
                <a:stretch>
                  <a:fillRect/>
                </a:stretch>
              </a:blipFill>
            </p:spPr>
            <p:txBody>
              <a:bodyPr/>
              <a:lstStyle/>
              <a:p>
                <a:r>
                  <a:rPr lang="en-US">
                    <a:noFill/>
                  </a:rPr>
                  <a:t> </a:t>
                </a:r>
              </a:p>
            </p:txBody>
          </p:sp>
        </mc:Fallback>
      </mc:AlternateContent>
      <p:sp>
        <p:nvSpPr>
          <p:cNvPr id="7" name="TextBox 6"/>
          <p:cNvSpPr txBox="1"/>
          <p:nvPr/>
        </p:nvSpPr>
        <p:spPr>
          <a:xfrm>
            <a:off x="812031" y="5798588"/>
            <a:ext cx="7508850" cy="627864"/>
          </a:xfrm>
          <a:prstGeom prst="rect">
            <a:avLst/>
          </a:prstGeom>
          <a:noFill/>
        </p:spPr>
        <p:txBody>
          <a:bodyPr wrap="none" lIns="182880" tIns="146304" rIns="182880" bIns="146304" rtlCol="0">
            <a:spAutoFit/>
          </a:bodyPr>
          <a:lstStyle/>
          <a:p>
            <a:pPr>
              <a:lnSpc>
                <a:spcPct val="90000"/>
              </a:lnSpc>
              <a:spcAft>
                <a:spcPts val="600"/>
              </a:spcAft>
            </a:pPr>
            <a:r>
              <a:rPr lang="en-US" sz="2400" b="1" dirty="0">
                <a:gradFill>
                  <a:gsLst>
                    <a:gs pos="2917">
                      <a:schemeClr val="tx1"/>
                    </a:gs>
                    <a:gs pos="30000">
                      <a:schemeClr val="tx1"/>
                    </a:gs>
                  </a:gsLst>
                  <a:lin ang="5400000" scaled="0"/>
                </a:gradFill>
              </a:rPr>
              <a:t>Interactive strategies for deciding when to advise</a:t>
            </a:r>
          </a:p>
        </p:txBody>
      </p:sp>
      <p:sp>
        <p:nvSpPr>
          <p:cNvPr id="25" name="Text Placeholder 2"/>
          <p:cNvSpPr>
            <a:spLocks noGrp="1"/>
          </p:cNvSpPr>
          <p:nvPr>
            <p:ph type="body" sz="quarter" idx="11"/>
          </p:nvPr>
        </p:nvSpPr>
        <p:spPr/>
        <p:txBody>
          <a:bodyPr/>
          <a:lstStyle/>
          <a:p>
            <a:r>
              <a:rPr lang="en-US" dirty="0"/>
              <a:t>[Amir, K., Kolobov &amp; Grosz IJCAI 2016]</a:t>
            </a:r>
          </a:p>
        </p:txBody>
      </p:sp>
    </p:spTree>
    <p:extLst>
      <p:ext uri="{BB962C8B-B14F-4D97-AF65-F5344CB8AC3E}">
        <p14:creationId xmlns:p14="http://schemas.microsoft.com/office/powerpoint/2010/main" val="112050650"/>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人工知能 じんこうちのう 英 artificial intelligence ai ..."/>
          <p:cNvPicPr>
            <a:picLocks noChangeAspect="1"/>
          </p:cNvPicPr>
          <p:nvPr/>
        </p:nvPicPr>
        <p:blipFill>
          <a:blip r:embed="rId3"/>
          <a:stretch>
            <a:fillRect/>
          </a:stretch>
        </p:blipFill>
        <p:spPr>
          <a:xfrm>
            <a:off x="1615281" y="5202014"/>
            <a:ext cx="1180088" cy="1066800"/>
          </a:xfrm>
          <a:prstGeom prst="rect">
            <a:avLst/>
          </a:prstGeom>
        </p:spPr>
      </p:pic>
      <p:sp>
        <p:nvSpPr>
          <p:cNvPr id="9" name="Rectangle 8"/>
          <p:cNvSpPr/>
          <p:nvPr/>
        </p:nvSpPr>
        <p:spPr bwMode="auto">
          <a:xfrm>
            <a:off x="1549829" y="5148542"/>
            <a:ext cx="1245539" cy="1120271"/>
          </a:xfrm>
          <a:prstGeom prst="rect">
            <a:avLst/>
          </a:prstGeom>
          <a:solidFill>
            <a:schemeClr val="bg1">
              <a:alpha val="6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pic>
        <p:nvPicPr>
          <p:cNvPr id="12" name="Picture 7" descr="hepe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99511" y="4657836"/>
            <a:ext cx="1229824" cy="1445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stretch>
            <a:fillRect/>
          </a:stretch>
        </p:blipFill>
        <p:spPr>
          <a:xfrm>
            <a:off x="2605881" y="1376855"/>
            <a:ext cx="1000732" cy="1131510"/>
          </a:xfrm>
          <a:prstGeom prst="rect">
            <a:avLst/>
          </a:prstGeom>
        </p:spPr>
      </p:pic>
      <p:sp>
        <p:nvSpPr>
          <p:cNvPr id="2" name="Title 1"/>
          <p:cNvSpPr>
            <a:spLocks noGrp="1"/>
          </p:cNvSpPr>
          <p:nvPr>
            <p:ph type="title"/>
          </p:nvPr>
        </p:nvSpPr>
        <p:spPr/>
        <p:txBody>
          <a:bodyPr/>
          <a:lstStyle/>
          <a:p>
            <a:r>
              <a:rPr lang="en-US" dirty="0"/>
              <a:t>3 pillars of Hybrid Systems  </a:t>
            </a:r>
          </a:p>
        </p:txBody>
      </p:sp>
      <p:grpSp>
        <p:nvGrpSpPr>
          <p:cNvPr id="3" name="Group 2"/>
          <p:cNvGrpSpPr/>
          <p:nvPr/>
        </p:nvGrpSpPr>
        <p:grpSpPr>
          <a:xfrm>
            <a:off x="2215942" y="1422906"/>
            <a:ext cx="4895975" cy="4621081"/>
            <a:chOff x="2215942" y="1422906"/>
            <a:chExt cx="4895975" cy="4621081"/>
          </a:xfrm>
        </p:grpSpPr>
        <p:sp>
          <p:nvSpPr>
            <p:cNvPr id="4" name="Freeform 3"/>
            <p:cNvSpPr/>
            <p:nvPr/>
          </p:nvSpPr>
          <p:spPr>
            <a:xfrm>
              <a:off x="3242058" y="1422906"/>
              <a:ext cx="2843742" cy="2843742"/>
            </a:xfrm>
            <a:custGeom>
              <a:avLst/>
              <a:gdLst>
                <a:gd name="connsiteX0" fmla="*/ 0 w 2843742"/>
                <a:gd name="connsiteY0" fmla="*/ 1421871 h 2843742"/>
                <a:gd name="connsiteX1" fmla="*/ 1421871 w 2843742"/>
                <a:gd name="connsiteY1" fmla="*/ 0 h 2843742"/>
                <a:gd name="connsiteX2" fmla="*/ 2843742 w 2843742"/>
                <a:gd name="connsiteY2" fmla="*/ 1421871 h 2843742"/>
                <a:gd name="connsiteX3" fmla="*/ 1421871 w 2843742"/>
                <a:gd name="connsiteY3" fmla="*/ 2843742 h 2843742"/>
                <a:gd name="connsiteX4" fmla="*/ 0 w 2843742"/>
                <a:gd name="connsiteY4" fmla="*/ 1421871 h 2843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3742" h="2843742">
                  <a:moveTo>
                    <a:pt x="0" y="1421871"/>
                  </a:moveTo>
                  <a:cubicBezTo>
                    <a:pt x="0" y="636593"/>
                    <a:pt x="636593" y="0"/>
                    <a:pt x="1421871" y="0"/>
                  </a:cubicBezTo>
                  <a:cubicBezTo>
                    <a:pt x="2207149" y="0"/>
                    <a:pt x="2843742" y="636593"/>
                    <a:pt x="2843742" y="1421871"/>
                  </a:cubicBezTo>
                  <a:cubicBezTo>
                    <a:pt x="2843742" y="2207149"/>
                    <a:pt x="2207149" y="2843742"/>
                    <a:pt x="1421871" y="2843742"/>
                  </a:cubicBezTo>
                  <a:cubicBezTo>
                    <a:pt x="636593" y="2843742"/>
                    <a:pt x="0" y="2207149"/>
                    <a:pt x="0" y="1421871"/>
                  </a:cubicBez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3">
                <a:shade val="80000"/>
                <a:alpha val="50000"/>
                <a:hueOff val="0"/>
                <a:satOff val="0"/>
                <a:lumOff val="0"/>
                <a:alphaOff val="0"/>
              </a:schemeClr>
            </a:fillRef>
            <a:effectRef idx="2">
              <a:schemeClr val="accent3">
                <a:shade val="80000"/>
                <a:alpha val="50000"/>
                <a:hueOff val="0"/>
                <a:satOff val="0"/>
                <a:lumOff val="0"/>
                <a:alphaOff val="0"/>
              </a:schemeClr>
            </a:effectRef>
            <a:fontRef idx="minor">
              <a:schemeClr val="tx1"/>
            </a:fontRef>
          </p:style>
          <p:txBody>
            <a:bodyPr spcFirstLastPara="0" vert="horz" wrap="square" lIns="379166" tIns="497655" rIns="379166" bIns="1066404" numCol="1" spcCol="1270" anchor="ctr" anchorCtr="0">
              <a:noAutofit/>
            </a:bodyPr>
            <a:lstStyle/>
            <a:p>
              <a:pPr marL="0" lvl="0" indent="0" algn="ctr" defTabSz="1022350">
                <a:lnSpc>
                  <a:spcPct val="90000"/>
                </a:lnSpc>
                <a:spcBef>
                  <a:spcPct val="0"/>
                </a:spcBef>
                <a:spcAft>
                  <a:spcPct val="35000"/>
                </a:spcAft>
                <a:buNone/>
              </a:pPr>
              <a:r>
                <a:rPr lang="en-US" sz="2300" kern="1200" dirty="0"/>
                <a:t>Models of humans</a:t>
              </a:r>
            </a:p>
          </p:txBody>
        </p:sp>
        <p:sp>
          <p:nvSpPr>
            <p:cNvPr id="5" name="Freeform 4"/>
            <p:cNvSpPr/>
            <p:nvPr/>
          </p:nvSpPr>
          <p:spPr>
            <a:xfrm>
              <a:off x="4268175" y="3200245"/>
              <a:ext cx="2843742" cy="2843742"/>
            </a:xfrm>
            <a:custGeom>
              <a:avLst/>
              <a:gdLst>
                <a:gd name="connsiteX0" fmla="*/ 0 w 2843742"/>
                <a:gd name="connsiteY0" fmla="*/ 1421871 h 2843742"/>
                <a:gd name="connsiteX1" fmla="*/ 1421871 w 2843742"/>
                <a:gd name="connsiteY1" fmla="*/ 0 h 2843742"/>
                <a:gd name="connsiteX2" fmla="*/ 2843742 w 2843742"/>
                <a:gd name="connsiteY2" fmla="*/ 1421871 h 2843742"/>
                <a:gd name="connsiteX3" fmla="*/ 1421871 w 2843742"/>
                <a:gd name="connsiteY3" fmla="*/ 2843742 h 2843742"/>
                <a:gd name="connsiteX4" fmla="*/ 0 w 2843742"/>
                <a:gd name="connsiteY4" fmla="*/ 1421871 h 2843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3742" h="2843742">
                  <a:moveTo>
                    <a:pt x="0" y="1421871"/>
                  </a:moveTo>
                  <a:cubicBezTo>
                    <a:pt x="0" y="636593"/>
                    <a:pt x="636593" y="0"/>
                    <a:pt x="1421871" y="0"/>
                  </a:cubicBezTo>
                  <a:cubicBezTo>
                    <a:pt x="2207149" y="0"/>
                    <a:pt x="2843742" y="636593"/>
                    <a:pt x="2843742" y="1421871"/>
                  </a:cubicBezTo>
                  <a:cubicBezTo>
                    <a:pt x="2843742" y="2207149"/>
                    <a:pt x="2207149" y="2843742"/>
                    <a:pt x="1421871" y="2843742"/>
                  </a:cubicBezTo>
                  <a:cubicBezTo>
                    <a:pt x="636593" y="2843742"/>
                    <a:pt x="0" y="2207149"/>
                    <a:pt x="0" y="1421871"/>
                  </a:cubicBezTo>
                  <a:close/>
                </a:path>
              </a:pathLst>
            </a:custGeom>
            <a:solidFill>
              <a:schemeClr val="accent3">
                <a:shade val="80000"/>
                <a:hueOff val="395990"/>
                <a:satOff val="-26265"/>
                <a:lumOff val="18324"/>
                <a:shade val="80000"/>
                <a:satMod val="180000"/>
                <a:alpha val="23000"/>
              </a:scheme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3">
                <a:shade val="80000"/>
                <a:alpha val="50000"/>
                <a:hueOff val="395990"/>
                <a:satOff val="-26265"/>
                <a:lumOff val="18324"/>
                <a:alphaOff val="0"/>
              </a:schemeClr>
            </a:fillRef>
            <a:effectRef idx="2">
              <a:schemeClr val="accent3">
                <a:shade val="80000"/>
                <a:alpha val="50000"/>
                <a:hueOff val="395990"/>
                <a:satOff val="-26265"/>
                <a:lumOff val="18324"/>
                <a:alphaOff val="0"/>
              </a:schemeClr>
            </a:effectRef>
            <a:fontRef idx="minor">
              <a:schemeClr val="tx1"/>
            </a:fontRef>
          </p:style>
          <p:txBody>
            <a:bodyPr spcFirstLastPara="0" vert="horz" wrap="square" lIns="869712" tIns="734633" rIns="267785" bIns="545051"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bg1">
                      <a:lumMod val="75000"/>
                    </a:schemeClr>
                  </a:solidFill>
                </a:rPr>
                <a:t>Optimization of access </a:t>
              </a:r>
            </a:p>
          </p:txBody>
        </p:sp>
        <p:sp>
          <p:nvSpPr>
            <p:cNvPr id="8" name="Freeform 7"/>
            <p:cNvSpPr/>
            <p:nvPr/>
          </p:nvSpPr>
          <p:spPr>
            <a:xfrm>
              <a:off x="2215942" y="3200245"/>
              <a:ext cx="2843742" cy="2843742"/>
            </a:xfrm>
            <a:custGeom>
              <a:avLst/>
              <a:gdLst>
                <a:gd name="connsiteX0" fmla="*/ 0 w 2843742"/>
                <a:gd name="connsiteY0" fmla="*/ 1421871 h 2843742"/>
                <a:gd name="connsiteX1" fmla="*/ 1421871 w 2843742"/>
                <a:gd name="connsiteY1" fmla="*/ 0 h 2843742"/>
                <a:gd name="connsiteX2" fmla="*/ 2843742 w 2843742"/>
                <a:gd name="connsiteY2" fmla="*/ 1421871 h 2843742"/>
                <a:gd name="connsiteX3" fmla="*/ 1421871 w 2843742"/>
                <a:gd name="connsiteY3" fmla="*/ 2843742 h 2843742"/>
                <a:gd name="connsiteX4" fmla="*/ 0 w 2843742"/>
                <a:gd name="connsiteY4" fmla="*/ 1421871 h 2843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3742" h="2843742">
                  <a:moveTo>
                    <a:pt x="0" y="1421871"/>
                  </a:moveTo>
                  <a:cubicBezTo>
                    <a:pt x="0" y="636593"/>
                    <a:pt x="636593" y="0"/>
                    <a:pt x="1421871" y="0"/>
                  </a:cubicBezTo>
                  <a:cubicBezTo>
                    <a:pt x="2207149" y="0"/>
                    <a:pt x="2843742" y="636593"/>
                    <a:pt x="2843742" y="1421871"/>
                  </a:cubicBezTo>
                  <a:cubicBezTo>
                    <a:pt x="2843742" y="2207149"/>
                    <a:pt x="2207149" y="2843742"/>
                    <a:pt x="1421871" y="2843742"/>
                  </a:cubicBezTo>
                  <a:cubicBezTo>
                    <a:pt x="636593" y="2843742"/>
                    <a:pt x="0" y="2207149"/>
                    <a:pt x="0" y="1421871"/>
                  </a:cubicBezTo>
                  <a:close/>
                </a:path>
              </a:pathLst>
            </a:custGeom>
            <a:solidFill>
              <a:schemeClr val="accent3">
                <a:shade val="80000"/>
                <a:hueOff val="791981"/>
                <a:satOff val="-52530"/>
                <a:lumOff val="36647"/>
                <a:shade val="80000"/>
                <a:satMod val="180000"/>
                <a:alpha val="25000"/>
              </a:scheme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3">
                <a:shade val="80000"/>
                <a:alpha val="50000"/>
                <a:hueOff val="791981"/>
                <a:satOff val="-52530"/>
                <a:lumOff val="36647"/>
                <a:alphaOff val="0"/>
              </a:schemeClr>
            </a:fillRef>
            <a:effectRef idx="2">
              <a:schemeClr val="accent3">
                <a:shade val="80000"/>
                <a:alpha val="50000"/>
                <a:hueOff val="791981"/>
                <a:satOff val="-52530"/>
                <a:lumOff val="36647"/>
                <a:alphaOff val="0"/>
              </a:schemeClr>
            </a:effectRef>
            <a:fontRef idx="minor">
              <a:schemeClr val="tx1"/>
            </a:fontRef>
          </p:style>
          <p:txBody>
            <a:bodyPr spcFirstLastPara="0" vert="horz" wrap="square" lIns="267785" tIns="734633" rIns="869712" bIns="545051"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bg1">
                      <a:lumMod val="65000"/>
                    </a:schemeClr>
                  </a:solidFill>
                </a:rPr>
                <a:t>Machine self-assessment </a:t>
              </a:r>
            </a:p>
          </p:txBody>
        </p:sp>
      </p:grpSp>
      <p:sp>
        <p:nvSpPr>
          <p:cNvPr id="13" name="Rectangle 12"/>
          <p:cNvSpPr/>
          <p:nvPr/>
        </p:nvSpPr>
        <p:spPr bwMode="auto">
          <a:xfrm>
            <a:off x="6983796" y="4588406"/>
            <a:ext cx="1337085" cy="1680407"/>
          </a:xfrm>
          <a:prstGeom prst="rect">
            <a:avLst/>
          </a:prstGeom>
          <a:solidFill>
            <a:schemeClr val="bg1">
              <a:alpha val="6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3314934947"/>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41" y="296900"/>
            <a:ext cx="9120840" cy="917575"/>
          </a:xfrm>
        </p:spPr>
        <p:txBody>
          <a:bodyPr/>
          <a:lstStyle/>
          <a:p>
            <a:r>
              <a:rPr lang="en-US" dirty="0"/>
              <a:t>Challenges – Models of humans as helpers</a:t>
            </a:r>
          </a:p>
        </p:txBody>
      </p:sp>
      <p:graphicFrame>
        <p:nvGraphicFramePr>
          <p:cNvPr id="12" name="Diagram 11"/>
          <p:cNvGraphicFramePr/>
          <p:nvPr>
            <p:extLst>
              <p:ext uri="{D42A27DB-BD31-4B8C-83A1-F6EECF244321}">
                <p14:modId xmlns:p14="http://schemas.microsoft.com/office/powerpoint/2010/main" val="3156992812"/>
              </p:ext>
            </p:extLst>
          </p:nvPr>
        </p:nvGraphicFramePr>
        <p:xfrm>
          <a:off x="1413863" y="1592262"/>
          <a:ext cx="6811578" cy="46176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p:cNvSpPr txBox="1"/>
          <p:nvPr/>
        </p:nvSpPr>
        <p:spPr>
          <a:xfrm>
            <a:off x="5143570" y="1013095"/>
            <a:ext cx="2222340" cy="338554"/>
          </a:xfrm>
          <a:prstGeom prst="rect">
            <a:avLst/>
          </a:prstGeom>
          <a:noFill/>
        </p:spPr>
        <p:txBody>
          <a:bodyPr wrap="none" rtlCol="0">
            <a:spAutoFit/>
          </a:bodyPr>
          <a:lstStyle/>
          <a:p>
            <a:r>
              <a:rPr lang="en-US" sz="1600" b="0" dirty="0"/>
              <a:t>[Wang et al.; SLT 2012]</a:t>
            </a:r>
          </a:p>
        </p:txBody>
      </p:sp>
      <p:sp>
        <p:nvSpPr>
          <p:cNvPr id="14" name="TextBox 13"/>
          <p:cNvSpPr txBox="1"/>
          <p:nvPr/>
        </p:nvSpPr>
        <p:spPr>
          <a:xfrm>
            <a:off x="5752519" y="1355995"/>
            <a:ext cx="2552622" cy="338554"/>
          </a:xfrm>
          <a:prstGeom prst="rect">
            <a:avLst/>
          </a:prstGeom>
          <a:noFill/>
        </p:spPr>
        <p:txBody>
          <a:bodyPr wrap="none" rtlCol="0">
            <a:spAutoFit/>
          </a:bodyPr>
          <a:lstStyle/>
          <a:p>
            <a:r>
              <a:rPr lang="en-US" sz="1600" b="0" dirty="0"/>
              <a:t>[Mitchell et al.; INLG 2014]</a:t>
            </a:r>
          </a:p>
        </p:txBody>
      </p:sp>
      <p:sp>
        <p:nvSpPr>
          <p:cNvPr id="15" name="TextBox 14"/>
          <p:cNvSpPr txBox="1"/>
          <p:nvPr/>
        </p:nvSpPr>
        <p:spPr>
          <a:xfrm>
            <a:off x="6571458" y="2104293"/>
            <a:ext cx="1797800" cy="338554"/>
          </a:xfrm>
          <a:prstGeom prst="rect">
            <a:avLst/>
          </a:prstGeom>
          <a:noFill/>
        </p:spPr>
        <p:txBody>
          <a:bodyPr wrap="none" rtlCol="0">
            <a:spAutoFit/>
          </a:bodyPr>
          <a:lstStyle/>
          <a:p>
            <a:r>
              <a:rPr lang="en-US" sz="1600" b="0" dirty="0"/>
              <a:t>[K.; HCOMP 2015]</a:t>
            </a:r>
          </a:p>
        </p:txBody>
      </p:sp>
      <p:sp>
        <p:nvSpPr>
          <p:cNvPr id="16" name="TextBox 15"/>
          <p:cNvSpPr txBox="1"/>
          <p:nvPr/>
        </p:nvSpPr>
        <p:spPr>
          <a:xfrm>
            <a:off x="6873081" y="3987843"/>
            <a:ext cx="2530373" cy="338554"/>
          </a:xfrm>
          <a:prstGeom prst="rect">
            <a:avLst/>
          </a:prstGeom>
          <a:noFill/>
        </p:spPr>
        <p:txBody>
          <a:bodyPr wrap="none" rtlCol="0">
            <a:spAutoFit/>
          </a:bodyPr>
          <a:lstStyle/>
          <a:p>
            <a:r>
              <a:rPr lang="en-US" sz="1600" b="0" dirty="0"/>
              <a:t>[Mao et al., HCOMP 2013]</a:t>
            </a:r>
          </a:p>
        </p:txBody>
      </p:sp>
      <p:sp>
        <p:nvSpPr>
          <p:cNvPr id="17" name="TextBox 16"/>
          <p:cNvSpPr txBox="1"/>
          <p:nvPr/>
        </p:nvSpPr>
        <p:spPr>
          <a:xfrm>
            <a:off x="3672681" y="6276938"/>
            <a:ext cx="2463047" cy="338554"/>
          </a:xfrm>
          <a:prstGeom prst="rect">
            <a:avLst/>
          </a:prstGeom>
          <a:noFill/>
        </p:spPr>
        <p:txBody>
          <a:bodyPr wrap="none" rtlCol="0">
            <a:spAutoFit/>
          </a:bodyPr>
          <a:lstStyle/>
          <a:p>
            <a:r>
              <a:rPr lang="en-US" sz="1600" b="0" dirty="0"/>
              <a:t>[Doroudi et al.; CHI 2016]</a:t>
            </a:r>
          </a:p>
        </p:txBody>
      </p:sp>
      <p:sp>
        <p:nvSpPr>
          <p:cNvPr id="18" name="TextBox 17"/>
          <p:cNvSpPr txBox="1"/>
          <p:nvPr/>
        </p:nvSpPr>
        <p:spPr>
          <a:xfrm>
            <a:off x="700881" y="5326062"/>
            <a:ext cx="2592376" cy="338554"/>
          </a:xfrm>
          <a:prstGeom prst="rect">
            <a:avLst/>
          </a:prstGeom>
          <a:noFill/>
        </p:spPr>
        <p:txBody>
          <a:bodyPr wrap="none" rtlCol="0">
            <a:spAutoFit/>
          </a:bodyPr>
          <a:lstStyle/>
          <a:p>
            <a:r>
              <a:rPr lang="en-US" sz="1600" b="0" dirty="0"/>
              <a:t>[Lasecki et al.; CSCW 2014]</a:t>
            </a:r>
          </a:p>
        </p:txBody>
      </p:sp>
      <p:sp>
        <p:nvSpPr>
          <p:cNvPr id="19" name="TextBox 18"/>
          <p:cNvSpPr txBox="1"/>
          <p:nvPr/>
        </p:nvSpPr>
        <p:spPr>
          <a:xfrm>
            <a:off x="189428" y="3397403"/>
            <a:ext cx="2530373" cy="338554"/>
          </a:xfrm>
          <a:prstGeom prst="rect">
            <a:avLst/>
          </a:prstGeom>
          <a:noFill/>
        </p:spPr>
        <p:txBody>
          <a:bodyPr wrap="none" rtlCol="0">
            <a:spAutoFit/>
          </a:bodyPr>
          <a:lstStyle/>
          <a:p>
            <a:r>
              <a:rPr lang="en-US" sz="1600" b="0" dirty="0"/>
              <a:t>[Mao et al.; HCOMP 2013]</a:t>
            </a:r>
          </a:p>
        </p:txBody>
      </p:sp>
      <p:sp>
        <p:nvSpPr>
          <p:cNvPr id="20" name="TextBox 19"/>
          <p:cNvSpPr txBox="1"/>
          <p:nvPr/>
        </p:nvSpPr>
        <p:spPr>
          <a:xfrm>
            <a:off x="390317" y="3663774"/>
            <a:ext cx="2329484" cy="338554"/>
          </a:xfrm>
          <a:prstGeom prst="rect">
            <a:avLst/>
          </a:prstGeom>
          <a:noFill/>
        </p:spPr>
        <p:txBody>
          <a:bodyPr wrap="none" rtlCol="0">
            <a:spAutoFit/>
          </a:bodyPr>
          <a:lstStyle/>
          <a:p>
            <a:r>
              <a:rPr lang="en-US" sz="1600" b="0" dirty="0"/>
              <a:t>[Segal et al.; IJCAI 2016]</a:t>
            </a:r>
          </a:p>
        </p:txBody>
      </p:sp>
    </p:spTree>
    <p:extLst>
      <p:ext uri="{BB962C8B-B14F-4D97-AF65-F5344CB8AC3E}">
        <p14:creationId xmlns:p14="http://schemas.microsoft.com/office/powerpoint/2010/main" val="2508589254"/>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p:cNvGraphicFramePr/>
          <p:nvPr>
            <p:extLst>
              <p:ext uri="{D42A27DB-BD31-4B8C-83A1-F6EECF244321}">
                <p14:modId xmlns:p14="http://schemas.microsoft.com/office/powerpoint/2010/main" val="3840379290"/>
              </p:ext>
            </p:extLst>
          </p:nvPr>
        </p:nvGraphicFramePr>
        <p:xfrm>
          <a:off x="1413863" y="1592262"/>
          <a:ext cx="6811578" cy="46176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p:cNvSpPr>
            <a:spLocks noGrp="1"/>
          </p:cNvSpPr>
          <p:nvPr>
            <p:ph type="title"/>
          </p:nvPr>
        </p:nvSpPr>
        <p:spPr>
          <a:xfrm>
            <a:off x="38241" y="296900"/>
            <a:ext cx="9120840" cy="917575"/>
          </a:xfrm>
        </p:spPr>
        <p:txBody>
          <a:bodyPr/>
          <a:lstStyle/>
          <a:p>
            <a:r>
              <a:rPr lang="en-US" dirty="0"/>
              <a:t>Challenges – Models of humans as helpers</a:t>
            </a:r>
          </a:p>
        </p:txBody>
      </p:sp>
    </p:spTree>
    <p:extLst>
      <p:ext uri="{BB962C8B-B14F-4D97-AF65-F5344CB8AC3E}">
        <p14:creationId xmlns:p14="http://schemas.microsoft.com/office/powerpoint/2010/main" val="569949735"/>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Task-dependent Bias </a:t>
            </a:r>
          </a:p>
        </p:txBody>
      </p:sp>
      <p:sp>
        <p:nvSpPr>
          <p:cNvPr id="8" name="Text Placeholder 2"/>
          <p:cNvSpPr txBox="1">
            <a:spLocks/>
          </p:cNvSpPr>
          <p:nvPr/>
        </p:nvSpPr>
        <p:spPr>
          <a:xfrm>
            <a:off x="319881" y="1135062"/>
            <a:ext cx="8382000" cy="3585597"/>
          </a:xfrm>
          <a:prstGeom prst="rect">
            <a:avLst/>
          </a:prstGeom>
        </p:spPr>
        <p:txBody>
          <a:bodyPr vert="horz" wrap="square" lIns="146304" tIns="91440" rIns="146304" bIns="91440" rtlCol="0">
            <a:spAutoFit/>
          </a:bodyPr>
          <a:lstStyle>
            <a:lvl1pPr marL="192856" marR="0" indent="-192856" algn="l" defTabSz="524597" rtl="0" eaLnBrk="1" fontAlgn="auto" latinLnBrk="0" hangingPunct="1">
              <a:lnSpc>
                <a:spcPct val="90000"/>
              </a:lnSpc>
              <a:spcBef>
                <a:spcPct val="20000"/>
              </a:spcBef>
              <a:spcAft>
                <a:spcPts val="0"/>
              </a:spcAft>
              <a:buClrTx/>
              <a:buSzPct val="90000"/>
              <a:buFont typeface="Arial" pitchFamily="34" charset="0"/>
              <a:buChar char="•"/>
              <a:tabLst/>
              <a:defRPr sz="2250" kern="1200" spc="0" baseline="0">
                <a:gradFill>
                  <a:gsLst>
                    <a:gs pos="1250">
                      <a:schemeClr val="tx1"/>
                    </a:gs>
                    <a:gs pos="100000">
                      <a:schemeClr val="tx1"/>
                    </a:gs>
                  </a:gsLst>
                  <a:lin ang="5400000" scaled="0"/>
                </a:gradFill>
                <a:latin typeface="+mj-lt"/>
                <a:ea typeface="+mn-ea"/>
                <a:cs typeface="+mn-cs"/>
              </a:defRPr>
            </a:lvl1pPr>
            <a:lvl2pPr marL="328569" marR="0" indent="-135713" algn="l" defTabSz="524597" rtl="0" eaLnBrk="1" fontAlgn="auto" latinLnBrk="0" hangingPunct="1">
              <a:lnSpc>
                <a:spcPct val="90000"/>
              </a:lnSpc>
              <a:spcBef>
                <a:spcPct val="20000"/>
              </a:spcBef>
              <a:spcAft>
                <a:spcPts val="0"/>
              </a:spcAft>
              <a:buClrTx/>
              <a:buSzPct val="90000"/>
              <a:buFont typeface="Arial" pitchFamily="34" charset="0"/>
              <a:buChar char="•"/>
              <a:tabLst/>
              <a:defRPr sz="1350" kern="1200" spc="0" baseline="0">
                <a:gradFill>
                  <a:gsLst>
                    <a:gs pos="1250">
                      <a:schemeClr val="tx1"/>
                    </a:gs>
                    <a:gs pos="100000">
                      <a:schemeClr val="tx1"/>
                    </a:gs>
                  </a:gsLst>
                  <a:lin ang="5400000" scaled="0"/>
                </a:gradFill>
                <a:latin typeface="+mn-lt"/>
                <a:ea typeface="+mn-ea"/>
                <a:cs typeface="+mn-cs"/>
              </a:defRPr>
            </a:lvl2pPr>
            <a:lvl3pPr marL="449996" marR="0" indent="-128570" algn="l" defTabSz="524597" rtl="0" eaLnBrk="1" fontAlgn="auto" latinLnBrk="0" hangingPunct="1">
              <a:lnSpc>
                <a:spcPct val="90000"/>
              </a:lnSpc>
              <a:spcBef>
                <a:spcPct val="20000"/>
              </a:spcBef>
              <a:spcAft>
                <a:spcPts val="0"/>
              </a:spcAft>
              <a:buClrTx/>
              <a:buSzPct val="90000"/>
              <a:buFont typeface="Arial" pitchFamily="34" charset="0"/>
              <a:buChar char="•"/>
              <a:tabLst/>
              <a:defRPr sz="1350" kern="1200" spc="0" baseline="0">
                <a:gradFill>
                  <a:gsLst>
                    <a:gs pos="1250">
                      <a:schemeClr val="tx1"/>
                    </a:gs>
                    <a:gs pos="100000">
                      <a:schemeClr val="tx1"/>
                    </a:gs>
                  </a:gsLst>
                  <a:lin ang="5400000" scaled="0"/>
                </a:gradFill>
                <a:latin typeface="+mn-lt"/>
                <a:ea typeface="+mn-ea"/>
                <a:cs typeface="+mn-cs"/>
              </a:defRPr>
            </a:lvl3pPr>
            <a:lvl4pPr marL="578567" marR="0" indent="-128570" algn="l" defTabSz="524597" rtl="0" eaLnBrk="1" fontAlgn="auto" latinLnBrk="0" hangingPunct="1">
              <a:lnSpc>
                <a:spcPct val="90000"/>
              </a:lnSpc>
              <a:spcBef>
                <a:spcPct val="20000"/>
              </a:spcBef>
              <a:spcAft>
                <a:spcPts val="0"/>
              </a:spcAft>
              <a:buClrTx/>
              <a:buSzPct val="90000"/>
              <a:buFont typeface="Arial" pitchFamily="34" charset="0"/>
              <a:buChar char="•"/>
              <a:tabLst/>
              <a:defRPr sz="1125" kern="1200" spc="0" baseline="0">
                <a:gradFill>
                  <a:gsLst>
                    <a:gs pos="1250">
                      <a:schemeClr val="tx1"/>
                    </a:gs>
                    <a:gs pos="100000">
                      <a:schemeClr val="tx1"/>
                    </a:gs>
                  </a:gsLst>
                  <a:lin ang="5400000" scaled="0"/>
                </a:gradFill>
                <a:latin typeface="+mn-lt"/>
                <a:ea typeface="+mn-ea"/>
                <a:cs typeface="+mn-cs"/>
              </a:defRPr>
            </a:lvl4pPr>
            <a:lvl5pPr marL="707137" marR="0" indent="-128570" algn="l" defTabSz="524597" rtl="0" eaLnBrk="1" fontAlgn="auto" latinLnBrk="0" hangingPunct="1">
              <a:lnSpc>
                <a:spcPct val="90000"/>
              </a:lnSpc>
              <a:spcBef>
                <a:spcPct val="20000"/>
              </a:spcBef>
              <a:spcAft>
                <a:spcPts val="0"/>
              </a:spcAft>
              <a:buClrTx/>
              <a:buSzPct val="90000"/>
              <a:buFont typeface="Arial" pitchFamily="34" charset="0"/>
              <a:buChar char="•"/>
              <a:tabLst/>
              <a:defRPr sz="1125" kern="1200" spc="0" baseline="0">
                <a:gradFill>
                  <a:gsLst>
                    <a:gs pos="1250">
                      <a:schemeClr val="tx1"/>
                    </a:gs>
                    <a:gs pos="100000">
                      <a:schemeClr val="tx1"/>
                    </a:gs>
                  </a:gsLst>
                  <a:lin ang="5400000" scaled="0"/>
                </a:gradFill>
                <a:latin typeface="+mn-lt"/>
                <a:ea typeface="+mn-ea"/>
                <a:cs typeface="+mn-cs"/>
              </a:defRPr>
            </a:lvl5pPr>
            <a:lvl6pPr marL="1442642" indent="-131150" algn="l" defTabSz="524597"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704942" indent="-131150" algn="l" defTabSz="524597"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67240" indent="-131150" algn="l" defTabSz="524597"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229540" indent="-131150" algn="l" defTabSz="524597"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r>
              <a:rPr lang="en-US" sz="2800" dirty="0">
                <a:latin typeface="+mn-lt"/>
              </a:rPr>
              <a:t> </a:t>
            </a:r>
            <a:r>
              <a:rPr lang="en-US" sz="2600" dirty="0">
                <a:latin typeface="+mn-lt"/>
              </a:rPr>
              <a:t>Common assumptions in judgment aggregation</a:t>
            </a:r>
          </a:p>
          <a:p>
            <a:pPr marL="0" indent="0">
              <a:buNone/>
            </a:pPr>
            <a:r>
              <a:rPr lang="en-US" sz="2800" dirty="0">
                <a:latin typeface="+mn-lt"/>
              </a:rPr>
              <a:t>	- </a:t>
            </a:r>
            <a:r>
              <a:rPr lang="en-US" sz="2200" dirty="0">
                <a:latin typeface="+mn-lt"/>
              </a:rPr>
              <a:t>Noisy individual workers </a:t>
            </a:r>
          </a:p>
          <a:p>
            <a:pPr marL="0" indent="0">
              <a:buNone/>
            </a:pPr>
            <a:r>
              <a:rPr lang="en-US" sz="2200" dirty="0">
                <a:latin typeface="+mn-lt"/>
              </a:rPr>
              <a:t>	- Wisdom of the crowd </a:t>
            </a:r>
          </a:p>
          <a:p>
            <a:r>
              <a:rPr lang="en-US" sz="2800" dirty="0">
                <a:latin typeface="+mn-lt"/>
              </a:rPr>
              <a:t> </a:t>
            </a:r>
            <a:r>
              <a:rPr lang="en-US" sz="2600" dirty="0">
                <a:latin typeface="+mn-lt"/>
              </a:rPr>
              <a:t>Task-dependent worker bias: </a:t>
            </a:r>
          </a:p>
          <a:p>
            <a:pPr marL="0" indent="0">
              <a:buNone/>
            </a:pPr>
            <a:r>
              <a:rPr lang="en-US" sz="2800" dirty="0">
                <a:latin typeface="+mn-lt"/>
              </a:rPr>
              <a:t>	- </a:t>
            </a:r>
            <a:r>
              <a:rPr lang="en-US" sz="2200" dirty="0">
                <a:latin typeface="+mn-lt"/>
              </a:rPr>
              <a:t>Task characteristics may influence worker perception</a:t>
            </a:r>
          </a:p>
          <a:p>
            <a:pPr marL="0" indent="0">
              <a:buNone/>
            </a:pPr>
            <a:r>
              <a:rPr lang="en-US" sz="2200" dirty="0">
                <a:latin typeface="+mn-lt"/>
              </a:rPr>
              <a:t>	- In Galaxy Zoo: Majority vote incorrect for 23% tasks</a:t>
            </a:r>
          </a:p>
          <a:p>
            <a:pPr marL="0" indent="0">
              <a:buNone/>
            </a:pPr>
            <a:endParaRPr lang="en-US" sz="2200" dirty="0">
              <a:latin typeface="+mn-lt"/>
            </a:endParaRPr>
          </a:p>
          <a:p>
            <a:endParaRPr lang="en-US" sz="2000" dirty="0">
              <a:latin typeface="+mn-lt"/>
            </a:endParaRPr>
          </a:p>
        </p:txBody>
      </p:sp>
      <p:pic>
        <p:nvPicPr>
          <p:cNvPr id="15" name="Picture 14"/>
          <p:cNvPicPr>
            <a:picLocks noChangeAspect="1"/>
          </p:cNvPicPr>
          <p:nvPr/>
        </p:nvPicPr>
        <p:blipFill>
          <a:blip r:embed="rId3"/>
          <a:stretch>
            <a:fillRect/>
          </a:stretch>
        </p:blipFill>
        <p:spPr>
          <a:xfrm>
            <a:off x="1691481" y="3802062"/>
            <a:ext cx="5867400" cy="2719356"/>
          </a:xfrm>
          <a:prstGeom prst="rect">
            <a:avLst/>
          </a:prstGeom>
        </p:spPr>
      </p:pic>
    </p:spTree>
    <p:extLst>
      <p:ext uri="{BB962C8B-B14F-4D97-AF65-F5344CB8AC3E}">
        <p14:creationId xmlns:p14="http://schemas.microsoft.com/office/powerpoint/2010/main" val="1462420443"/>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&amp; Approach </a:t>
            </a:r>
          </a:p>
        </p:txBody>
      </p:sp>
      <p:sp>
        <p:nvSpPr>
          <p:cNvPr id="4" name="Text Placeholder 2"/>
          <p:cNvSpPr txBox="1">
            <a:spLocks/>
          </p:cNvSpPr>
          <p:nvPr/>
        </p:nvSpPr>
        <p:spPr>
          <a:xfrm>
            <a:off x="320530" y="1197091"/>
            <a:ext cx="8686800" cy="2068259"/>
          </a:xfrm>
          <a:prstGeom prst="rect">
            <a:avLst/>
          </a:prstGeom>
        </p:spPr>
        <p:txBody>
          <a:bodyPr vert="horz" wrap="square" lIns="146304" tIns="91440" rIns="146304" bIns="91440" rtlCol="0">
            <a:spAutoFit/>
          </a:bodyPr>
          <a:lstStyle>
            <a:lvl1pPr marL="192856" marR="0" indent="-192856" algn="l" defTabSz="524597" rtl="0" eaLnBrk="1" fontAlgn="auto" latinLnBrk="0" hangingPunct="1">
              <a:lnSpc>
                <a:spcPct val="90000"/>
              </a:lnSpc>
              <a:spcBef>
                <a:spcPct val="20000"/>
              </a:spcBef>
              <a:spcAft>
                <a:spcPts val="0"/>
              </a:spcAft>
              <a:buClrTx/>
              <a:buSzPct val="90000"/>
              <a:buFont typeface="Arial" pitchFamily="34" charset="0"/>
              <a:buChar char="•"/>
              <a:tabLst/>
              <a:defRPr sz="2250" kern="1200" spc="0" baseline="0">
                <a:gradFill>
                  <a:gsLst>
                    <a:gs pos="1250">
                      <a:schemeClr val="tx1"/>
                    </a:gs>
                    <a:gs pos="100000">
                      <a:schemeClr val="tx1"/>
                    </a:gs>
                  </a:gsLst>
                  <a:lin ang="5400000" scaled="0"/>
                </a:gradFill>
                <a:latin typeface="+mj-lt"/>
                <a:ea typeface="+mn-ea"/>
                <a:cs typeface="+mn-cs"/>
              </a:defRPr>
            </a:lvl1pPr>
            <a:lvl2pPr marL="328569" marR="0" indent="-135713" algn="l" defTabSz="524597" rtl="0" eaLnBrk="1" fontAlgn="auto" latinLnBrk="0" hangingPunct="1">
              <a:lnSpc>
                <a:spcPct val="90000"/>
              </a:lnSpc>
              <a:spcBef>
                <a:spcPct val="20000"/>
              </a:spcBef>
              <a:spcAft>
                <a:spcPts val="0"/>
              </a:spcAft>
              <a:buClrTx/>
              <a:buSzPct val="90000"/>
              <a:buFont typeface="Arial" pitchFamily="34" charset="0"/>
              <a:buChar char="•"/>
              <a:tabLst/>
              <a:defRPr sz="1350" kern="1200" spc="0" baseline="0">
                <a:gradFill>
                  <a:gsLst>
                    <a:gs pos="1250">
                      <a:schemeClr val="tx1"/>
                    </a:gs>
                    <a:gs pos="100000">
                      <a:schemeClr val="tx1"/>
                    </a:gs>
                  </a:gsLst>
                  <a:lin ang="5400000" scaled="0"/>
                </a:gradFill>
                <a:latin typeface="+mn-lt"/>
                <a:ea typeface="+mn-ea"/>
                <a:cs typeface="+mn-cs"/>
              </a:defRPr>
            </a:lvl2pPr>
            <a:lvl3pPr marL="449996" marR="0" indent="-128570" algn="l" defTabSz="524597" rtl="0" eaLnBrk="1" fontAlgn="auto" latinLnBrk="0" hangingPunct="1">
              <a:lnSpc>
                <a:spcPct val="90000"/>
              </a:lnSpc>
              <a:spcBef>
                <a:spcPct val="20000"/>
              </a:spcBef>
              <a:spcAft>
                <a:spcPts val="0"/>
              </a:spcAft>
              <a:buClrTx/>
              <a:buSzPct val="90000"/>
              <a:buFont typeface="Arial" pitchFamily="34" charset="0"/>
              <a:buChar char="•"/>
              <a:tabLst/>
              <a:defRPr sz="1350" kern="1200" spc="0" baseline="0">
                <a:gradFill>
                  <a:gsLst>
                    <a:gs pos="1250">
                      <a:schemeClr val="tx1"/>
                    </a:gs>
                    <a:gs pos="100000">
                      <a:schemeClr val="tx1"/>
                    </a:gs>
                  </a:gsLst>
                  <a:lin ang="5400000" scaled="0"/>
                </a:gradFill>
                <a:latin typeface="+mn-lt"/>
                <a:ea typeface="+mn-ea"/>
                <a:cs typeface="+mn-cs"/>
              </a:defRPr>
            </a:lvl3pPr>
            <a:lvl4pPr marL="578567" marR="0" indent="-128570" algn="l" defTabSz="524597" rtl="0" eaLnBrk="1" fontAlgn="auto" latinLnBrk="0" hangingPunct="1">
              <a:lnSpc>
                <a:spcPct val="90000"/>
              </a:lnSpc>
              <a:spcBef>
                <a:spcPct val="20000"/>
              </a:spcBef>
              <a:spcAft>
                <a:spcPts val="0"/>
              </a:spcAft>
              <a:buClrTx/>
              <a:buSzPct val="90000"/>
              <a:buFont typeface="Arial" pitchFamily="34" charset="0"/>
              <a:buChar char="•"/>
              <a:tabLst/>
              <a:defRPr sz="1125" kern="1200" spc="0" baseline="0">
                <a:gradFill>
                  <a:gsLst>
                    <a:gs pos="1250">
                      <a:schemeClr val="tx1"/>
                    </a:gs>
                    <a:gs pos="100000">
                      <a:schemeClr val="tx1"/>
                    </a:gs>
                  </a:gsLst>
                  <a:lin ang="5400000" scaled="0"/>
                </a:gradFill>
                <a:latin typeface="+mn-lt"/>
                <a:ea typeface="+mn-ea"/>
                <a:cs typeface="+mn-cs"/>
              </a:defRPr>
            </a:lvl4pPr>
            <a:lvl5pPr marL="707137" marR="0" indent="-128570" algn="l" defTabSz="524597" rtl="0" eaLnBrk="1" fontAlgn="auto" latinLnBrk="0" hangingPunct="1">
              <a:lnSpc>
                <a:spcPct val="90000"/>
              </a:lnSpc>
              <a:spcBef>
                <a:spcPct val="20000"/>
              </a:spcBef>
              <a:spcAft>
                <a:spcPts val="0"/>
              </a:spcAft>
              <a:buClrTx/>
              <a:buSzPct val="90000"/>
              <a:buFont typeface="Arial" pitchFamily="34" charset="0"/>
              <a:buChar char="•"/>
              <a:tabLst/>
              <a:defRPr sz="1125" kern="1200" spc="0" baseline="0">
                <a:gradFill>
                  <a:gsLst>
                    <a:gs pos="1250">
                      <a:schemeClr val="tx1"/>
                    </a:gs>
                    <a:gs pos="100000">
                      <a:schemeClr val="tx1"/>
                    </a:gs>
                  </a:gsLst>
                  <a:lin ang="5400000" scaled="0"/>
                </a:gradFill>
                <a:latin typeface="+mn-lt"/>
                <a:ea typeface="+mn-ea"/>
                <a:cs typeface="+mn-cs"/>
              </a:defRPr>
            </a:lvl5pPr>
            <a:lvl6pPr marL="1442642" indent="-131150" algn="l" defTabSz="524597"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704942" indent="-131150" algn="l" defTabSz="524597"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67240" indent="-131150" algn="l" defTabSz="524597"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229540" indent="-131150" algn="l" defTabSz="524597"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marL="0" indent="0">
              <a:buNone/>
            </a:pPr>
            <a:r>
              <a:rPr lang="en-US" sz="2400" b="1" dirty="0">
                <a:solidFill>
                  <a:schemeClr val="accent3">
                    <a:lumMod val="75000"/>
                  </a:schemeClr>
                </a:solidFill>
                <a:latin typeface="+mn-lt"/>
              </a:rPr>
              <a:t>Problem:</a:t>
            </a:r>
            <a:r>
              <a:rPr lang="en-US" sz="2400" dirty="0">
                <a:latin typeface="+mn-lt"/>
              </a:rPr>
              <a:t> Automated detection &amp; correction of                  task-dependent bias </a:t>
            </a:r>
          </a:p>
          <a:p>
            <a:pPr marL="0" indent="0">
              <a:buNone/>
            </a:pPr>
            <a:r>
              <a:rPr lang="en-US" sz="2400" b="1" dirty="0">
                <a:solidFill>
                  <a:schemeClr val="accent3">
                    <a:lumMod val="75000"/>
                  </a:schemeClr>
                </a:solidFill>
                <a:latin typeface="+mn-lt"/>
              </a:rPr>
              <a:t>Approach: </a:t>
            </a:r>
            <a:r>
              <a:rPr lang="en-US" sz="2400" dirty="0">
                <a:solidFill>
                  <a:schemeClr val="tx1"/>
                </a:solidFill>
                <a:latin typeface="+mn-lt"/>
              </a:rPr>
              <a:t>Probabilistic graphical models + Active learning </a:t>
            </a:r>
            <a:r>
              <a:rPr lang="en-US" sz="2400" b="1" dirty="0">
                <a:solidFill>
                  <a:schemeClr val="tx1"/>
                </a:solidFill>
                <a:latin typeface="+mn-lt"/>
              </a:rPr>
              <a:t> </a:t>
            </a:r>
            <a:r>
              <a:rPr lang="en-US" sz="2400" dirty="0">
                <a:solidFill>
                  <a:schemeClr val="tx1"/>
                </a:solidFill>
                <a:latin typeface="+mn-lt"/>
              </a:rPr>
              <a:t> </a:t>
            </a:r>
          </a:p>
          <a:p>
            <a:pPr marL="0" indent="0">
              <a:buNone/>
            </a:pPr>
            <a:endParaRPr lang="en-US" sz="2400" dirty="0">
              <a:latin typeface="+mn-lt"/>
            </a:endParaRPr>
          </a:p>
          <a:p>
            <a:endParaRPr lang="en-US" sz="2400" dirty="0">
              <a:latin typeface="+mn-lt"/>
            </a:endParaRPr>
          </a:p>
        </p:txBody>
      </p:sp>
      <p:sp>
        <p:nvSpPr>
          <p:cNvPr id="31" name="Rectangle 30"/>
          <p:cNvSpPr/>
          <p:nvPr/>
        </p:nvSpPr>
        <p:spPr bwMode="auto">
          <a:xfrm>
            <a:off x="2488087" y="3943620"/>
            <a:ext cx="4127020" cy="2582656"/>
          </a:xfrm>
          <a:prstGeom prst="rect">
            <a:avLst/>
          </a:prstGeom>
          <a:solidFill>
            <a:srgbClr val="FFFFFF"/>
          </a:solidFill>
          <a:ln>
            <a:solidFill>
              <a:srgbClr val="5782B5">
                <a:lumMod val="75000"/>
              </a:srgbClr>
            </a:solidFill>
            <a:headEnd type="none" w="med" len="med"/>
            <a:tailEnd type="none" w="med" len="med"/>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rgbClr val="5782B5"/>
            </a:contourClr>
          </a:sp3d>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3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Segoe" pitchFamily="34" charset="0"/>
              <a:ea typeface="+mn-ea"/>
              <a:cs typeface="+mn-cs"/>
            </a:endParaRPr>
          </a:p>
        </p:txBody>
      </p:sp>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2221" y="3259870"/>
            <a:ext cx="1228086" cy="1551266"/>
          </a:xfrm>
          <a:prstGeom prst="rect">
            <a:avLst/>
          </a:prstGeom>
        </p:spPr>
      </p:pic>
      <p:sp>
        <p:nvSpPr>
          <p:cNvPr id="33" name="Oval 32"/>
          <p:cNvSpPr/>
          <p:nvPr/>
        </p:nvSpPr>
        <p:spPr bwMode="auto">
          <a:xfrm>
            <a:off x="2660549" y="4326375"/>
            <a:ext cx="1465832" cy="631562"/>
          </a:xfrm>
          <a:prstGeom prst="ellipse">
            <a:avLst/>
          </a:prstGeom>
          <a:solidFill>
            <a:srgbClr val="FFFFFF"/>
          </a:solidFill>
          <a:ln w="19050">
            <a:solidFill>
              <a:srgbClr val="5782B5">
                <a:lumMod val="75000"/>
              </a:srgbClr>
            </a:solidFill>
            <a:headEnd type="none" w="med" len="med"/>
            <a:tailEnd type="none" w="med" len="med"/>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rgbClr val="5782B5"/>
            </a:contourClr>
          </a:sp3d>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5782B5">
                    <a:lumMod val="75000"/>
                  </a:srgbClr>
                </a:solidFill>
                <a:effectLst/>
                <a:uLnTx/>
                <a:uFillTx/>
                <a:latin typeface="Segoe" pitchFamily="34" charset="0"/>
                <a:ea typeface="+mn-ea"/>
                <a:cs typeface="+mn-cs"/>
              </a:rPr>
              <a:t>Task features</a:t>
            </a:r>
          </a:p>
        </p:txBody>
      </p:sp>
      <p:sp>
        <p:nvSpPr>
          <p:cNvPr id="34" name="Oval 33"/>
          <p:cNvSpPr/>
          <p:nvPr/>
        </p:nvSpPr>
        <p:spPr bwMode="auto">
          <a:xfrm>
            <a:off x="4745077" y="5446740"/>
            <a:ext cx="1656835" cy="749077"/>
          </a:xfrm>
          <a:prstGeom prst="ellipse">
            <a:avLst/>
          </a:prstGeom>
          <a:solidFill>
            <a:srgbClr val="FFFFFF"/>
          </a:solidFill>
          <a:ln w="19050">
            <a:solidFill>
              <a:srgbClr val="5782B5">
                <a:lumMod val="75000"/>
              </a:srgbClr>
            </a:solidFill>
            <a:headEnd type="none" w="med" len="med"/>
            <a:tailEnd type="none" w="med" len="med"/>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rgbClr val="5782B5"/>
            </a:contourClr>
          </a:sp3d>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5782B5">
                    <a:lumMod val="75000"/>
                  </a:srgbClr>
                </a:solidFill>
                <a:effectLst/>
                <a:uLnTx/>
                <a:uFillTx/>
                <a:latin typeface="Segoe" pitchFamily="34" charset="0"/>
                <a:ea typeface="+mn-ea"/>
                <a:cs typeface="+mn-cs"/>
              </a:rPr>
              <a:t>Worker annotations</a:t>
            </a:r>
          </a:p>
        </p:txBody>
      </p:sp>
      <p:sp>
        <p:nvSpPr>
          <p:cNvPr id="35" name="Oval 34"/>
          <p:cNvSpPr/>
          <p:nvPr/>
        </p:nvSpPr>
        <p:spPr bwMode="auto">
          <a:xfrm>
            <a:off x="2704757" y="5579462"/>
            <a:ext cx="1620560" cy="781678"/>
          </a:xfrm>
          <a:prstGeom prst="ellipse">
            <a:avLst/>
          </a:prstGeom>
          <a:solidFill>
            <a:srgbClr val="FFFFFF"/>
          </a:solidFill>
          <a:ln w="19050">
            <a:solidFill>
              <a:srgbClr val="5782B5">
                <a:lumMod val="75000"/>
              </a:srgbClr>
            </a:solidFill>
            <a:headEnd type="none" w="med" len="med"/>
            <a:tailEnd type="none" w="med" len="med"/>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rgbClr val="5782B5"/>
            </a:contourClr>
          </a:sp3d>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5782B5">
                    <a:lumMod val="75000"/>
                  </a:srgbClr>
                </a:solidFill>
                <a:effectLst/>
                <a:uLnTx/>
                <a:uFillTx/>
                <a:latin typeface="Segoe" pitchFamily="34" charset="0"/>
                <a:ea typeface="+mn-ea"/>
                <a:cs typeface="+mn-cs"/>
              </a:rPr>
              <a:t>Ground truth answers</a:t>
            </a:r>
          </a:p>
        </p:txBody>
      </p:sp>
      <p:sp>
        <p:nvSpPr>
          <p:cNvPr id="36" name="Oval 35"/>
          <p:cNvSpPr/>
          <p:nvPr/>
        </p:nvSpPr>
        <p:spPr bwMode="auto">
          <a:xfrm>
            <a:off x="4649101" y="4326375"/>
            <a:ext cx="1620560" cy="629566"/>
          </a:xfrm>
          <a:prstGeom prst="ellipse">
            <a:avLst/>
          </a:prstGeom>
          <a:solidFill>
            <a:srgbClr val="FFFFFF"/>
          </a:solidFill>
          <a:ln w="19050">
            <a:solidFill>
              <a:srgbClr val="5782B5">
                <a:lumMod val="75000"/>
              </a:srgbClr>
            </a:solidFill>
            <a:headEnd type="none" w="med" len="med"/>
            <a:tailEnd type="none" w="med" len="med"/>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rgbClr val="5782B5"/>
            </a:contourClr>
          </a:sp3d>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5782B5">
                    <a:lumMod val="75000"/>
                  </a:srgbClr>
                </a:solidFill>
                <a:effectLst/>
                <a:uLnTx/>
                <a:uFillTx/>
                <a:latin typeface="Segoe" pitchFamily="34" charset="0"/>
                <a:ea typeface="+mn-ea"/>
                <a:cs typeface="+mn-cs"/>
              </a:rPr>
              <a:t>Worker bias</a:t>
            </a:r>
          </a:p>
        </p:txBody>
      </p:sp>
      <p:cxnSp>
        <p:nvCxnSpPr>
          <p:cNvPr id="37" name="Straight Connector 36"/>
          <p:cNvCxnSpPr>
            <a:stCxn id="33" idx="6"/>
            <a:endCxn id="36" idx="2"/>
          </p:cNvCxnSpPr>
          <p:nvPr/>
        </p:nvCxnSpPr>
        <p:spPr>
          <a:xfrm flipV="1">
            <a:off x="4126381" y="4641158"/>
            <a:ext cx="522720" cy="998"/>
          </a:xfrm>
          <a:prstGeom prst="line">
            <a:avLst/>
          </a:prstGeom>
          <a:noFill/>
          <a:ln w="28575" cap="flat" cmpd="sng" algn="ctr">
            <a:solidFill>
              <a:srgbClr val="5782B5">
                <a:lumMod val="75000"/>
              </a:srgbClr>
            </a:solidFill>
            <a:prstDash val="solid"/>
          </a:ln>
          <a:effectLst/>
        </p:spPr>
      </p:cxnSp>
      <p:cxnSp>
        <p:nvCxnSpPr>
          <p:cNvPr id="38" name="Straight Connector 37"/>
          <p:cNvCxnSpPr/>
          <p:nvPr/>
        </p:nvCxnSpPr>
        <p:spPr>
          <a:xfrm flipH="1">
            <a:off x="3505149" y="4954943"/>
            <a:ext cx="2030062" cy="612306"/>
          </a:xfrm>
          <a:prstGeom prst="line">
            <a:avLst/>
          </a:prstGeom>
          <a:noFill/>
          <a:ln w="28575" cap="flat" cmpd="sng" algn="ctr">
            <a:solidFill>
              <a:srgbClr val="5782B5">
                <a:lumMod val="75000"/>
              </a:srgbClr>
            </a:solidFill>
            <a:prstDash val="solid"/>
          </a:ln>
          <a:effectLst/>
        </p:spPr>
      </p:cxnSp>
      <p:cxnSp>
        <p:nvCxnSpPr>
          <p:cNvPr id="39" name="Straight Connector 38"/>
          <p:cNvCxnSpPr>
            <a:stCxn id="34" idx="2"/>
            <a:endCxn id="35" idx="6"/>
          </p:cNvCxnSpPr>
          <p:nvPr/>
        </p:nvCxnSpPr>
        <p:spPr>
          <a:xfrm flipH="1">
            <a:off x="4325317" y="5821279"/>
            <a:ext cx="419760" cy="149022"/>
          </a:xfrm>
          <a:prstGeom prst="line">
            <a:avLst/>
          </a:prstGeom>
          <a:noFill/>
          <a:ln w="28575" cap="flat" cmpd="sng" algn="ctr">
            <a:solidFill>
              <a:srgbClr val="5782B5">
                <a:lumMod val="75000"/>
              </a:srgbClr>
            </a:solidFill>
            <a:prstDash val="solid"/>
          </a:ln>
          <a:effectLst/>
        </p:spPr>
      </p:cxnSp>
      <p:cxnSp>
        <p:nvCxnSpPr>
          <p:cNvPr id="40" name="Straight Connector 39"/>
          <p:cNvCxnSpPr>
            <a:stCxn id="34" idx="0"/>
          </p:cNvCxnSpPr>
          <p:nvPr/>
        </p:nvCxnSpPr>
        <p:spPr>
          <a:xfrm flipH="1" flipV="1">
            <a:off x="5535213" y="4947900"/>
            <a:ext cx="38282" cy="498840"/>
          </a:xfrm>
          <a:prstGeom prst="line">
            <a:avLst/>
          </a:prstGeom>
          <a:noFill/>
          <a:ln w="28575" cap="flat" cmpd="sng" algn="ctr">
            <a:solidFill>
              <a:srgbClr val="5782B5">
                <a:lumMod val="75000"/>
              </a:srgbClr>
            </a:solidFill>
            <a:prstDash val="solid"/>
          </a:ln>
          <a:effectLst/>
        </p:spPr>
      </p:cxnSp>
      <p:cxnSp>
        <p:nvCxnSpPr>
          <p:cNvPr id="46" name="Straight Arrow Connector 45"/>
          <p:cNvCxnSpPr/>
          <p:nvPr/>
        </p:nvCxnSpPr>
        <p:spPr>
          <a:xfrm flipV="1">
            <a:off x="1277033" y="5256197"/>
            <a:ext cx="997859" cy="318216"/>
          </a:xfrm>
          <a:prstGeom prst="straightConnector1">
            <a:avLst/>
          </a:prstGeom>
          <a:noFill/>
          <a:ln w="9525" cap="flat" cmpd="sng" algn="ctr">
            <a:solidFill>
              <a:schemeClr val="accent3">
                <a:lumMod val="75000"/>
              </a:schemeClr>
            </a:solidFill>
            <a:prstDash val="solid"/>
            <a:tailEnd type="triangle"/>
          </a:ln>
          <a:effectLst/>
        </p:spPr>
      </p:cxnSp>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335" y="3957349"/>
            <a:ext cx="680217" cy="760673"/>
          </a:xfrm>
          <a:prstGeom prst="rect">
            <a:avLst/>
          </a:prstGeom>
        </p:spPr>
      </p:pic>
      <p:cxnSp>
        <p:nvCxnSpPr>
          <p:cNvPr id="49" name="Straight Arrow Connector 48"/>
          <p:cNvCxnSpPr>
            <a:cxnSpLocks/>
            <a:stCxn id="48" idx="3"/>
          </p:cNvCxnSpPr>
          <p:nvPr/>
        </p:nvCxnSpPr>
        <p:spPr>
          <a:xfrm>
            <a:off x="1107552" y="4337686"/>
            <a:ext cx="1288192" cy="506824"/>
          </a:xfrm>
          <a:prstGeom prst="straightConnector1">
            <a:avLst/>
          </a:prstGeom>
          <a:noFill/>
          <a:ln w="9525" cap="flat" cmpd="sng" algn="ctr">
            <a:solidFill>
              <a:schemeClr val="accent3">
                <a:lumMod val="75000"/>
              </a:schemeClr>
            </a:solidFill>
            <a:prstDash val="solid"/>
            <a:tailEnd type="triangle"/>
          </a:ln>
          <a:effectLst/>
        </p:spPr>
      </p:cxnSp>
      <p:sp>
        <p:nvSpPr>
          <p:cNvPr id="50" name="Right Arrow 49"/>
          <p:cNvSpPr/>
          <p:nvPr/>
        </p:nvSpPr>
        <p:spPr bwMode="auto">
          <a:xfrm>
            <a:off x="6773467" y="5306012"/>
            <a:ext cx="549980" cy="335452"/>
          </a:xfrm>
          <a:prstGeom prst="rightArrow">
            <a:avLst/>
          </a:prstGeom>
          <a:solidFill>
            <a:srgbClr val="FFDF79">
              <a:lumMod val="75000"/>
            </a:srgbClr>
          </a:solidFill>
          <a:ln>
            <a:noFill/>
            <a:headEnd type="none" w="med" len="med"/>
            <a:tailEnd type="none" w="med" len="med"/>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rgbClr val="5782B5"/>
            </a:contourClr>
          </a:sp3d>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3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Segoe" pitchFamily="34" charset="0"/>
              <a:ea typeface="+mn-ea"/>
              <a:cs typeface="+mn-cs"/>
            </a:endParaRPr>
          </a:p>
        </p:txBody>
      </p:sp>
      <p:sp>
        <p:nvSpPr>
          <p:cNvPr id="51" name="TextBox 50"/>
          <p:cNvSpPr txBox="1"/>
          <p:nvPr/>
        </p:nvSpPr>
        <p:spPr>
          <a:xfrm>
            <a:off x="310697" y="3639949"/>
            <a:ext cx="1176604" cy="221599"/>
          </a:xfrm>
          <a:prstGeom prst="rect">
            <a:avLst/>
          </a:prstGeom>
        </p:spPr>
        <p:txBody>
          <a:bodyPr vert="horz" wrap="none" lIns="0" tIns="0" rIns="0" bIns="0" rtlCol="0">
            <a:spAutoFit/>
          </a:bodyPr>
          <a:lstStyle/>
          <a:p>
            <a:pPr marL="396875" indent="-396875" defTabSz="914363">
              <a:lnSpc>
                <a:spcPct val="90000"/>
              </a:lnSpc>
              <a:spcBef>
                <a:spcPct val="20000"/>
              </a:spcBef>
              <a:buSzPct val="85000"/>
              <a:buFont typeface="Arial" pitchFamily="34" charset="0"/>
              <a:buNone/>
            </a:pPr>
            <a:r>
              <a:rPr lang="en-US" sz="1600" dirty="0" err="1">
                <a:solidFill>
                  <a:srgbClr val="5782B5">
                    <a:lumMod val="75000"/>
                  </a:srgbClr>
                </a:solidFill>
                <a:latin typeface="Segoe"/>
              </a:rPr>
              <a:t>tas</a:t>
            </a:r>
            <a:r>
              <a:rPr lang="en-US" sz="1600" dirty="0">
                <a:solidFill>
                  <a:srgbClr val="5782B5">
                    <a:lumMod val="75000"/>
                  </a:srgbClr>
                </a:solidFill>
                <a:latin typeface="Segoe"/>
              </a:rPr>
              <a:t>k features</a:t>
            </a:r>
          </a:p>
        </p:txBody>
      </p:sp>
      <p:pic>
        <p:nvPicPr>
          <p:cNvPr id="52" name="Picture 5" descr="C:\Users\eckamar\AppData\Local\Microsoft\Windows\Temporary Internet Files\Content.IE5\B7H2PN66\MC900441397[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4310" y="5086126"/>
            <a:ext cx="839826" cy="839826"/>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p:cNvSpPr txBox="1"/>
          <p:nvPr/>
        </p:nvSpPr>
        <p:spPr>
          <a:xfrm>
            <a:off x="6791561" y="5949866"/>
            <a:ext cx="2210672" cy="443198"/>
          </a:xfrm>
          <a:prstGeom prst="rect">
            <a:avLst/>
          </a:prstGeom>
        </p:spPr>
        <p:txBody>
          <a:bodyPr vert="horz" wrap="square" lIns="0" tIns="0" rIns="0" bIns="0" rtlCol="0">
            <a:spAutoFit/>
          </a:bodyPr>
          <a:lstStyle/>
          <a:p>
            <a:pPr marL="396875" indent="-396875" defTabSz="914363">
              <a:lnSpc>
                <a:spcPct val="90000"/>
              </a:lnSpc>
              <a:spcBef>
                <a:spcPct val="20000"/>
              </a:spcBef>
              <a:buSzPct val="85000"/>
              <a:buFont typeface="Arial" pitchFamily="34" charset="0"/>
              <a:buNone/>
            </a:pPr>
            <a:r>
              <a:rPr lang="en-US" sz="1600" dirty="0">
                <a:solidFill>
                  <a:srgbClr val="5782B5">
                    <a:lumMod val="75000"/>
                  </a:srgbClr>
                </a:solidFill>
                <a:latin typeface="Segoe"/>
              </a:rPr>
              <a:t>       </a:t>
            </a:r>
            <a:r>
              <a:rPr lang="en-US" sz="1600" dirty="0" err="1">
                <a:solidFill>
                  <a:srgbClr val="5782B5">
                    <a:lumMod val="75000"/>
                  </a:srgbClr>
                </a:solidFill>
                <a:latin typeface="Segoe"/>
              </a:rPr>
              <a:t>debiased</a:t>
            </a:r>
            <a:r>
              <a:rPr lang="en-US" sz="1600" dirty="0">
                <a:solidFill>
                  <a:srgbClr val="5782B5">
                    <a:lumMod val="75000"/>
                  </a:srgbClr>
                </a:solidFill>
                <a:latin typeface="Segoe"/>
              </a:rPr>
              <a:t> ground truth inference</a:t>
            </a:r>
          </a:p>
        </p:txBody>
      </p:sp>
      <p:sp>
        <p:nvSpPr>
          <p:cNvPr id="54" name="Circular Arrow 53"/>
          <p:cNvSpPr/>
          <p:nvPr/>
        </p:nvSpPr>
        <p:spPr bwMode="auto">
          <a:xfrm rot="3828777">
            <a:off x="6108938" y="3098393"/>
            <a:ext cx="1012339" cy="1978842"/>
          </a:xfrm>
          <a:prstGeom prst="circularArrow">
            <a:avLst/>
          </a:prstGeom>
          <a:solidFill>
            <a:schemeClr val="accent3">
              <a:lumMod val="75000"/>
            </a:schemeClr>
          </a:solidFill>
          <a:ln>
            <a:noFill/>
            <a:headEnd type="none" w="med" len="med"/>
            <a:tailEnd type="none" w="med" len="med"/>
          </a:ln>
          <a:effectLst/>
          <a:scene3d>
            <a:camera prst="orthographicFront" fov="0">
              <a:rot lat="0" lon="0" rev="0"/>
            </a:camera>
            <a:lightRig rig="brightRoom" dir="tl">
              <a:rot lat="0" lon="0" rev="5400000"/>
            </a:lightRig>
          </a:scene3d>
          <a:sp3d contourW="12700">
            <a:bevelT w="25400" h="50800" prst="angle"/>
            <a:contourClr>
              <a:srgbClr val="FFFFFF"/>
            </a:contourClr>
          </a:sp3d>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3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Segoe" pitchFamily="34" charset="0"/>
              <a:ea typeface="+mn-ea"/>
              <a:cs typeface="+mn-cs"/>
            </a:endParaRPr>
          </a:p>
        </p:txBody>
      </p:sp>
      <p:sp>
        <p:nvSpPr>
          <p:cNvPr id="55" name="TextBox 54"/>
          <p:cNvSpPr txBox="1"/>
          <p:nvPr/>
        </p:nvSpPr>
        <p:spPr>
          <a:xfrm>
            <a:off x="4947904" y="3307551"/>
            <a:ext cx="1756891" cy="443198"/>
          </a:xfrm>
          <a:prstGeom prst="rect">
            <a:avLst/>
          </a:prstGeom>
        </p:spPr>
        <p:txBody>
          <a:bodyPr vert="horz" wrap="none" lIns="0" tIns="0" rIns="0" bIns="0" rtlCol="0">
            <a:spAutoFit/>
          </a:bodyPr>
          <a:lstStyle/>
          <a:p>
            <a:pPr marL="396875" indent="-396875" algn="ctr" defTabSz="914363">
              <a:lnSpc>
                <a:spcPct val="90000"/>
              </a:lnSpc>
              <a:buSzPct val="85000"/>
              <a:buFont typeface="Arial" pitchFamily="34" charset="0"/>
              <a:buNone/>
            </a:pPr>
            <a:r>
              <a:rPr lang="en-US" sz="1600" dirty="0">
                <a:solidFill>
                  <a:srgbClr val="5782B5">
                    <a:lumMod val="75000"/>
                  </a:srgbClr>
                </a:solidFill>
                <a:latin typeface="Segoe"/>
              </a:rPr>
              <a:t>ground truth labels </a:t>
            </a:r>
          </a:p>
          <a:p>
            <a:pPr marL="396875" indent="-396875" algn="ctr" defTabSz="914363">
              <a:lnSpc>
                <a:spcPct val="90000"/>
              </a:lnSpc>
              <a:buSzPct val="85000"/>
              <a:buFont typeface="Arial" pitchFamily="34" charset="0"/>
              <a:buNone/>
            </a:pPr>
            <a:r>
              <a:rPr lang="en-US" sz="1600" dirty="0">
                <a:solidFill>
                  <a:srgbClr val="5782B5">
                    <a:lumMod val="75000"/>
                  </a:srgbClr>
                </a:solidFill>
                <a:latin typeface="Segoe"/>
              </a:rPr>
              <a:t>for a subset</a:t>
            </a:r>
          </a:p>
        </p:txBody>
      </p:sp>
      <p:pic>
        <p:nvPicPr>
          <p:cNvPr id="57" name="Picture 56"/>
          <p:cNvPicPr>
            <a:picLocks noChangeAspect="1"/>
          </p:cNvPicPr>
          <p:nvPr/>
        </p:nvPicPr>
        <p:blipFill>
          <a:blip r:embed="rId6"/>
          <a:stretch>
            <a:fillRect/>
          </a:stretch>
        </p:blipFill>
        <p:spPr>
          <a:xfrm>
            <a:off x="521084" y="5086126"/>
            <a:ext cx="1008223" cy="1139980"/>
          </a:xfrm>
          <a:prstGeom prst="rect">
            <a:avLst/>
          </a:prstGeom>
        </p:spPr>
      </p:pic>
      <p:sp>
        <p:nvSpPr>
          <p:cNvPr id="24" name="Text Placeholder 2"/>
          <p:cNvSpPr>
            <a:spLocks noGrp="1"/>
          </p:cNvSpPr>
          <p:nvPr>
            <p:ph type="body" sz="quarter" idx="4294967295"/>
          </p:nvPr>
        </p:nvSpPr>
        <p:spPr>
          <a:xfrm>
            <a:off x="91681" y="6697662"/>
            <a:ext cx="6171799" cy="433965"/>
          </a:xfrm>
          <a:prstGeom prst="rect">
            <a:avLst/>
          </a:prstGeom>
        </p:spPr>
        <p:txBody>
          <a:bodyPr/>
          <a:lstStyle/>
          <a:p>
            <a:pPr marL="0" indent="0">
              <a:buNone/>
            </a:pPr>
            <a:r>
              <a:rPr lang="en-US" sz="1800" b="1" dirty="0">
                <a:solidFill>
                  <a:schemeClr val="bg1"/>
                </a:solidFill>
              </a:rPr>
              <a:t>[K., Kapoor &amp; Horvitz HCOMP 2015]</a:t>
            </a:r>
          </a:p>
        </p:txBody>
      </p:sp>
    </p:spTree>
    <p:extLst>
      <p:ext uri="{BB962C8B-B14F-4D97-AF65-F5344CB8AC3E}">
        <p14:creationId xmlns:p14="http://schemas.microsoft.com/office/powerpoint/2010/main" val="4160012902"/>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Task-dependent Worker Bias Model</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681" y="1668462"/>
            <a:ext cx="4900032" cy="4447986"/>
          </a:xfrm>
          <a:prstGeom prst="rect">
            <a:avLst/>
          </a:prstGeom>
        </p:spPr>
      </p:pic>
      <p:sp>
        <p:nvSpPr>
          <p:cNvPr id="7" name="TextBox 6"/>
          <p:cNvSpPr txBox="1"/>
          <p:nvPr/>
        </p:nvSpPr>
        <p:spPr>
          <a:xfrm>
            <a:off x="396081" y="2278062"/>
            <a:ext cx="1808051" cy="443198"/>
          </a:xfrm>
          <a:prstGeom prst="rect">
            <a:avLst/>
          </a:prstGeom>
        </p:spPr>
        <p:txBody>
          <a:bodyPr vert="horz" wrap="square" lIns="0" tIns="0" rIns="0" bIns="0" rtlCol="0">
            <a:spAutoFit/>
          </a:bodyPr>
          <a:lstStyle/>
          <a:p>
            <a:pPr indent="-396875" algn="r" defTabSz="914363">
              <a:lnSpc>
                <a:spcPct val="90000"/>
              </a:lnSpc>
              <a:spcBef>
                <a:spcPct val="20000"/>
              </a:spcBef>
              <a:buSzPct val="85000"/>
              <a:buFont typeface="Arial" pitchFamily="34" charset="0"/>
              <a:buNone/>
            </a:pPr>
            <a:r>
              <a:rPr lang="en-US" sz="1600" i="1" dirty="0">
                <a:solidFill>
                  <a:srgbClr val="5782B5">
                    <a:lumMod val="75000"/>
                  </a:srgbClr>
                </a:solidFill>
                <a:latin typeface="Segoe"/>
              </a:rPr>
              <a:t>individual worker characteristics </a:t>
            </a:r>
          </a:p>
        </p:txBody>
      </p:sp>
      <p:sp>
        <p:nvSpPr>
          <p:cNvPr id="8" name="TextBox 7"/>
          <p:cNvSpPr txBox="1"/>
          <p:nvPr/>
        </p:nvSpPr>
        <p:spPr>
          <a:xfrm>
            <a:off x="3901930" y="3106069"/>
            <a:ext cx="1524000" cy="221599"/>
          </a:xfrm>
          <a:prstGeom prst="rect">
            <a:avLst/>
          </a:prstGeom>
        </p:spPr>
        <p:txBody>
          <a:bodyPr vert="horz" wrap="square" lIns="0" tIns="0" rIns="0" bIns="0" rtlCol="0">
            <a:spAutoFit/>
          </a:bodyPr>
          <a:lstStyle/>
          <a:p>
            <a:pPr marL="396875" indent="-396875" algn="ctr" defTabSz="914363">
              <a:lnSpc>
                <a:spcPct val="90000"/>
              </a:lnSpc>
              <a:spcBef>
                <a:spcPct val="20000"/>
              </a:spcBef>
              <a:buSzPct val="85000"/>
              <a:buFont typeface="Arial" pitchFamily="34" charset="0"/>
              <a:buNone/>
            </a:pPr>
            <a:r>
              <a:rPr lang="en-US" sz="1600" i="1" dirty="0">
                <a:solidFill>
                  <a:srgbClr val="5782B5">
                    <a:lumMod val="75000"/>
                  </a:srgbClr>
                </a:solidFill>
                <a:latin typeface="Segoe"/>
              </a:rPr>
              <a:t>prior on labels</a:t>
            </a:r>
          </a:p>
        </p:txBody>
      </p:sp>
      <p:sp>
        <p:nvSpPr>
          <p:cNvPr id="9" name="TextBox 8"/>
          <p:cNvSpPr txBox="1"/>
          <p:nvPr/>
        </p:nvSpPr>
        <p:spPr>
          <a:xfrm>
            <a:off x="-99534" y="4086455"/>
            <a:ext cx="1524000" cy="221599"/>
          </a:xfrm>
          <a:prstGeom prst="rect">
            <a:avLst/>
          </a:prstGeom>
        </p:spPr>
        <p:txBody>
          <a:bodyPr vert="horz" wrap="square" lIns="0" tIns="0" rIns="0" bIns="0" rtlCol="0">
            <a:spAutoFit/>
          </a:bodyPr>
          <a:lstStyle/>
          <a:p>
            <a:pPr marL="396875" indent="-396875" algn="ctr" defTabSz="914363">
              <a:lnSpc>
                <a:spcPct val="90000"/>
              </a:lnSpc>
              <a:spcBef>
                <a:spcPct val="20000"/>
              </a:spcBef>
              <a:buSzPct val="85000"/>
              <a:buFont typeface="Arial" pitchFamily="34" charset="0"/>
              <a:buNone/>
            </a:pPr>
            <a:r>
              <a:rPr lang="en-US" sz="1600" i="1" dirty="0">
                <a:solidFill>
                  <a:srgbClr val="5782B5">
                    <a:lumMod val="75000"/>
                  </a:srgbClr>
                </a:solidFill>
                <a:latin typeface="Segoe"/>
              </a:rPr>
              <a:t>mixture weight</a:t>
            </a:r>
          </a:p>
        </p:txBody>
      </p:sp>
      <p:sp>
        <p:nvSpPr>
          <p:cNvPr id="10" name="TextBox 9"/>
          <p:cNvSpPr txBox="1"/>
          <p:nvPr/>
        </p:nvSpPr>
        <p:spPr>
          <a:xfrm>
            <a:off x="3977481" y="1643521"/>
            <a:ext cx="1808051" cy="443198"/>
          </a:xfrm>
          <a:prstGeom prst="rect">
            <a:avLst/>
          </a:prstGeom>
        </p:spPr>
        <p:txBody>
          <a:bodyPr vert="horz" wrap="square" lIns="0" tIns="0" rIns="0" bIns="0" rtlCol="0">
            <a:spAutoFit/>
          </a:bodyPr>
          <a:lstStyle/>
          <a:p>
            <a:pPr indent="-396875" defTabSz="914363">
              <a:lnSpc>
                <a:spcPct val="90000"/>
              </a:lnSpc>
              <a:spcBef>
                <a:spcPct val="20000"/>
              </a:spcBef>
              <a:buSzPct val="85000"/>
              <a:buFont typeface="Arial" pitchFamily="34" charset="0"/>
              <a:buNone/>
            </a:pPr>
            <a:r>
              <a:rPr lang="en-US" sz="1600" i="1" dirty="0">
                <a:solidFill>
                  <a:srgbClr val="5782B5">
                    <a:lumMod val="75000"/>
                  </a:srgbClr>
                </a:solidFill>
                <a:latin typeface="Segoe"/>
              </a:rPr>
              <a:t>influence of task features</a:t>
            </a:r>
          </a:p>
        </p:txBody>
      </p:sp>
      <p:sp>
        <p:nvSpPr>
          <p:cNvPr id="11" name="TextBox 10"/>
          <p:cNvSpPr txBox="1"/>
          <p:nvPr/>
        </p:nvSpPr>
        <p:spPr>
          <a:xfrm>
            <a:off x="138831" y="6199648"/>
            <a:ext cx="5109732" cy="572464"/>
          </a:xfrm>
          <a:prstGeom prst="rect">
            <a:avLst/>
          </a:prstGeom>
          <a:noFill/>
        </p:spPr>
        <p:txBody>
          <a:bodyPr wrap="none" lIns="182880" tIns="146304" rIns="182880" bIns="146304" rtlCol="0">
            <a:spAutoFit/>
          </a:bodyPr>
          <a:lstStyle/>
          <a:p>
            <a:pPr>
              <a:lnSpc>
                <a:spcPct val="90000"/>
              </a:lnSpc>
              <a:spcAft>
                <a:spcPts val="600"/>
              </a:spcAft>
            </a:pPr>
            <a:r>
              <a:rPr lang="en-US" sz="2000" i="1" dirty="0">
                <a:gradFill>
                  <a:gsLst>
                    <a:gs pos="2917">
                      <a:schemeClr val="tx1"/>
                    </a:gs>
                    <a:gs pos="30000">
                      <a:schemeClr val="tx1"/>
                    </a:gs>
                  </a:gsLst>
                  <a:lin ang="5400000" scaled="0"/>
                </a:gradFill>
              </a:rPr>
              <a:t>Inference with </a:t>
            </a:r>
            <a:r>
              <a:rPr lang="en-US" sz="2000" i="1" dirty="0" err="1">
                <a:gradFill>
                  <a:gsLst>
                    <a:gs pos="2917">
                      <a:schemeClr val="tx1"/>
                    </a:gs>
                    <a:gs pos="30000">
                      <a:schemeClr val="tx1"/>
                    </a:gs>
                  </a:gsLst>
                  <a:lin ang="5400000" scaled="0"/>
                </a:gradFill>
              </a:rPr>
              <a:t>variational</a:t>
            </a:r>
            <a:r>
              <a:rPr lang="en-US" sz="2000" i="1" dirty="0">
                <a:gradFill>
                  <a:gsLst>
                    <a:gs pos="2917">
                      <a:schemeClr val="tx1"/>
                    </a:gs>
                    <a:gs pos="30000">
                      <a:schemeClr val="tx1"/>
                    </a:gs>
                  </a:gsLst>
                  <a:lin ang="5400000" scaled="0"/>
                </a:gradFill>
              </a:rPr>
              <a:t> message passing</a:t>
            </a:r>
          </a:p>
        </p:txBody>
      </p:sp>
      <p:graphicFrame>
        <p:nvGraphicFramePr>
          <p:cNvPr id="13" name="Chart 12"/>
          <p:cNvGraphicFramePr>
            <a:graphicFrameLocks/>
          </p:cNvGraphicFramePr>
          <p:nvPr>
            <p:extLst>
              <p:ext uri="{D42A27DB-BD31-4B8C-83A1-F6EECF244321}">
                <p14:modId xmlns:p14="http://schemas.microsoft.com/office/powerpoint/2010/main" val="4032446629"/>
              </p:ext>
            </p:extLst>
          </p:nvPr>
        </p:nvGraphicFramePr>
        <p:xfrm>
          <a:off x="5653881" y="2086718"/>
          <a:ext cx="3399659" cy="278214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107993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tx1"/>
                </a:solidFill>
              </a:rPr>
              <a:t>Directions in Hybrid Intelligence </a:t>
            </a:r>
            <a:endParaRPr lang="en-US" dirty="0"/>
          </a:p>
        </p:txBody>
      </p:sp>
      <p:sp>
        <p:nvSpPr>
          <p:cNvPr id="4" name="Text Placeholder 3"/>
          <p:cNvSpPr>
            <a:spLocks noGrp="1"/>
          </p:cNvSpPr>
          <p:nvPr>
            <p:ph type="body" sz="quarter" idx="11"/>
          </p:nvPr>
        </p:nvSpPr>
        <p:spPr/>
        <p:txBody>
          <a:bodyPr/>
          <a:lstStyle/>
          <a:p>
            <a:r>
              <a:rPr lang="en-US" dirty="0"/>
              <a:t>MOTIVATION</a:t>
            </a:r>
          </a:p>
        </p:txBody>
      </p:sp>
      <p:sp>
        <p:nvSpPr>
          <p:cNvPr id="5" name="Freeform 4"/>
          <p:cNvSpPr/>
          <p:nvPr/>
        </p:nvSpPr>
        <p:spPr bwMode="auto">
          <a:xfrm>
            <a:off x="5279807" y="2166369"/>
            <a:ext cx="2680104" cy="2100620"/>
          </a:xfrm>
          <a:custGeom>
            <a:avLst/>
            <a:gdLst>
              <a:gd name="connsiteX0" fmla="*/ 770046 w 3573320"/>
              <a:gd name="connsiteY0" fmla="*/ 154479 h 2800707"/>
              <a:gd name="connsiteX1" fmla="*/ 486028 w 3573320"/>
              <a:gd name="connsiteY1" fmla="*/ 556261 h 2800707"/>
              <a:gd name="connsiteX2" fmla="*/ 465246 w 3573320"/>
              <a:gd name="connsiteY2" fmla="*/ 958043 h 2800707"/>
              <a:gd name="connsiteX3" fmla="*/ 1119 w 3573320"/>
              <a:gd name="connsiteY3" fmla="*/ 1248988 h 2800707"/>
              <a:gd name="connsiteX4" fmla="*/ 333628 w 3573320"/>
              <a:gd name="connsiteY4" fmla="*/ 1830879 h 2800707"/>
              <a:gd name="connsiteX5" fmla="*/ 285137 w 3573320"/>
              <a:gd name="connsiteY5" fmla="*/ 2163388 h 2800707"/>
              <a:gd name="connsiteX6" fmla="*/ 783901 w 3573320"/>
              <a:gd name="connsiteY6" fmla="*/ 2579024 h 2800707"/>
              <a:gd name="connsiteX7" fmla="*/ 1843774 w 3573320"/>
              <a:gd name="connsiteY7" fmla="*/ 2800697 h 2800707"/>
              <a:gd name="connsiteX8" fmla="*/ 2827446 w 3573320"/>
              <a:gd name="connsiteY8" fmla="*/ 2585952 h 2800707"/>
              <a:gd name="connsiteX9" fmla="*/ 3250010 w 3573320"/>
              <a:gd name="connsiteY9" fmla="*/ 2080261 h 2800707"/>
              <a:gd name="connsiteX10" fmla="*/ 3346992 w 3573320"/>
              <a:gd name="connsiteY10" fmla="*/ 1470661 h 2800707"/>
              <a:gd name="connsiteX11" fmla="*/ 3568664 w 3573320"/>
              <a:gd name="connsiteY11" fmla="*/ 1276697 h 2800707"/>
              <a:gd name="connsiteX12" fmla="*/ 3118392 w 3573320"/>
              <a:gd name="connsiteY12" fmla="*/ 722515 h 2800707"/>
              <a:gd name="connsiteX13" fmla="*/ 2661192 w 3573320"/>
              <a:gd name="connsiteY13" fmla="*/ 299952 h 2800707"/>
              <a:gd name="connsiteX14" fmla="*/ 1975392 w 3573320"/>
              <a:gd name="connsiteY14" fmla="*/ 2079 h 2800707"/>
              <a:gd name="connsiteX15" fmla="*/ 1185683 w 3573320"/>
              <a:gd name="connsiteY15" fmla="*/ 168333 h 2800707"/>
              <a:gd name="connsiteX16" fmla="*/ 770046 w 3573320"/>
              <a:gd name="connsiteY16" fmla="*/ 154479 h 280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73320" h="2800707">
                <a:moveTo>
                  <a:pt x="770046" y="154479"/>
                </a:moveTo>
                <a:cubicBezTo>
                  <a:pt x="653437" y="219134"/>
                  <a:pt x="536828" y="422334"/>
                  <a:pt x="486028" y="556261"/>
                </a:cubicBezTo>
                <a:cubicBezTo>
                  <a:pt x="435228" y="690188"/>
                  <a:pt x="546064" y="842588"/>
                  <a:pt x="465246" y="958043"/>
                </a:cubicBezTo>
                <a:cubicBezTo>
                  <a:pt x="384428" y="1073498"/>
                  <a:pt x="23055" y="1103515"/>
                  <a:pt x="1119" y="1248988"/>
                </a:cubicBezTo>
                <a:cubicBezTo>
                  <a:pt x="-20817" y="1394461"/>
                  <a:pt x="286292" y="1678479"/>
                  <a:pt x="333628" y="1830879"/>
                </a:cubicBezTo>
                <a:cubicBezTo>
                  <a:pt x="380964" y="1983279"/>
                  <a:pt x="210092" y="2038697"/>
                  <a:pt x="285137" y="2163388"/>
                </a:cubicBezTo>
                <a:cubicBezTo>
                  <a:pt x="360182" y="2288079"/>
                  <a:pt x="524128" y="2472806"/>
                  <a:pt x="783901" y="2579024"/>
                </a:cubicBezTo>
                <a:cubicBezTo>
                  <a:pt x="1043674" y="2685242"/>
                  <a:pt x="1503183" y="2799542"/>
                  <a:pt x="1843774" y="2800697"/>
                </a:cubicBezTo>
                <a:cubicBezTo>
                  <a:pt x="2184365" y="2801852"/>
                  <a:pt x="2593073" y="2706025"/>
                  <a:pt x="2827446" y="2585952"/>
                </a:cubicBezTo>
                <a:cubicBezTo>
                  <a:pt x="3061819" y="2465879"/>
                  <a:pt x="3163419" y="2266143"/>
                  <a:pt x="3250010" y="2080261"/>
                </a:cubicBezTo>
                <a:cubicBezTo>
                  <a:pt x="3336601" y="1894379"/>
                  <a:pt x="3293883" y="1604588"/>
                  <a:pt x="3346992" y="1470661"/>
                </a:cubicBezTo>
                <a:cubicBezTo>
                  <a:pt x="3400101" y="1336734"/>
                  <a:pt x="3606764" y="1401388"/>
                  <a:pt x="3568664" y="1276697"/>
                </a:cubicBezTo>
                <a:cubicBezTo>
                  <a:pt x="3530564" y="1152006"/>
                  <a:pt x="3269637" y="885306"/>
                  <a:pt x="3118392" y="722515"/>
                </a:cubicBezTo>
                <a:cubicBezTo>
                  <a:pt x="2967147" y="559724"/>
                  <a:pt x="2851692" y="420025"/>
                  <a:pt x="2661192" y="299952"/>
                </a:cubicBezTo>
                <a:cubicBezTo>
                  <a:pt x="2470692" y="179879"/>
                  <a:pt x="2221310" y="24015"/>
                  <a:pt x="1975392" y="2079"/>
                </a:cubicBezTo>
                <a:cubicBezTo>
                  <a:pt x="1729474" y="-19857"/>
                  <a:pt x="1391192" y="138315"/>
                  <a:pt x="1185683" y="168333"/>
                </a:cubicBezTo>
                <a:cubicBezTo>
                  <a:pt x="980174" y="198351"/>
                  <a:pt x="886655" y="89824"/>
                  <a:pt x="770046" y="154479"/>
                </a:cubicBezTo>
                <a:close/>
              </a:path>
            </a:pathLst>
          </a:custGeom>
          <a:solidFill>
            <a:schemeClr val="bg1"/>
          </a:solidFill>
          <a:ln w="3810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9" rIns="0" bIns="34979" numCol="1" rtlCol="0" anchor="ctr" anchorCtr="0" compatLnSpc="1">
            <a:prstTxWarp prst="textNoShape">
              <a:avLst/>
            </a:prstTxWarp>
          </a:bodyPr>
          <a:lstStyle/>
          <a:p>
            <a:pPr algn="ctr" defTabSz="699354"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6" name="Freeform 5"/>
          <p:cNvSpPr/>
          <p:nvPr/>
        </p:nvSpPr>
        <p:spPr bwMode="auto">
          <a:xfrm>
            <a:off x="5261357" y="2164245"/>
            <a:ext cx="2680104" cy="2100620"/>
          </a:xfrm>
          <a:custGeom>
            <a:avLst/>
            <a:gdLst>
              <a:gd name="connsiteX0" fmla="*/ 770046 w 3573320"/>
              <a:gd name="connsiteY0" fmla="*/ 154479 h 2800707"/>
              <a:gd name="connsiteX1" fmla="*/ 486028 w 3573320"/>
              <a:gd name="connsiteY1" fmla="*/ 556261 h 2800707"/>
              <a:gd name="connsiteX2" fmla="*/ 465246 w 3573320"/>
              <a:gd name="connsiteY2" fmla="*/ 958043 h 2800707"/>
              <a:gd name="connsiteX3" fmla="*/ 1119 w 3573320"/>
              <a:gd name="connsiteY3" fmla="*/ 1248988 h 2800707"/>
              <a:gd name="connsiteX4" fmla="*/ 333628 w 3573320"/>
              <a:gd name="connsiteY4" fmla="*/ 1830879 h 2800707"/>
              <a:gd name="connsiteX5" fmla="*/ 285137 w 3573320"/>
              <a:gd name="connsiteY5" fmla="*/ 2163388 h 2800707"/>
              <a:gd name="connsiteX6" fmla="*/ 783901 w 3573320"/>
              <a:gd name="connsiteY6" fmla="*/ 2579024 h 2800707"/>
              <a:gd name="connsiteX7" fmla="*/ 1843774 w 3573320"/>
              <a:gd name="connsiteY7" fmla="*/ 2800697 h 2800707"/>
              <a:gd name="connsiteX8" fmla="*/ 2827446 w 3573320"/>
              <a:gd name="connsiteY8" fmla="*/ 2585952 h 2800707"/>
              <a:gd name="connsiteX9" fmla="*/ 3250010 w 3573320"/>
              <a:gd name="connsiteY9" fmla="*/ 2080261 h 2800707"/>
              <a:gd name="connsiteX10" fmla="*/ 3346992 w 3573320"/>
              <a:gd name="connsiteY10" fmla="*/ 1470661 h 2800707"/>
              <a:gd name="connsiteX11" fmla="*/ 3568664 w 3573320"/>
              <a:gd name="connsiteY11" fmla="*/ 1276697 h 2800707"/>
              <a:gd name="connsiteX12" fmla="*/ 3118392 w 3573320"/>
              <a:gd name="connsiteY12" fmla="*/ 722515 h 2800707"/>
              <a:gd name="connsiteX13" fmla="*/ 2661192 w 3573320"/>
              <a:gd name="connsiteY13" fmla="*/ 299952 h 2800707"/>
              <a:gd name="connsiteX14" fmla="*/ 1975392 w 3573320"/>
              <a:gd name="connsiteY14" fmla="*/ 2079 h 2800707"/>
              <a:gd name="connsiteX15" fmla="*/ 1185683 w 3573320"/>
              <a:gd name="connsiteY15" fmla="*/ 168333 h 2800707"/>
              <a:gd name="connsiteX16" fmla="*/ 770046 w 3573320"/>
              <a:gd name="connsiteY16" fmla="*/ 154479 h 280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73320" h="2800707">
                <a:moveTo>
                  <a:pt x="770046" y="154479"/>
                </a:moveTo>
                <a:cubicBezTo>
                  <a:pt x="653437" y="219134"/>
                  <a:pt x="536828" y="422334"/>
                  <a:pt x="486028" y="556261"/>
                </a:cubicBezTo>
                <a:cubicBezTo>
                  <a:pt x="435228" y="690188"/>
                  <a:pt x="546064" y="842588"/>
                  <a:pt x="465246" y="958043"/>
                </a:cubicBezTo>
                <a:cubicBezTo>
                  <a:pt x="384428" y="1073498"/>
                  <a:pt x="23055" y="1103515"/>
                  <a:pt x="1119" y="1248988"/>
                </a:cubicBezTo>
                <a:cubicBezTo>
                  <a:pt x="-20817" y="1394461"/>
                  <a:pt x="286292" y="1678479"/>
                  <a:pt x="333628" y="1830879"/>
                </a:cubicBezTo>
                <a:cubicBezTo>
                  <a:pt x="380964" y="1983279"/>
                  <a:pt x="210092" y="2038697"/>
                  <a:pt x="285137" y="2163388"/>
                </a:cubicBezTo>
                <a:cubicBezTo>
                  <a:pt x="360182" y="2288079"/>
                  <a:pt x="524128" y="2472806"/>
                  <a:pt x="783901" y="2579024"/>
                </a:cubicBezTo>
                <a:cubicBezTo>
                  <a:pt x="1043674" y="2685242"/>
                  <a:pt x="1503183" y="2799542"/>
                  <a:pt x="1843774" y="2800697"/>
                </a:cubicBezTo>
                <a:cubicBezTo>
                  <a:pt x="2184365" y="2801852"/>
                  <a:pt x="2593073" y="2706025"/>
                  <a:pt x="2827446" y="2585952"/>
                </a:cubicBezTo>
                <a:cubicBezTo>
                  <a:pt x="3061819" y="2465879"/>
                  <a:pt x="3163419" y="2266143"/>
                  <a:pt x="3250010" y="2080261"/>
                </a:cubicBezTo>
                <a:cubicBezTo>
                  <a:pt x="3336601" y="1894379"/>
                  <a:pt x="3293883" y="1604588"/>
                  <a:pt x="3346992" y="1470661"/>
                </a:cubicBezTo>
                <a:cubicBezTo>
                  <a:pt x="3400101" y="1336734"/>
                  <a:pt x="3606764" y="1401388"/>
                  <a:pt x="3568664" y="1276697"/>
                </a:cubicBezTo>
                <a:cubicBezTo>
                  <a:pt x="3530564" y="1152006"/>
                  <a:pt x="3269637" y="885306"/>
                  <a:pt x="3118392" y="722515"/>
                </a:cubicBezTo>
                <a:cubicBezTo>
                  <a:pt x="2967147" y="559724"/>
                  <a:pt x="2851692" y="420025"/>
                  <a:pt x="2661192" y="299952"/>
                </a:cubicBezTo>
                <a:cubicBezTo>
                  <a:pt x="2470692" y="179879"/>
                  <a:pt x="2221310" y="24015"/>
                  <a:pt x="1975392" y="2079"/>
                </a:cubicBezTo>
                <a:cubicBezTo>
                  <a:pt x="1729474" y="-19857"/>
                  <a:pt x="1391192" y="138315"/>
                  <a:pt x="1185683" y="168333"/>
                </a:cubicBezTo>
                <a:cubicBezTo>
                  <a:pt x="980174" y="198351"/>
                  <a:pt x="886655" y="89824"/>
                  <a:pt x="770046" y="154479"/>
                </a:cubicBezTo>
                <a:close/>
              </a:path>
            </a:pathLst>
          </a:custGeom>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ln w="3810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9" rIns="0" bIns="34979" numCol="1" rtlCol="0" anchor="ctr" anchorCtr="0" compatLnSpc="1">
            <a:prstTxWarp prst="textNoShape">
              <a:avLst/>
            </a:prstTxWarp>
          </a:bodyPr>
          <a:lstStyle/>
          <a:p>
            <a:pPr algn="ctr" defTabSz="699354" fontAlgn="base">
              <a:spcBef>
                <a:spcPct val="0"/>
              </a:spcBef>
              <a:spcAft>
                <a:spcPct val="0"/>
              </a:spcAft>
            </a:pPr>
            <a:endParaRPr lang="en-US" sz="1500" dirty="0">
              <a:gradFill>
                <a:gsLst>
                  <a:gs pos="0">
                    <a:srgbClr val="FFFFFF"/>
                  </a:gs>
                  <a:gs pos="100000">
                    <a:srgbClr val="FFFFFF"/>
                  </a:gs>
                </a:gsLst>
                <a:lin ang="5400000" scaled="0"/>
              </a:gradFill>
            </a:endParaRPr>
          </a:p>
        </p:txBody>
      </p:sp>
      <p:pic>
        <p:nvPicPr>
          <p:cNvPr id="7" name="Picture 6"/>
          <p:cNvPicPr>
            <a:picLocks noChangeAspect="1"/>
          </p:cNvPicPr>
          <p:nvPr/>
        </p:nvPicPr>
        <p:blipFill>
          <a:blip r:embed="rId3"/>
          <a:stretch>
            <a:fillRect/>
          </a:stretch>
        </p:blipFill>
        <p:spPr>
          <a:xfrm>
            <a:off x="1536982" y="2477393"/>
            <a:ext cx="1513107" cy="1428811"/>
          </a:xfrm>
          <a:prstGeom prst="rect">
            <a:avLst/>
          </a:prstGeom>
        </p:spPr>
      </p:pic>
      <p:sp>
        <p:nvSpPr>
          <p:cNvPr id="8" name="TextBox 7"/>
          <p:cNvSpPr txBox="1"/>
          <p:nvPr/>
        </p:nvSpPr>
        <p:spPr>
          <a:xfrm>
            <a:off x="1319969" y="3844464"/>
            <a:ext cx="1971087" cy="720207"/>
          </a:xfrm>
          <a:prstGeom prst="rect">
            <a:avLst/>
          </a:prstGeom>
          <a:noFill/>
        </p:spPr>
        <p:txBody>
          <a:bodyPr wrap="square" lIns="137166" tIns="109733" rIns="137166" bIns="109733" rtlCol="0">
            <a:spAutoFit/>
          </a:bodyPr>
          <a:lstStyle/>
          <a:p>
            <a:pPr algn="ctr">
              <a:lnSpc>
                <a:spcPct val="90000"/>
              </a:lnSpc>
              <a:spcAft>
                <a:spcPts val="450"/>
              </a:spcAft>
            </a:pPr>
            <a:r>
              <a:rPr lang="en-US" dirty="0">
                <a:solidFill>
                  <a:srgbClr val="0099CC"/>
                </a:solidFill>
              </a:rPr>
              <a:t>Computational Systems</a:t>
            </a:r>
          </a:p>
        </p:txBody>
      </p:sp>
      <p:sp>
        <p:nvSpPr>
          <p:cNvPr id="9" name="Freeform 8"/>
          <p:cNvSpPr/>
          <p:nvPr/>
        </p:nvSpPr>
        <p:spPr bwMode="auto">
          <a:xfrm>
            <a:off x="5749177" y="2596137"/>
            <a:ext cx="1828878" cy="1358346"/>
          </a:xfrm>
          <a:custGeom>
            <a:avLst/>
            <a:gdLst>
              <a:gd name="connsiteX0" fmla="*/ 1126911 w 2110625"/>
              <a:gd name="connsiteY0" fmla="*/ 62183 h 1482531"/>
              <a:gd name="connsiteX1" fmla="*/ 822111 w 2110625"/>
              <a:gd name="connsiteY1" fmla="*/ 6765 h 1482531"/>
              <a:gd name="connsiteX2" fmla="*/ 662784 w 2110625"/>
              <a:gd name="connsiteY2" fmla="*/ 207656 h 1482531"/>
              <a:gd name="connsiteX3" fmla="*/ 399547 w 2110625"/>
              <a:gd name="connsiteY3" fmla="*/ 131456 h 1482531"/>
              <a:gd name="connsiteX4" fmla="*/ 309493 w 2110625"/>
              <a:gd name="connsiteY4" fmla="*/ 401620 h 1482531"/>
              <a:gd name="connsiteX5" fmla="*/ 302566 w 2110625"/>
              <a:gd name="connsiteY5" fmla="*/ 609438 h 1482531"/>
              <a:gd name="connsiteX6" fmla="*/ 4693 w 2110625"/>
              <a:gd name="connsiteY6" fmla="*/ 685638 h 1482531"/>
              <a:gd name="connsiteX7" fmla="*/ 136311 w 2110625"/>
              <a:gd name="connsiteY7" fmla="*/ 1045856 h 1482531"/>
              <a:gd name="connsiteX8" fmla="*/ 351057 w 2110625"/>
              <a:gd name="connsiteY8" fmla="*/ 1322947 h 1482531"/>
              <a:gd name="connsiteX9" fmla="*/ 898311 w 2110625"/>
              <a:gd name="connsiteY9" fmla="*/ 1482274 h 1482531"/>
              <a:gd name="connsiteX10" fmla="*/ 1334729 w 2110625"/>
              <a:gd name="connsiteY10" fmla="*/ 1288310 h 1482531"/>
              <a:gd name="connsiteX11" fmla="*/ 1327802 w 2110625"/>
              <a:gd name="connsiteY11" fmla="*/ 1032001 h 1482531"/>
              <a:gd name="connsiteX12" fmla="*/ 1618747 w 2110625"/>
              <a:gd name="connsiteY12" fmla="*/ 1052783 h 1482531"/>
              <a:gd name="connsiteX13" fmla="*/ 2110584 w 2110625"/>
              <a:gd name="connsiteY13" fmla="*/ 907310 h 1482531"/>
              <a:gd name="connsiteX14" fmla="*/ 1646457 w 2110625"/>
              <a:gd name="connsiteY14" fmla="*/ 574801 h 1482531"/>
              <a:gd name="connsiteX15" fmla="*/ 1604893 w 2110625"/>
              <a:gd name="connsiteY15" fmla="*/ 207656 h 1482531"/>
              <a:gd name="connsiteX16" fmla="*/ 1126911 w 2110625"/>
              <a:gd name="connsiteY16" fmla="*/ 62183 h 148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10625" h="1482531">
                <a:moveTo>
                  <a:pt x="1126911" y="62183"/>
                </a:moveTo>
                <a:cubicBezTo>
                  <a:pt x="996447" y="28701"/>
                  <a:pt x="899465" y="-17480"/>
                  <a:pt x="822111" y="6765"/>
                </a:cubicBezTo>
                <a:cubicBezTo>
                  <a:pt x="744757" y="31010"/>
                  <a:pt x="733211" y="186874"/>
                  <a:pt x="662784" y="207656"/>
                </a:cubicBezTo>
                <a:cubicBezTo>
                  <a:pt x="592357" y="228438"/>
                  <a:pt x="458429" y="99129"/>
                  <a:pt x="399547" y="131456"/>
                </a:cubicBezTo>
                <a:cubicBezTo>
                  <a:pt x="340665" y="163783"/>
                  <a:pt x="325656" y="321956"/>
                  <a:pt x="309493" y="401620"/>
                </a:cubicBezTo>
                <a:cubicBezTo>
                  <a:pt x="293329" y="481284"/>
                  <a:pt x="353366" y="562102"/>
                  <a:pt x="302566" y="609438"/>
                </a:cubicBezTo>
                <a:cubicBezTo>
                  <a:pt x="251766" y="656774"/>
                  <a:pt x="32402" y="612902"/>
                  <a:pt x="4693" y="685638"/>
                </a:cubicBezTo>
                <a:cubicBezTo>
                  <a:pt x="-23016" y="758374"/>
                  <a:pt x="78584" y="939638"/>
                  <a:pt x="136311" y="1045856"/>
                </a:cubicBezTo>
                <a:cubicBezTo>
                  <a:pt x="194038" y="1152074"/>
                  <a:pt x="224057" y="1250211"/>
                  <a:pt x="351057" y="1322947"/>
                </a:cubicBezTo>
                <a:cubicBezTo>
                  <a:pt x="478057" y="1395683"/>
                  <a:pt x="734366" y="1488047"/>
                  <a:pt x="898311" y="1482274"/>
                </a:cubicBezTo>
                <a:cubicBezTo>
                  <a:pt x="1062256" y="1476501"/>
                  <a:pt x="1263147" y="1363355"/>
                  <a:pt x="1334729" y="1288310"/>
                </a:cubicBezTo>
                <a:cubicBezTo>
                  <a:pt x="1406311" y="1213265"/>
                  <a:pt x="1280466" y="1071256"/>
                  <a:pt x="1327802" y="1032001"/>
                </a:cubicBezTo>
                <a:cubicBezTo>
                  <a:pt x="1375138" y="992747"/>
                  <a:pt x="1488284" y="1073565"/>
                  <a:pt x="1618747" y="1052783"/>
                </a:cubicBezTo>
                <a:cubicBezTo>
                  <a:pt x="1749210" y="1032001"/>
                  <a:pt x="2105966" y="986974"/>
                  <a:pt x="2110584" y="907310"/>
                </a:cubicBezTo>
                <a:cubicBezTo>
                  <a:pt x="2115202" y="827646"/>
                  <a:pt x="1730739" y="691410"/>
                  <a:pt x="1646457" y="574801"/>
                </a:cubicBezTo>
                <a:cubicBezTo>
                  <a:pt x="1562175" y="458192"/>
                  <a:pt x="1686866" y="289629"/>
                  <a:pt x="1604893" y="207656"/>
                </a:cubicBezTo>
                <a:cubicBezTo>
                  <a:pt x="1522920" y="125683"/>
                  <a:pt x="1257375" y="95665"/>
                  <a:pt x="1126911" y="62183"/>
                </a:cubicBezTo>
                <a:close/>
              </a:path>
            </a:pathLst>
          </a:custGeom>
          <a:gradFill>
            <a:gsLst>
              <a:gs pos="37000">
                <a:srgbClr val="2D88E6"/>
              </a:gs>
              <a:gs pos="0">
                <a:srgbClr val="0099CC"/>
              </a:gs>
              <a:gs pos="49000">
                <a:schemeClr val="accent2">
                  <a:lumMod val="75000"/>
                </a:schemeClr>
              </a:gs>
              <a:gs pos="66000">
                <a:srgbClr val="0099CC"/>
              </a:gs>
            </a:gsLst>
            <a:lin ang="5400000" scaled="1"/>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9" rIns="0" bIns="34979" numCol="1" rtlCol="0" anchor="ctr" anchorCtr="0" compatLnSpc="1">
            <a:prstTxWarp prst="textNoShape">
              <a:avLst/>
            </a:prstTxWarp>
          </a:bodyPr>
          <a:lstStyle/>
          <a:p>
            <a:pPr algn="ctr" defTabSz="699354"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10" name="TextBox 9"/>
          <p:cNvSpPr txBox="1"/>
          <p:nvPr/>
        </p:nvSpPr>
        <p:spPr>
          <a:xfrm>
            <a:off x="5491163" y="4260148"/>
            <a:ext cx="2395220" cy="470908"/>
          </a:xfrm>
          <a:prstGeom prst="rect">
            <a:avLst/>
          </a:prstGeom>
          <a:noFill/>
        </p:spPr>
        <p:txBody>
          <a:bodyPr wrap="none" lIns="137166" tIns="109733" rIns="137166" bIns="109733" rtlCol="0">
            <a:spAutoFit/>
          </a:bodyPr>
          <a:lstStyle/>
          <a:p>
            <a:pPr>
              <a:lnSpc>
                <a:spcPct val="90000"/>
              </a:lnSpc>
              <a:spcAft>
                <a:spcPts val="450"/>
              </a:spcAft>
            </a:pPr>
            <a:r>
              <a:rPr lang="en-US" dirty="0">
                <a:gradFill>
                  <a:gsLst>
                    <a:gs pos="2917">
                      <a:schemeClr val="tx1"/>
                    </a:gs>
                    <a:gs pos="30000">
                      <a:schemeClr val="tx1"/>
                    </a:gs>
                  </a:gsLst>
                  <a:lin ang="5400000" scaled="0"/>
                </a:gradFill>
              </a:rPr>
              <a:t>Space of Interactions</a:t>
            </a:r>
          </a:p>
        </p:txBody>
      </p:sp>
      <p:sp>
        <p:nvSpPr>
          <p:cNvPr id="11" name="Freeform 10"/>
          <p:cNvSpPr/>
          <p:nvPr/>
        </p:nvSpPr>
        <p:spPr bwMode="auto">
          <a:xfrm>
            <a:off x="6049281" y="3331093"/>
            <a:ext cx="275883" cy="209995"/>
          </a:xfrm>
          <a:custGeom>
            <a:avLst/>
            <a:gdLst>
              <a:gd name="connsiteX0" fmla="*/ 132053 w 367828"/>
              <a:gd name="connsiteY0" fmla="*/ 888 h 279981"/>
              <a:gd name="connsiteX1" fmla="*/ 434 w 367828"/>
              <a:gd name="connsiteY1" fmla="*/ 139433 h 279981"/>
              <a:gd name="connsiteX2" fmla="*/ 173616 w 367828"/>
              <a:gd name="connsiteY2" fmla="*/ 277979 h 279981"/>
              <a:gd name="connsiteX3" fmla="*/ 367580 w 367828"/>
              <a:gd name="connsiteY3" fmla="*/ 208706 h 279981"/>
              <a:gd name="connsiteX4" fmla="*/ 132053 w 367828"/>
              <a:gd name="connsiteY4" fmla="*/ 888 h 279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28" h="279981">
                <a:moveTo>
                  <a:pt x="132053" y="888"/>
                </a:moveTo>
                <a:cubicBezTo>
                  <a:pt x="70862" y="-10657"/>
                  <a:pt x="-6493" y="93251"/>
                  <a:pt x="434" y="139433"/>
                </a:cubicBezTo>
                <a:cubicBezTo>
                  <a:pt x="7361" y="185615"/>
                  <a:pt x="112425" y="266434"/>
                  <a:pt x="173616" y="277979"/>
                </a:cubicBezTo>
                <a:cubicBezTo>
                  <a:pt x="234807" y="289524"/>
                  <a:pt x="374507" y="249115"/>
                  <a:pt x="367580" y="208706"/>
                </a:cubicBezTo>
                <a:cubicBezTo>
                  <a:pt x="360653" y="168297"/>
                  <a:pt x="193244" y="12433"/>
                  <a:pt x="132053" y="888"/>
                </a:cubicBezTo>
                <a:close/>
              </a:path>
            </a:pathLst>
          </a:cu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9" rIns="0" bIns="34979" numCol="1" rtlCol="0" anchor="ctr" anchorCtr="0" compatLnSpc="1">
            <a:prstTxWarp prst="textNoShape">
              <a:avLst/>
            </a:prstTxWarp>
          </a:bodyPr>
          <a:lstStyle/>
          <a:p>
            <a:pPr algn="ctr" defTabSz="699354"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12" name="Freeform 11"/>
          <p:cNvSpPr/>
          <p:nvPr/>
        </p:nvSpPr>
        <p:spPr bwMode="auto">
          <a:xfrm>
            <a:off x="6415347" y="2915976"/>
            <a:ext cx="165891" cy="109477"/>
          </a:xfrm>
          <a:custGeom>
            <a:avLst/>
            <a:gdLst>
              <a:gd name="connsiteX0" fmla="*/ 87332 w 221179"/>
              <a:gd name="connsiteY0" fmla="*/ 173 h 145963"/>
              <a:gd name="connsiteX1" fmla="*/ 4205 w 221179"/>
              <a:gd name="connsiteY1" fmla="*/ 138719 h 145963"/>
              <a:gd name="connsiteX2" fmla="*/ 218950 w 221179"/>
              <a:gd name="connsiteY2" fmla="*/ 111010 h 145963"/>
              <a:gd name="connsiteX3" fmla="*/ 87332 w 221179"/>
              <a:gd name="connsiteY3" fmla="*/ 173 h 145963"/>
            </a:gdLst>
            <a:ahLst/>
            <a:cxnLst>
              <a:cxn ang="0">
                <a:pos x="connsiteX0" y="connsiteY0"/>
              </a:cxn>
              <a:cxn ang="0">
                <a:pos x="connsiteX1" y="connsiteY1"/>
              </a:cxn>
              <a:cxn ang="0">
                <a:pos x="connsiteX2" y="connsiteY2"/>
              </a:cxn>
              <a:cxn ang="0">
                <a:pos x="connsiteX3" y="connsiteY3"/>
              </a:cxn>
            </a:cxnLst>
            <a:rect l="l" t="t" r="r" b="b"/>
            <a:pathLst>
              <a:path w="221179" h="145963">
                <a:moveTo>
                  <a:pt x="87332" y="173"/>
                </a:moveTo>
                <a:cubicBezTo>
                  <a:pt x="51541" y="4791"/>
                  <a:pt x="-17731" y="120246"/>
                  <a:pt x="4205" y="138719"/>
                </a:cubicBezTo>
                <a:cubicBezTo>
                  <a:pt x="26141" y="157192"/>
                  <a:pt x="199323" y="137565"/>
                  <a:pt x="218950" y="111010"/>
                </a:cubicBezTo>
                <a:cubicBezTo>
                  <a:pt x="238577" y="84455"/>
                  <a:pt x="123123" y="-4445"/>
                  <a:pt x="87332" y="173"/>
                </a:cubicBezTo>
                <a:close/>
              </a:path>
            </a:pathLst>
          </a:cu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9" rIns="0" bIns="34979" numCol="1" rtlCol="0" anchor="ctr" anchorCtr="0" compatLnSpc="1">
            <a:prstTxWarp prst="textNoShape">
              <a:avLst/>
            </a:prstTxWarp>
          </a:bodyPr>
          <a:lstStyle/>
          <a:p>
            <a:pPr algn="ctr" defTabSz="699354"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13" name="Freeform 12"/>
          <p:cNvSpPr/>
          <p:nvPr/>
        </p:nvSpPr>
        <p:spPr bwMode="auto">
          <a:xfrm>
            <a:off x="6704683" y="3187426"/>
            <a:ext cx="400280" cy="164943"/>
          </a:xfrm>
          <a:custGeom>
            <a:avLst/>
            <a:gdLst>
              <a:gd name="connsiteX0" fmla="*/ 105047 w 533684"/>
              <a:gd name="connsiteY0" fmla="*/ 3002 h 219915"/>
              <a:gd name="connsiteX1" fmla="*/ 14993 w 533684"/>
              <a:gd name="connsiteY1" fmla="*/ 196966 h 219915"/>
              <a:gd name="connsiteX2" fmla="*/ 347502 w 533684"/>
              <a:gd name="connsiteY2" fmla="*/ 203893 h 219915"/>
              <a:gd name="connsiteX3" fmla="*/ 527611 w 533684"/>
              <a:gd name="connsiteY3" fmla="*/ 86130 h 219915"/>
              <a:gd name="connsiteX4" fmla="*/ 105047 w 533684"/>
              <a:gd name="connsiteY4" fmla="*/ 3002 h 219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684" h="219915">
                <a:moveTo>
                  <a:pt x="105047" y="3002"/>
                </a:moveTo>
                <a:cubicBezTo>
                  <a:pt x="19611" y="21475"/>
                  <a:pt x="-25416" y="163484"/>
                  <a:pt x="14993" y="196966"/>
                </a:cubicBezTo>
                <a:cubicBezTo>
                  <a:pt x="55402" y="230448"/>
                  <a:pt x="262066" y="222366"/>
                  <a:pt x="347502" y="203893"/>
                </a:cubicBezTo>
                <a:cubicBezTo>
                  <a:pt x="432938" y="185420"/>
                  <a:pt x="563402" y="116148"/>
                  <a:pt x="527611" y="86130"/>
                </a:cubicBezTo>
                <a:cubicBezTo>
                  <a:pt x="491820" y="56112"/>
                  <a:pt x="190483" y="-15471"/>
                  <a:pt x="105047" y="3002"/>
                </a:cubicBezTo>
                <a:close/>
              </a:path>
            </a:pathLst>
          </a:cu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9" rIns="0" bIns="34979" numCol="1" rtlCol="0" anchor="ctr" anchorCtr="0" compatLnSpc="1">
            <a:prstTxWarp prst="textNoShape">
              <a:avLst/>
            </a:prstTxWarp>
          </a:bodyPr>
          <a:lstStyle/>
          <a:p>
            <a:pPr algn="ctr" defTabSz="699354"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14" name="TextBox 13"/>
          <p:cNvSpPr txBox="1"/>
          <p:nvPr/>
        </p:nvSpPr>
        <p:spPr>
          <a:xfrm>
            <a:off x="3050090" y="2852867"/>
            <a:ext cx="671350" cy="844857"/>
          </a:xfrm>
          <a:prstGeom prst="rect">
            <a:avLst/>
          </a:prstGeom>
          <a:noFill/>
        </p:spPr>
        <p:txBody>
          <a:bodyPr wrap="none" lIns="137166" tIns="109733" rIns="137166" bIns="109733" rtlCol="0">
            <a:spAutoFit/>
          </a:bodyPr>
          <a:lstStyle/>
          <a:p>
            <a:pPr>
              <a:lnSpc>
                <a:spcPct val="90000"/>
              </a:lnSpc>
              <a:spcAft>
                <a:spcPts val="450"/>
              </a:spcAft>
            </a:pPr>
            <a:r>
              <a:rPr lang="en-US" sz="4500" dirty="0">
                <a:gradFill>
                  <a:gsLst>
                    <a:gs pos="2917">
                      <a:schemeClr val="tx1"/>
                    </a:gs>
                    <a:gs pos="30000">
                      <a:schemeClr val="tx1"/>
                    </a:gs>
                  </a:gsLst>
                  <a:lin ang="5400000" scaled="0"/>
                </a:gradFill>
              </a:rPr>
              <a:t>+</a:t>
            </a:r>
          </a:p>
        </p:txBody>
      </p:sp>
      <p:pic>
        <p:nvPicPr>
          <p:cNvPr id="15" name="Picture 14"/>
          <p:cNvPicPr>
            <a:picLocks noChangeAspect="1"/>
          </p:cNvPicPr>
          <p:nvPr/>
        </p:nvPicPr>
        <p:blipFill>
          <a:blip r:embed="rId4"/>
          <a:stretch>
            <a:fillRect/>
          </a:stretch>
        </p:blipFill>
        <p:spPr>
          <a:xfrm>
            <a:off x="3688765" y="2564564"/>
            <a:ext cx="1257196" cy="1421489"/>
          </a:xfrm>
          <a:prstGeom prst="rect">
            <a:avLst/>
          </a:prstGeom>
        </p:spPr>
      </p:pic>
      <p:sp>
        <p:nvSpPr>
          <p:cNvPr id="16" name="Freeform 15"/>
          <p:cNvSpPr/>
          <p:nvPr/>
        </p:nvSpPr>
        <p:spPr bwMode="auto">
          <a:xfrm>
            <a:off x="6050526" y="3327180"/>
            <a:ext cx="275883" cy="209995"/>
          </a:xfrm>
          <a:custGeom>
            <a:avLst/>
            <a:gdLst>
              <a:gd name="connsiteX0" fmla="*/ 132053 w 367828"/>
              <a:gd name="connsiteY0" fmla="*/ 888 h 279981"/>
              <a:gd name="connsiteX1" fmla="*/ 434 w 367828"/>
              <a:gd name="connsiteY1" fmla="*/ 139433 h 279981"/>
              <a:gd name="connsiteX2" fmla="*/ 173616 w 367828"/>
              <a:gd name="connsiteY2" fmla="*/ 277979 h 279981"/>
              <a:gd name="connsiteX3" fmla="*/ 367580 w 367828"/>
              <a:gd name="connsiteY3" fmla="*/ 208706 h 279981"/>
              <a:gd name="connsiteX4" fmla="*/ 132053 w 367828"/>
              <a:gd name="connsiteY4" fmla="*/ 888 h 279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28" h="279981">
                <a:moveTo>
                  <a:pt x="132053" y="888"/>
                </a:moveTo>
                <a:cubicBezTo>
                  <a:pt x="70862" y="-10657"/>
                  <a:pt x="-6493" y="93251"/>
                  <a:pt x="434" y="139433"/>
                </a:cubicBezTo>
                <a:cubicBezTo>
                  <a:pt x="7361" y="185615"/>
                  <a:pt x="112425" y="266434"/>
                  <a:pt x="173616" y="277979"/>
                </a:cubicBezTo>
                <a:cubicBezTo>
                  <a:pt x="234807" y="289524"/>
                  <a:pt x="374507" y="249115"/>
                  <a:pt x="367580" y="208706"/>
                </a:cubicBezTo>
                <a:cubicBezTo>
                  <a:pt x="360653" y="168297"/>
                  <a:pt x="193244" y="12433"/>
                  <a:pt x="132053" y="888"/>
                </a:cubicBezTo>
                <a:close/>
              </a:path>
            </a:pathLst>
          </a:cu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9" rIns="0" bIns="34979" numCol="1" rtlCol="0" anchor="ctr" anchorCtr="0" compatLnSpc="1">
            <a:prstTxWarp prst="textNoShape">
              <a:avLst/>
            </a:prstTxWarp>
          </a:bodyPr>
          <a:lstStyle/>
          <a:p>
            <a:pPr algn="ctr" defTabSz="699354"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17" name="Freeform 16"/>
          <p:cNvSpPr/>
          <p:nvPr/>
        </p:nvSpPr>
        <p:spPr bwMode="auto">
          <a:xfrm>
            <a:off x="6704683" y="3187425"/>
            <a:ext cx="400280" cy="164943"/>
          </a:xfrm>
          <a:custGeom>
            <a:avLst/>
            <a:gdLst>
              <a:gd name="connsiteX0" fmla="*/ 105047 w 533684"/>
              <a:gd name="connsiteY0" fmla="*/ 3002 h 219915"/>
              <a:gd name="connsiteX1" fmla="*/ 14993 w 533684"/>
              <a:gd name="connsiteY1" fmla="*/ 196966 h 219915"/>
              <a:gd name="connsiteX2" fmla="*/ 347502 w 533684"/>
              <a:gd name="connsiteY2" fmla="*/ 203893 h 219915"/>
              <a:gd name="connsiteX3" fmla="*/ 527611 w 533684"/>
              <a:gd name="connsiteY3" fmla="*/ 86130 h 219915"/>
              <a:gd name="connsiteX4" fmla="*/ 105047 w 533684"/>
              <a:gd name="connsiteY4" fmla="*/ 3002 h 219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684" h="219915">
                <a:moveTo>
                  <a:pt x="105047" y="3002"/>
                </a:moveTo>
                <a:cubicBezTo>
                  <a:pt x="19611" y="21475"/>
                  <a:pt x="-25416" y="163484"/>
                  <a:pt x="14993" y="196966"/>
                </a:cubicBezTo>
                <a:cubicBezTo>
                  <a:pt x="55402" y="230448"/>
                  <a:pt x="262066" y="222366"/>
                  <a:pt x="347502" y="203893"/>
                </a:cubicBezTo>
                <a:cubicBezTo>
                  <a:pt x="432938" y="185420"/>
                  <a:pt x="563402" y="116148"/>
                  <a:pt x="527611" y="86130"/>
                </a:cubicBezTo>
                <a:cubicBezTo>
                  <a:pt x="491820" y="56112"/>
                  <a:pt x="190483" y="-15471"/>
                  <a:pt x="105047" y="3002"/>
                </a:cubicBezTo>
                <a:close/>
              </a:path>
            </a:pathLst>
          </a:cu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9" rIns="0" bIns="34979" numCol="1" rtlCol="0" anchor="ctr" anchorCtr="0" compatLnSpc="1">
            <a:prstTxWarp prst="textNoShape">
              <a:avLst/>
            </a:prstTxWarp>
          </a:bodyPr>
          <a:lstStyle/>
          <a:p>
            <a:pPr algn="ctr" defTabSz="699354"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18" name="Freeform 17"/>
          <p:cNvSpPr/>
          <p:nvPr/>
        </p:nvSpPr>
        <p:spPr bwMode="auto">
          <a:xfrm>
            <a:off x="6411197" y="2915976"/>
            <a:ext cx="165891" cy="109477"/>
          </a:xfrm>
          <a:custGeom>
            <a:avLst/>
            <a:gdLst>
              <a:gd name="connsiteX0" fmla="*/ 87332 w 221179"/>
              <a:gd name="connsiteY0" fmla="*/ 173 h 145963"/>
              <a:gd name="connsiteX1" fmla="*/ 4205 w 221179"/>
              <a:gd name="connsiteY1" fmla="*/ 138719 h 145963"/>
              <a:gd name="connsiteX2" fmla="*/ 218950 w 221179"/>
              <a:gd name="connsiteY2" fmla="*/ 111010 h 145963"/>
              <a:gd name="connsiteX3" fmla="*/ 87332 w 221179"/>
              <a:gd name="connsiteY3" fmla="*/ 173 h 145963"/>
            </a:gdLst>
            <a:ahLst/>
            <a:cxnLst>
              <a:cxn ang="0">
                <a:pos x="connsiteX0" y="connsiteY0"/>
              </a:cxn>
              <a:cxn ang="0">
                <a:pos x="connsiteX1" y="connsiteY1"/>
              </a:cxn>
              <a:cxn ang="0">
                <a:pos x="connsiteX2" y="connsiteY2"/>
              </a:cxn>
              <a:cxn ang="0">
                <a:pos x="connsiteX3" y="connsiteY3"/>
              </a:cxn>
            </a:cxnLst>
            <a:rect l="l" t="t" r="r" b="b"/>
            <a:pathLst>
              <a:path w="221179" h="145963">
                <a:moveTo>
                  <a:pt x="87332" y="173"/>
                </a:moveTo>
                <a:cubicBezTo>
                  <a:pt x="51541" y="4791"/>
                  <a:pt x="-17731" y="120246"/>
                  <a:pt x="4205" y="138719"/>
                </a:cubicBezTo>
                <a:cubicBezTo>
                  <a:pt x="26141" y="157192"/>
                  <a:pt x="199323" y="137565"/>
                  <a:pt x="218950" y="111010"/>
                </a:cubicBezTo>
                <a:cubicBezTo>
                  <a:pt x="238577" y="84455"/>
                  <a:pt x="123123" y="-4445"/>
                  <a:pt x="87332" y="173"/>
                </a:cubicBezTo>
                <a:close/>
              </a:path>
            </a:pathLst>
          </a:cu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9" rIns="0" bIns="34979" numCol="1" rtlCol="0" anchor="ctr" anchorCtr="0" compatLnSpc="1">
            <a:prstTxWarp prst="textNoShape">
              <a:avLst/>
            </a:prstTxWarp>
          </a:bodyPr>
          <a:lstStyle/>
          <a:p>
            <a:pPr algn="ctr" defTabSz="699354" fontAlgn="base">
              <a:spcBef>
                <a:spcPct val="0"/>
              </a:spcBef>
              <a:spcAft>
                <a:spcPct val="0"/>
              </a:spcAft>
            </a:pPr>
            <a:endParaRPr lang="en-US" sz="1500" dirty="0">
              <a:gradFill>
                <a:gsLst>
                  <a:gs pos="0">
                    <a:srgbClr val="FFFFFF"/>
                  </a:gs>
                  <a:gs pos="100000">
                    <a:srgbClr val="FFFFFF"/>
                  </a:gs>
                </a:gsLst>
                <a:lin ang="5400000" scaled="0"/>
              </a:gradFill>
            </a:endParaRPr>
          </a:p>
        </p:txBody>
      </p:sp>
      <p:sp>
        <p:nvSpPr>
          <p:cNvPr id="19" name="TextBox 18"/>
          <p:cNvSpPr txBox="1"/>
          <p:nvPr/>
        </p:nvSpPr>
        <p:spPr>
          <a:xfrm>
            <a:off x="3479932" y="3844463"/>
            <a:ext cx="1618479" cy="720207"/>
          </a:xfrm>
          <a:prstGeom prst="rect">
            <a:avLst/>
          </a:prstGeom>
          <a:noFill/>
        </p:spPr>
        <p:txBody>
          <a:bodyPr wrap="square" lIns="137166" tIns="109733" rIns="137166" bIns="109733" rtlCol="0">
            <a:spAutoFit/>
          </a:bodyPr>
          <a:lstStyle/>
          <a:p>
            <a:pPr algn="ctr">
              <a:lnSpc>
                <a:spcPct val="90000"/>
              </a:lnSpc>
              <a:spcAft>
                <a:spcPts val="450"/>
              </a:spcAft>
            </a:pPr>
            <a:r>
              <a:rPr lang="en-US" dirty="0">
                <a:solidFill>
                  <a:schemeClr val="accent6">
                    <a:lumMod val="75000"/>
                  </a:schemeClr>
                </a:solidFill>
              </a:rPr>
              <a:t>Human Computation</a:t>
            </a:r>
          </a:p>
        </p:txBody>
      </p:sp>
      <p:sp>
        <p:nvSpPr>
          <p:cNvPr id="20" name="Right Arrow 19"/>
          <p:cNvSpPr/>
          <p:nvPr/>
        </p:nvSpPr>
        <p:spPr bwMode="auto">
          <a:xfrm rot="10072999" flipH="1">
            <a:off x="5010828" y="3091814"/>
            <a:ext cx="1276773" cy="226851"/>
          </a:xfrm>
          <a:prstGeom prst="rightArrow">
            <a:avLst>
              <a:gd name="adj1" fmla="val 50000"/>
              <a:gd name="adj2" fmla="val 94186"/>
            </a:avLst>
          </a:prstGeom>
          <a:solidFill>
            <a:srgbClr val="FFFFFF"/>
          </a:soli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5782B5">
                <a:satMod val="300000"/>
              </a:srgbClr>
            </a:contourClr>
          </a:sp3d>
        </p:spPr>
        <p:txBody>
          <a:bodyPr vert="horz" wrap="square" lIns="68580" tIns="34290" rIns="68580" bIns="34290" numCol="1" rtlCol="0" anchor="ctr" anchorCtr="0" compatLnSpc="1">
            <a:prstTxWarp prst="textNoShape">
              <a:avLst/>
            </a:prstTxWarp>
          </a:bodyPr>
          <a:lstStyle/>
          <a:p>
            <a:pPr algn="ctr" defTabSz="685574" fontAlgn="base">
              <a:spcBef>
                <a:spcPct val="0"/>
              </a:spcBef>
              <a:spcAft>
                <a:spcPct val="0"/>
              </a:spcAft>
              <a:defRPr/>
            </a:pPr>
            <a:endParaRPr lang="en-US" sz="1725" kern="0" dirty="0">
              <a:solidFill>
                <a:srgbClr val="FFFFFF"/>
              </a:solidFill>
              <a:effectLst>
                <a:outerShdw blurRad="38100" dist="38100" dir="2700000" algn="tl">
                  <a:srgbClr val="000000">
                    <a:alpha val="43137"/>
                  </a:srgbClr>
                </a:outerShdw>
              </a:effectLst>
              <a:latin typeface="Segoe" pitchFamily="34" charset="0"/>
            </a:endParaRPr>
          </a:p>
        </p:txBody>
      </p:sp>
      <p:sp>
        <p:nvSpPr>
          <p:cNvPr id="21" name="Right Arrow 20"/>
          <p:cNvSpPr/>
          <p:nvPr/>
        </p:nvSpPr>
        <p:spPr bwMode="auto">
          <a:xfrm rot="10072999" flipH="1">
            <a:off x="5081497" y="3433183"/>
            <a:ext cx="1010578" cy="226851"/>
          </a:xfrm>
          <a:prstGeom prst="rightArrow">
            <a:avLst>
              <a:gd name="adj1" fmla="val 50000"/>
              <a:gd name="adj2" fmla="val 94186"/>
            </a:avLst>
          </a:prstGeom>
          <a:solidFill>
            <a:srgbClr val="FFFFFF"/>
          </a:soli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5782B5">
                <a:satMod val="300000"/>
              </a:srgbClr>
            </a:contourClr>
          </a:sp3d>
        </p:spPr>
        <p:txBody>
          <a:bodyPr vert="horz" wrap="square" lIns="68580" tIns="34290" rIns="68580" bIns="34290" numCol="1" rtlCol="0" anchor="ctr" anchorCtr="0" compatLnSpc="1">
            <a:prstTxWarp prst="textNoShape">
              <a:avLst/>
            </a:prstTxWarp>
          </a:bodyPr>
          <a:lstStyle/>
          <a:p>
            <a:pPr algn="ctr" defTabSz="685574" fontAlgn="base">
              <a:spcBef>
                <a:spcPct val="0"/>
              </a:spcBef>
              <a:spcAft>
                <a:spcPct val="0"/>
              </a:spcAft>
              <a:defRPr/>
            </a:pPr>
            <a:endParaRPr lang="en-US" sz="1725" kern="0" dirty="0">
              <a:solidFill>
                <a:srgbClr val="FFFFFF"/>
              </a:solidFill>
              <a:effectLst>
                <a:outerShdw blurRad="38100" dist="38100" dir="2700000" algn="tl">
                  <a:srgbClr val="000000">
                    <a:alpha val="43137"/>
                  </a:srgbClr>
                </a:outerShdw>
              </a:effectLst>
              <a:latin typeface="Segoe" pitchFamily="34" charset="0"/>
            </a:endParaRPr>
          </a:p>
        </p:txBody>
      </p:sp>
      <p:sp>
        <p:nvSpPr>
          <p:cNvPr id="22" name="TextBox 5"/>
          <p:cNvSpPr txBox="1"/>
          <p:nvPr/>
        </p:nvSpPr>
        <p:spPr>
          <a:xfrm>
            <a:off x="1386681" y="4785820"/>
            <a:ext cx="6400800" cy="960263"/>
          </a:xfrm>
          <a:prstGeom prst="rect">
            <a:avLst/>
          </a:prstGeom>
          <a:noFill/>
        </p:spPr>
        <p:txBody>
          <a:bodyPr wrap="square" lIns="182880" tIns="146304" rIns="182880" bIns="146304"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a:lnSpc>
                <a:spcPct val="90000"/>
              </a:lnSpc>
              <a:spcAft>
                <a:spcPts val="600"/>
              </a:spcAft>
            </a:pPr>
            <a:r>
              <a:rPr lang="en-US" sz="2400" dirty="0">
                <a:gradFill>
                  <a:gsLst>
                    <a:gs pos="2917">
                      <a:schemeClr val="tx1"/>
                    </a:gs>
                    <a:gs pos="30000">
                      <a:schemeClr val="tx1"/>
                    </a:gs>
                  </a:gsLst>
                  <a:lin ang="5400000" scaled="0"/>
                </a:gradFill>
              </a:rPr>
              <a:t>Humans as a resource during </a:t>
            </a:r>
            <a:r>
              <a:rPr lang="en-US" sz="2400" b="1" dirty="0">
                <a:gradFill>
                  <a:gsLst>
                    <a:gs pos="2917">
                      <a:schemeClr val="tx1"/>
                    </a:gs>
                    <a:gs pos="30000">
                      <a:schemeClr val="tx1"/>
                    </a:gs>
                  </a:gsLst>
                  <a:lin ang="5400000" scaled="0"/>
                </a:gradFill>
              </a:rPr>
              <a:t>training</a:t>
            </a:r>
            <a:r>
              <a:rPr lang="en-US" sz="2400" dirty="0">
                <a:gradFill>
                  <a:gsLst>
                    <a:gs pos="2917">
                      <a:schemeClr val="tx1"/>
                    </a:gs>
                    <a:gs pos="30000">
                      <a:schemeClr val="tx1"/>
                    </a:gs>
                  </a:gsLst>
                  <a:lin ang="5400000" scaled="0"/>
                </a:gradFill>
              </a:rPr>
              <a:t>, </a:t>
            </a:r>
            <a:r>
              <a:rPr lang="en-US" sz="2400" b="1" dirty="0">
                <a:gradFill>
                  <a:gsLst>
                    <a:gs pos="2917">
                      <a:schemeClr val="tx1"/>
                    </a:gs>
                    <a:gs pos="30000">
                      <a:schemeClr val="tx1"/>
                    </a:gs>
                  </a:gsLst>
                  <a:lin ang="5400000" scaled="0"/>
                </a:gradFill>
              </a:rPr>
              <a:t>evaluation</a:t>
            </a:r>
            <a:r>
              <a:rPr lang="en-US" sz="2400" dirty="0">
                <a:gradFill>
                  <a:gsLst>
                    <a:gs pos="2917">
                      <a:schemeClr val="tx1"/>
                    </a:gs>
                    <a:gs pos="30000">
                      <a:schemeClr val="tx1"/>
                    </a:gs>
                  </a:gsLst>
                  <a:lin ang="5400000" scaled="0"/>
                </a:gradFill>
              </a:rPr>
              <a:t> and </a:t>
            </a:r>
            <a:r>
              <a:rPr lang="en-US" sz="2400" b="1" dirty="0">
                <a:gradFill>
                  <a:gsLst>
                    <a:gs pos="2917">
                      <a:schemeClr val="tx1"/>
                    </a:gs>
                    <a:gs pos="30000">
                      <a:schemeClr val="tx1"/>
                    </a:gs>
                  </a:gsLst>
                  <a:lin ang="5400000" scaled="0"/>
                </a:gradFill>
              </a:rPr>
              <a:t>execution</a:t>
            </a:r>
            <a:r>
              <a:rPr lang="en-US" sz="2400" dirty="0">
                <a:gradFill>
                  <a:gsLst>
                    <a:gs pos="2917">
                      <a:schemeClr val="tx1"/>
                    </a:gs>
                    <a:gs pos="30000">
                      <a:schemeClr val="tx1"/>
                    </a:gs>
                  </a:gsLst>
                  <a:lin ang="5400000" scaled="0"/>
                </a:gradFill>
              </a:rPr>
              <a:t> of AI systems </a:t>
            </a:r>
          </a:p>
        </p:txBody>
      </p:sp>
    </p:spTree>
    <p:extLst>
      <p:ext uri="{BB962C8B-B14F-4D97-AF65-F5344CB8AC3E}">
        <p14:creationId xmlns:p14="http://schemas.microsoft.com/office/powerpoint/2010/main" val="2685992174"/>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Hybrid Intelligence for Execution </a:t>
            </a:r>
          </a:p>
        </p:txBody>
      </p:sp>
      <p:sp>
        <p:nvSpPr>
          <p:cNvPr id="3" name="Text Placeholder 2"/>
          <p:cNvSpPr>
            <a:spLocks noGrp="1"/>
          </p:cNvSpPr>
          <p:nvPr>
            <p:ph type="body" sz="quarter" idx="11"/>
          </p:nvPr>
        </p:nvSpPr>
        <p:spPr/>
        <p:txBody>
          <a:bodyPr/>
          <a:lstStyle/>
          <a:p>
            <a:endParaRPr lang="en-US"/>
          </a:p>
        </p:txBody>
      </p:sp>
      <p:grpSp>
        <p:nvGrpSpPr>
          <p:cNvPr id="5" name="Group 4"/>
          <p:cNvGrpSpPr/>
          <p:nvPr/>
        </p:nvGrpSpPr>
        <p:grpSpPr>
          <a:xfrm>
            <a:off x="243681" y="1214475"/>
            <a:ext cx="8566549" cy="3109830"/>
            <a:chOff x="2375490" y="1144637"/>
            <a:chExt cx="8566549" cy="310983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5490" y="2125593"/>
              <a:ext cx="1371600" cy="1371600"/>
            </a:xfrm>
            <a:prstGeom prst="rect">
              <a:avLst/>
            </a:prstGeom>
          </p:spPr>
        </p:pic>
        <p:sp>
          <p:nvSpPr>
            <p:cNvPr id="7" name="TextBox 6"/>
            <p:cNvSpPr txBox="1"/>
            <p:nvPr/>
          </p:nvSpPr>
          <p:spPr>
            <a:xfrm>
              <a:off x="2677240" y="3424736"/>
              <a:ext cx="776495" cy="544765"/>
            </a:xfrm>
            <a:prstGeom prst="rect">
              <a:avLst/>
            </a:prstGeom>
            <a:noFill/>
          </p:spPr>
          <p:txBody>
            <a:bodyPr wrap="none" lIns="182880" tIns="146304" rIns="182880" bIns="146304" rtlCol="0">
              <a:spAutoFit/>
            </a:bodyPr>
            <a:lstStyle/>
            <a:p>
              <a:pPr>
                <a:lnSpc>
                  <a:spcPct val="90000"/>
                </a:lnSpc>
                <a:spcAft>
                  <a:spcPts val="600"/>
                </a:spcAft>
              </a:pPr>
              <a:r>
                <a:rPr lang="en-US" dirty="0">
                  <a:gradFill>
                    <a:gsLst>
                      <a:gs pos="2917">
                        <a:schemeClr val="tx1"/>
                      </a:gs>
                      <a:gs pos="30000">
                        <a:schemeClr val="tx1"/>
                      </a:gs>
                    </a:gsLst>
                    <a:lin ang="5400000" scaled="0"/>
                  </a:gradFill>
                </a:rPr>
                <a:t>user</a:t>
              </a:r>
            </a:p>
          </p:txBody>
        </p:sp>
        <p:sp>
          <p:nvSpPr>
            <p:cNvPr id="8" name="Rectangle 7"/>
            <p:cNvSpPr/>
            <p:nvPr/>
          </p:nvSpPr>
          <p:spPr>
            <a:xfrm>
              <a:off x="5778449" y="1792565"/>
              <a:ext cx="1644458" cy="804460"/>
            </a:xfrm>
            <a:prstGeom prst="rect">
              <a:avLst/>
            </a:prstGeom>
            <a:noFill/>
            <a:ln w="31750">
              <a:solidFill>
                <a:schemeClr val="bg2">
                  <a:lumMod val="2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AI system</a:t>
              </a:r>
            </a:p>
          </p:txBody>
        </p:sp>
        <p:sp>
          <p:nvSpPr>
            <p:cNvPr id="9" name="TextBox 8"/>
            <p:cNvSpPr txBox="1"/>
            <p:nvPr/>
          </p:nvSpPr>
          <p:spPr>
            <a:xfrm>
              <a:off x="4033522" y="2432053"/>
              <a:ext cx="1355558" cy="369332"/>
            </a:xfrm>
            <a:prstGeom prst="rect">
              <a:avLst/>
            </a:prstGeom>
            <a:noFill/>
          </p:spPr>
          <p:txBody>
            <a:bodyPr wrap="square" rtlCol="0">
              <a:spAutoFit/>
            </a:bodyPr>
            <a:lstStyle/>
            <a:p>
              <a:r>
                <a:rPr lang="en-US" i="1" dirty="0"/>
                <a:t>user query</a:t>
              </a:r>
            </a:p>
          </p:txBody>
        </p:sp>
        <p:sp>
          <p:nvSpPr>
            <p:cNvPr id="10" name="TextBox 9"/>
            <p:cNvSpPr txBox="1"/>
            <p:nvPr/>
          </p:nvSpPr>
          <p:spPr>
            <a:xfrm>
              <a:off x="3681515" y="3185057"/>
              <a:ext cx="1889177" cy="923330"/>
            </a:xfrm>
            <a:prstGeom prst="rect">
              <a:avLst/>
            </a:prstGeom>
            <a:noFill/>
          </p:spPr>
          <p:txBody>
            <a:bodyPr wrap="square" rtlCol="0">
              <a:spAutoFit/>
            </a:bodyPr>
            <a:lstStyle/>
            <a:p>
              <a:pPr algn="ctr"/>
              <a:r>
                <a:rPr lang="en-US" i="1" dirty="0"/>
                <a:t>human verified and improved response</a:t>
              </a:r>
            </a:p>
          </p:txBody>
        </p:sp>
        <p:cxnSp>
          <p:nvCxnSpPr>
            <p:cNvPr id="11" name="Straight Arrow Connector 10"/>
            <p:cNvCxnSpPr/>
            <p:nvPr/>
          </p:nvCxnSpPr>
          <p:spPr>
            <a:xfrm flipV="1">
              <a:off x="3766457" y="2803551"/>
              <a:ext cx="1719295" cy="7842"/>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4"/>
            <a:stretch>
              <a:fillRect/>
            </a:stretch>
          </p:blipFill>
          <p:spPr>
            <a:xfrm>
              <a:off x="6147041" y="3142343"/>
              <a:ext cx="983587" cy="1112124"/>
            </a:xfrm>
            <a:prstGeom prst="rect">
              <a:avLst/>
            </a:prstGeom>
          </p:spPr>
        </p:pic>
        <p:cxnSp>
          <p:nvCxnSpPr>
            <p:cNvPr id="13" name="Straight Arrow Connector 12"/>
            <p:cNvCxnSpPr/>
            <p:nvPr/>
          </p:nvCxnSpPr>
          <p:spPr>
            <a:xfrm>
              <a:off x="6581531" y="2594904"/>
              <a:ext cx="0" cy="547439"/>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640455" y="2672730"/>
              <a:ext cx="1940841" cy="369332"/>
            </a:xfrm>
            <a:prstGeom prst="rect">
              <a:avLst/>
            </a:prstGeom>
            <a:noFill/>
          </p:spPr>
          <p:txBody>
            <a:bodyPr wrap="square" rtlCol="0">
              <a:spAutoFit/>
            </a:bodyPr>
            <a:lstStyle/>
            <a:p>
              <a:r>
                <a:rPr lang="en-US" i="1" dirty="0"/>
                <a:t>system output</a:t>
              </a:r>
            </a:p>
          </p:txBody>
        </p:sp>
        <p:sp>
          <p:nvSpPr>
            <p:cNvPr id="15" name="Rectangle 14"/>
            <p:cNvSpPr/>
            <p:nvPr/>
          </p:nvSpPr>
          <p:spPr>
            <a:xfrm>
              <a:off x="5485752" y="1525024"/>
              <a:ext cx="2867764" cy="2729443"/>
            </a:xfrm>
            <a:prstGeom prst="rect">
              <a:avLst/>
            </a:prstGeom>
            <a:noFill/>
            <a:ln w="31750">
              <a:solidFill>
                <a:schemeClr val="bg2">
                  <a:lumMod val="2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6" name="Flowchart: Magnetic Disk 15"/>
            <p:cNvSpPr/>
            <p:nvPr/>
          </p:nvSpPr>
          <p:spPr bwMode="auto">
            <a:xfrm>
              <a:off x="9557125" y="2691539"/>
              <a:ext cx="1084618" cy="839723"/>
            </a:xfrm>
            <a:prstGeom prst="flowChartMagneticDisk">
              <a:avLst/>
            </a:prstGeom>
            <a:ln w="25400">
              <a:solidFill>
                <a:schemeClr val="bg2">
                  <a:lumMod val="25000"/>
                </a:schemeClr>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400" dirty="0">
                  <a:solidFill>
                    <a:schemeClr val="tx1"/>
                  </a:solidFill>
                </a:rPr>
                <a:t>Database</a:t>
              </a:r>
            </a:p>
          </p:txBody>
        </p:sp>
        <p:cxnSp>
          <p:nvCxnSpPr>
            <p:cNvPr id="17" name="Elbow Connector 16"/>
            <p:cNvCxnSpPr>
              <a:endCxn id="16" idx="3"/>
            </p:cNvCxnSpPr>
            <p:nvPr/>
          </p:nvCxnSpPr>
          <p:spPr>
            <a:xfrm flipV="1">
              <a:off x="8353516" y="3531262"/>
              <a:ext cx="1745918" cy="169881"/>
            </a:xfrm>
            <a:prstGeom prst="bentConnector2">
              <a:avLst/>
            </a:prstGeom>
            <a:ln w="25400">
              <a:solidFill>
                <a:srgbClr val="0070C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6" idx="1"/>
              <a:endCxn id="19" idx="2"/>
            </p:cNvCxnSpPr>
            <p:nvPr/>
          </p:nvCxnSpPr>
          <p:spPr>
            <a:xfrm flipH="1" flipV="1">
              <a:off x="10092178" y="2286000"/>
              <a:ext cx="7256" cy="405539"/>
            </a:xfrm>
            <a:prstGeom prst="straightConnector1">
              <a:avLst/>
            </a:prstGeom>
            <a:ln w="25400">
              <a:solidFill>
                <a:srgbClr val="0070C0"/>
              </a:solidFill>
              <a:headEnd type="none"/>
              <a:tailEnd type="triangle"/>
            </a:ln>
          </p:spPr>
          <p:style>
            <a:lnRef idx="1">
              <a:schemeClr val="accent3"/>
            </a:lnRef>
            <a:fillRef idx="0">
              <a:schemeClr val="accent3"/>
            </a:fillRef>
            <a:effectRef idx="0">
              <a:schemeClr val="accent3"/>
            </a:effectRef>
            <a:fontRef idx="minor">
              <a:schemeClr val="tx1"/>
            </a:fontRef>
          </p:style>
        </p:cxnSp>
        <p:sp>
          <p:nvSpPr>
            <p:cNvPr id="19" name="Rectangle 18"/>
            <p:cNvSpPr/>
            <p:nvPr/>
          </p:nvSpPr>
          <p:spPr>
            <a:xfrm>
              <a:off x="9242316" y="1299862"/>
              <a:ext cx="1699723" cy="986138"/>
            </a:xfrm>
            <a:prstGeom prst="rect">
              <a:avLst/>
            </a:prstGeom>
            <a:noFill/>
            <a:ln w="31750">
              <a:solidFill>
                <a:schemeClr val="bg2">
                  <a:lumMod val="2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t>self-assessment</a:t>
              </a:r>
            </a:p>
            <a:p>
              <a:pPr algn="ctr"/>
              <a:r>
                <a:rPr lang="en-US" sz="1600" dirty="0"/>
                <a:t>diagnosis</a:t>
              </a:r>
            </a:p>
            <a:p>
              <a:pPr algn="ctr"/>
              <a:r>
                <a:rPr lang="en-US" sz="1600" dirty="0"/>
                <a:t>improvements</a:t>
              </a:r>
            </a:p>
          </p:txBody>
        </p:sp>
        <p:sp>
          <p:nvSpPr>
            <p:cNvPr id="20" name="TextBox 19"/>
            <p:cNvSpPr txBox="1"/>
            <p:nvPr/>
          </p:nvSpPr>
          <p:spPr>
            <a:xfrm>
              <a:off x="5755692" y="1144637"/>
              <a:ext cx="2749871" cy="369332"/>
            </a:xfrm>
            <a:prstGeom prst="rect">
              <a:avLst/>
            </a:prstGeom>
            <a:noFill/>
          </p:spPr>
          <p:txBody>
            <a:bodyPr wrap="square" rtlCol="0">
              <a:spAutoFit/>
            </a:bodyPr>
            <a:lstStyle/>
            <a:p>
              <a:r>
                <a:rPr lang="en-US" i="1" dirty="0"/>
                <a:t>hybrid intelligent system</a:t>
              </a:r>
            </a:p>
          </p:txBody>
        </p:sp>
        <p:cxnSp>
          <p:nvCxnSpPr>
            <p:cNvPr id="21" name="Straight Arrow Connector 20"/>
            <p:cNvCxnSpPr/>
            <p:nvPr/>
          </p:nvCxnSpPr>
          <p:spPr>
            <a:xfrm flipH="1">
              <a:off x="3806082" y="3166523"/>
              <a:ext cx="1679670" cy="0"/>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8297727" y="3750610"/>
              <a:ext cx="1889177" cy="369332"/>
            </a:xfrm>
            <a:prstGeom prst="rect">
              <a:avLst/>
            </a:prstGeom>
            <a:noFill/>
          </p:spPr>
          <p:txBody>
            <a:bodyPr wrap="square" rtlCol="0">
              <a:spAutoFit/>
            </a:bodyPr>
            <a:lstStyle/>
            <a:p>
              <a:pPr algn="ctr"/>
              <a:r>
                <a:rPr lang="en-US" i="1" dirty="0"/>
                <a:t>human input</a:t>
              </a:r>
            </a:p>
          </p:txBody>
        </p:sp>
      </p:grpSp>
      <p:pic>
        <p:nvPicPr>
          <p:cNvPr id="24" name="Picture 23"/>
          <p:cNvPicPr>
            <a:picLocks noChangeAspect="1"/>
          </p:cNvPicPr>
          <p:nvPr/>
        </p:nvPicPr>
        <p:blipFill>
          <a:blip r:embed="rId5"/>
          <a:stretch>
            <a:fillRect/>
          </a:stretch>
        </p:blipFill>
        <p:spPr>
          <a:xfrm>
            <a:off x="5333930" y="4594323"/>
            <a:ext cx="3176004" cy="1377509"/>
          </a:xfrm>
          <a:prstGeom prst="rect">
            <a:avLst/>
          </a:prstGeom>
        </p:spPr>
      </p:pic>
      <p:sp>
        <p:nvSpPr>
          <p:cNvPr id="25" name="TextBox 24"/>
          <p:cNvSpPr txBox="1"/>
          <p:nvPr/>
        </p:nvSpPr>
        <p:spPr>
          <a:xfrm>
            <a:off x="6134314" y="5887010"/>
            <a:ext cx="2114874" cy="489365"/>
          </a:xfrm>
          <a:prstGeom prst="rect">
            <a:avLst/>
          </a:prstGeom>
          <a:noFill/>
        </p:spPr>
        <p:txBody>
          <a:bodyPr wrap="none" lIns="182880" tIns="146304" rIns="182880" bIns="146304" rtlCol="0">
            <a:spAutoFit/>
          </a:bodyPr>
          <a:lstStyle/>
          <a:p>
            <a:pPr>
              <a:lnSpc>
                <a:spcPct val="90000"/>
              </a:lnSpc>
              <a:spcAft>
                <a:spcPts val="600"/>
              </a:spcAft>
            </a:pPr>
            <a:r>
              <a:rPr lang="en-US" sz="1400" dirty="0">
                <a:gradFill>
                  <a:gsLst>
                    <a:gs pos="2917">
                      <a:schemeClr val="tx1"/>
                    </a:gs>
                    <a:gs pos="30000">
                      <a:schemeClr val="tx1"/>
                    </a:gs>
                  </a:gsLst>
                  <a:lin ang="5400000" scaled="0"/>
                </a:gradFill>
              </a:rPr>
              <a:t>[Bernstein et al., 2012]</a:t>
            </a:r>
          </a:p>
        </p:txBody>
      </p:sp>
      <p:sp>
        <p:nvSpPr>
          <p:cNvPr id="26" name="TextBox 25"/>
          <p:cNvSpPr txBox="1"/>
          <p:nvPr/>
        </p:nvSpPr>
        <p:spPr>
          <a:xfrm>
            <a:off x="1643431" y="4911643"/>
            <a:ext cx="4285417" cy="1037207"/>
          </a:xfrm>
          <a:prstGeom prst="rect">
            <a:avLst/>
          </a:prstGeom>
          <a:noFill/>
        </p:spPr>
        <p:txBody>
          <a:bodyPr wrap="square" lIns="182880" tIns="146304" rIns="182880" bIns="146304" rtlCol="0">
            <a:spAutoFit/>
          </a:bodyPr>
          <a:lstStyle/>
          <a:p>
            <a:pPr>
              <a:lnSpc>
                <a:spcPct val="90000"/>
              </a:lnSpc>
              <a:spcAft>
                <a:spcPts val="600"/>
              </a:spcAft>
            </a:pPr>
            <a:r>
              <a:rPr lang="en-US" sz="2400" b="1" dirty="0">
                <a:gradFill>
                  <a:gsLst>
                    <a:gs pos="2917">
                      <a:schemeClr val="tx1"/>
                    </a:gs>
                    <a:gs pos="30000">
                      <a:schemeClr val="tx1"/>
                    </a:gs>
                  </a:gsLst>
                  <a:lin ang="5400000" scaled="0"/>
                </a:gradFill>
              </a:rPr>
              <a:t>Enabling technology: </a:t>
            </a:r>
          </a:p>
          <a:p>
            <a:pPr>
              <a:lnSpc>
                <a:spcPct val="90000"/>
              </a:lnSpc>
              <a:spcAft>
                <a:spcPts val="600"/>
              </a:spcAft>
            </a:pPr>
            <a:r>
              <a:rPr lang="en-US" sz="2400" dirty="0">
                <a:gradFill>
                  <a:gsLst>
                    <a:gs pos="2917">
                      <a:schemeClr val="tx1"/>
                    </a:gs>
                    <a:gs pos="30000">
                      <a:schemeClr val="tx1"/>
                    </a:gs>
                  </a:gsLst>
                  <a:lin ang="5400000" scaled="0"/>
                </a:gradFill>
              </a:rPr>
              <a:t>real-time crowd access </a:t>
            </a:r>
          </a:p>
        </p:txBody>
      </p:sp>
      <p:sp>
        <p:nvSpPr>
          <p:cNvPr id="27" name="Rectangle 26"/>
          <p:cNvSpPr/>
          <p:nvPr/>
        </p:nvSpPr>
        <p:spPr>
          <a:xfrm>
            <a:off x="1924581" y="5792837"/>
            <a:ext cx="3009157" cy="369332"/>
          </a:xfrm>
          <a:prstGeom prst="rect">
            <a:avLst/>
          </a:prstGeom>
        </p:spPr>
        <p:txBody>
          <a:bodyPr wrap="none">
            <a:spAutoFit/>
          </a:bodyPr>
          <a:lstStyle/>
          <a:p>
            <a:r>
              <a:rPr lang="en-US" dirty="0"/>
              <a:t>0.5 secs from task to action </a:t>
            </a:r>
          </a:p>
        </p:txBody>
      </p:sp>
    </p:spTree>
    <p:extLst>
      <p:ext uri="{BB962C8B-B14F-4D97-AF65-F5344CB8AC3E}">
        <p14:creationId xmlns:p14="http://schemas.microsoft.com/office/powerpoint/2010/main" val="7569618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Happens in the Real World</a:t>
            </a:r>
          </a:p>
        </p:txBody>
      </p:sp>
      <p:pic>
        <p:nvPicPr>
          <p:cNvPr id="4" name="Picture 3"/>
          <p:cNvPicPr>
            <a:picLocks noChangeAspect="1"/>
          </p:cNvPicPr>
          <p:nvPr/>
        </p:nvPicPr>
        <p:blipFill>
          <a:blip r:embed="rId3"/>
          <a:stretch>
            <a:fillRect/>
          </a:stretch>
        </p:blipFill>
        <p:spPr>
          <a:xfrm>
            <a:off x="548481" y="1439862"/>
            <a:ext cx="6195421" cy="5257800"/>
          </a:xfrm>
          <a:prstGeom prst="rect">
            <a:avLst/>
          </a:prstGeom>
        </p:spPr>
      </p:pic>
      <p:sp>
        <p:nvSpPr>
          <p:cNvPr id="6" name="Rectangle 5"/>
          <p:cNvSpPr/>
          <p:nvPr/>
        </p:nvSpPr>
        <p:spPr bwMode="auto">
          <a:xfrm>
            <a:off x="1920082" y="3725862"/>
            <a:ext cx="609600" cy="228600"/>
          </a:xfrm>
          <a:prstGeom prst="rect">
            <a:avLst/>
          </a:prstGeom>
          <a:solidFill>
            <a:schemeClr val="bg1">
              <a:lumMod val="65000"/>
              <a:alpha val="96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1281050367"/>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Hybrid Intelligence for Diagnosis </a:t>
            </a:r>
          </a:p>
        </p:txBody>
      </p:sp>
      <p:sp>
        <p:nvSpPr>
          <p:cNvPr id="3" name="Text Placeholder 2"/>
          <p:cNvSpPr>
            <a:spLocks noGrp="1"/>
          </p:cNvSpPr>
          <p:nvPr>
            <p:ph type="body" sz="quarter" idx="11"/>
          </p:nvPr>
        </p:nvSpPr>
        <p:spPr/>
        <p:txBody>
          <a:bodyPr/>
          <a:lstStyle/>
          <a:p>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684" y="2357080"/>
            <a:ext cx="1212892" cy="1212892"/>
          </a:xfrm>
          <a:prstGeom prst="rect">
            <a:avLst/>
          </a:prstGeom>
        </p:spPr>
      </p:pic>
      <p:sp>
        <p:nvSpPr>
          <p:cNvPr id="6" name="TextBox 5"/>
          <p:cNvSpPr txBox="1"/>
          <p:nvPr/>
        </p:nvSpPr>
        <p:spPr>
          <a:xfrm>
            <a:off x="160244" y="3475769"/>
            <a:ext cx="848630" cy="572464"/>
          </a:xfrm>
          <a:prstGeom prst="rect">
            <a:avLst/>
          </a:prstGeom>
          <a:noFill/>
        </p:spPr>
        <p:txBody>
          <a:bodyPr wrap="none" lIns="182880" tIns="146304" rIns="182880" bIns="146304" rtlCol="0">
            <a:spAutoFit/>
          </a:bodyPr>
          <a:lstStyle/>
          <a:p>
            <a:pPr>
              <a:lnSpc>
                <a:spcPct val="90000"/>
              </a:lnSpc>
              <a:spcAft>
                <a:spcPts val="600"/>
              </a:spcAft>
            </a:pPr>
            <a:r>
              <a:rPr lang="en-US" sz="2000" dirty="0">
                <a:gradFill>
                  <a:gsLst>
                    <a:gs pos="2917">
                      <a:schemeClr val="tx1"/>
                    </a:gs>
                    <a:gs pos="30000">
                      <a:schemeClr val="tx1"/>
                    </a:gs>
                  </a:gsLst>
                  <a:lin ang="5400000" scaled="0"/>
                </a:gradFill>
              </a:rPr>
              <a:t>user</a:t>
            </a:r>
          </a:p>
        </p:txBody>
      </p:sp>
      <p:sp>
        <p:nvSpPr>
          <p:cNvPr id="7" name="Rectangle 6"/>
          <p:cNvSpPr/>
          <p:nvPr/>
        </p:nvSpPr>
        <p:spPr>
          <a:xfrm>
            <a:off x="2171529" y="1857348"/>
            <a:ext cx="4701552" cy="2895878"/>
          </a:xfrm>
          <a:prstGeom prst="rect">
            <a:avLst/>
          </a:prstGeom>
          <a:noFill/>
          <a:ln w="31750">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8" name="TextBox 7"/>
          <p:cNvSpPr txBox="1"/>
          <p:nvPr/>
        </p:nvSpPr>
        <p:spPr>
          <a:xfrm>
            <a:off x="1183316" y="2658445"/>
            <a:ext cx="1114926" cy="369332"/>
          </a:xfrm>
          <a:prstGeom prst="rect">
            <a:avLst/>
          </a:prstGeom>
          <a:noFill/>
        </p:spPr>
        <p:txBody>
          <a:bodyPr wrap="square" rtlCol="0">
            <a:spAutoFit/>
          </a:bodyPr>
          <a:lstStyle/>
          <a:p>
            <a:r>
              <a:rPr lang="en-US" dirty="0"/>
              <a:t>query</a:t>
            </a:r>
          </a:p>
        </p:txBody>
      </p:sp>
      <p:cxnSp>
        <p:nvCxnSpPr>
          <p:cNvPr id="9" name="Straight Arrow Connector 8"/>
          <p:cNvCxnSpPr>
            <a:cxnSpLocks/>
          </p:cNvCxnSpPr>
          <p:nvPr/>
        </p:nvCxnSpPr>
        <p:spPr>
          <a:xfrm flipH="1">
            <a:off x="1239578" y="3203592"/>
            <a:ext cx="643468" cy="11011"/>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51095" y="3214603"/>
            <a:ext cx="1327703" cy="646331"/>
          </a:xfrm>
          <a:prstGeom prst="rect">
            <a:avLst/>
          </a:prstGeom>
          <a:noFill/>
        </p:spPr>
        <p:txBody>
          <a:bodyPr wrap="square" rtlCol="0">
            <a:spAutoFit/>
          </a:bodyPr>
          <a:lstStyle/>
          <a:p>
            <a:pPr algn="ctr"/>
            <a:r>
              <a:rPr lang="en-US" dirty="0"/>
              <a:t>system output</a:t>
            </a:r>
          </a:p>
        </p:txBody>
      </p:sp>
      <p:cxnSp>
        <p:nvCxnSpPr>
          <p:cNvPr id="11" name="Straight Arrow Connector 10"/>
          <p:cNvCxnSpPr>
            <a:cxnSpLocks/>
          </p:cNvCxnSpPr>
          <p:nvPr/>
        </p:nvCxnSpPr>
        <p:spPr>
          <a:xfrm flipV="1">
            <a:off x="1261604" y="3027777"/>
            <a:ext cx="647028" cy="47"/>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359085" y="2088282"/>
            <a:ext cx="1164330" cy="713742"/>
          </a:xfrm>
          <a:prstGeom prst="rect">
            <a:avLst/>
          </a:prstGeom>
          <a:noFill/>
          <a:ln w="31750">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a:t>component 1</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0470" y="3853561"/>
            <a:ext cx="610571" cy="610571"/>
          </a:xfrm>
          <a:prstGeom prst="rect">
            <a:avLst/>
          </a:prstGeom>
        </p:spPr>
      </p:pic>
      <p:pic>
        <p:nvPicPr>
          <p:cNvPr id="16" name="Picture 15"/>
          <p:cNvPicPr>
            <a:picLocks noChangeAspect="1"/>
          </p:cNvPicPr>
          <p:nvPr/>
        </p:nvPicPr>
        <p:blipFill>
          <a:blip r:embed="rId5"/>
          <a:stretch>
            <a:fillRect/>
          </a:stretch>
        </p:blipFill>
        <p:spPr>
          <a:xfrm>
            <a:off x="2567281" y="3312480"/>
            <a:ext cx="795131" cy="899041"/>
          </a:xfrm>
          <a:prstGeom prst="rect">
            <a:avLst/>
          </a:prstGeom>
        </p:spPr>
      </p:pic>
      <p:cxnSp>
        <p:nvCxnSpPr>
          <p:cNvPr id="19" name="Straight Arrow Connector 18"/>
          <p:cNvCxnSpPr>
            <a:cxnSpLocks/>
          </p:cNvCxnSpPr>
          <p:nvPr/>
        </p:nvCxnSpPr>
        <p:spPr>
          <a:xfrm>
            <a:off x="2941250" y="2804852"/>
            <a:ext cx="0" cy="415095"/>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2" name="Elbow Connector 21"/>
          <p:cNvCxnSpPr/>
          <p:nvPr/>
        </p:nvCxnSpPr>
        <p:spPr>
          <a:xfrm rot="5400000" flipH="1" flipV="1">
            <a:off x="3130773" y="3082649"/>
            <a:ext cx="1099436" cy="543841"/>
          </a:xfrm>
          <a:prstGeom prst="bentConnector3">
            <a:avLst>
              <a:gd name="adj1" fmla="val 510"/>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378569" y="4119205"/>
            <a:ext cx="4287472" cy="634020"/>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human to </a:t>
            </a:r>
            <a:r>
              <a:rPr lang="en-US" sz="2400" b="1" dirty="0">
                <a:gradFill>
                  <a:gsLst>
                    <a:gs pos="2917">
                      <a:schemeClr val="tx1"/>
                    </a:gs>
                    <a:gs pos="30000">
                      <a:schemeClr val="tx1"/>
                    </a:gs>
                  </a:gsLst>
                  <a:lin ang="5400000" scaled="0"/>
                </a:gradFill>
              </a:rPr>
              <a:t>verify</a:t>
            </a:r>
            <a:r>
              <a:rPr lang="en-US" sz="2400" dirty="0">
                <a:gradFill>
                  <a:gsLst>
                    <a:gs pos="2917">
                      <a:schemeClr val="tx1"/>
                    </a:gs>
                    <a:gs pos="30000">
                      <a:schemeClr val="tx1"/>
                    </a:gs>
                  </a:gsLst>
                  <a:lin ang="5400000" scaled="0"/>
                </a:gradFill>
              </a:rPr>
              <a:t> and </a:t>
            </a:r>
            <a:r>
              <a:rPr lang="en-US" sz="2400" b="1" dirty="0">
                <a:gradFill>
                  <a:gsLst>
                    <a:gs pos="2917">
                      <a:schemeClr val="tx1"/>
                    </a:gs>
                    <a:gs pos="30000">
                      <a:schemeClr val="tx1"/>
                    </a:gs>
                  </a:gsLst>
                  <a:lin ang="5400000" scaled="0"/>
                </a:gradFill>
              </a:rPr>
              <a:t>correct</a:t>
            </a:r>
          </a:p>
        </p:txBody>
      </p:sp>
      <p:sp>
        <p:nvSpPr>
          <p:cNvPr id="26" name="Flowchart: Magnetic Disk 25"/>
          <p:cNvSpPr/>
          <p:nvPr/>
        </p:nvSpPr>
        <p:spPr bwMode="auto">
          <a:xfrm>
            <a:off x="7654914" y="3569972"/>
            <a:ext cx="1084618" cy="990600"/>
          </a:xfrm>
          <a:prstGeom prst="flowChartMagneticDisk">
            <a:avLst/>
          </a:prstGeom>
          <a:noFill/>
          <a:ln w="28575">
            <a:solidFill>
              <a:srgbClr val="0070C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cxnSp>
        <p:nvCxnSpPr>
          <p:cNvPr id="28" name="Straight Arrow Connector 27"/>
          <p:cNvCxnSpPr>
            <a:cxnSpLocks/>
          </p:cNvCxnSpPr>
          <p:nvPr/>
        </p:nvCxnSpPr>
        <p:spPr>
          <a:xfrm flipV="1">
            <a:off x="3514348" y="2459645"/>
            <a:ext cx="317112" cy="1238"/>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3814383" y="2084144"/>
            <a:ext cx="1164330" cy="713742"/>
          </a:xfrm>
          <a:prstGeom prst="rect">
            <a:avLst/>
          </a:prstGeom>
          <a:noFill/>
          <a:ln w="31750">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a:t>component 2</a:t>
            </a:r>
          </a:p>
        </p:txBody>
      </p:sp>
      <p:cxnSp>
        <p:nvCxnSpPr>
          <p:cNvPr id="40" name="Straight Arrow Connector 39"/>
          <p:cNvCxnSpPr>
            <a:cxnSpLocks/>
          </p:cNvCxnSpPr>
          <p:nvPr/>
        </p:nvCxnSpPr>
        <p:spPr>
          <a:xfrm flipV="1">
            <a:off x="4978713" y="2439642"/>
            <a:ext cx="317112" cy="1238"/>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5284124" y="2091110"/>
            <a:ext cx="1164330" cy="713742"/>
          </a:xfrm>
          <a:prstGeom prst="rect">
            <a:avLst/>
          </a:prstGeom>
          <a:noFill/>
          <a:ln w="31750">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a:t>component 3</a:t>
            </a:r>
          </a:p>
        </p:txBody>
      </p:sp>
      <p:pic>
        <p:nvPicPr>
          <p:cNvPr id="43" name="Picture 42"/>
          <p:cNvPicPr>
            <a:picLocks noChangeAspect="1"/>
          </p:cNvPicPr>
          <p:nvPr/>
        </p:nvPicPr>
        <p:blipFill>
          <a:blip r:embed="rId5"/>
          <a:stretch>
            <a:fillRect/>
          </a:stretch>
        </p:blipFill>
        <p:spPr>
          <a:xfrm>
            <a:off x="4076023" y="3291633"/>
            <a:ext cx="795131" cy="899041"/>
          </a:xfrm>
          <a:prstGeom prst="rect">
            <a:avLst/>
          </a:prstGeom>
        </p:spPr>
      </p:pic>
      <p:cxnSp>
        <p:nvCxnSpPr>
          <p:cNvPr id="44" name="Straight Arrow Connector 43"/>
          <p:cNvCxnSpPr>
            <a:cxnSpLocks/>
          </p:cNvCxnSpPr>
          <p:nvPr/>
        </p:nvCxnSpPr>
        <p:spPr>
          <a:xfrm>
            <a:off x="4449992" y="2784005"/>
            <a:ext cx="0" cy="415095"/>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5" name="Elbow Connector 44"/>
          <p:cNvCxnSpPr/>
          <p:nvPr/>
        </p:nvCxnSpPr>
        <p:spPr>
          <a:xfrm rot="5400000" flipH="1" flipV="1">
            <a:off x="4639515" y="3061802"/>
            <a:ext cx="1099436" cy="543841"/>
          </a:xfrm>
          <a:prstGeom prst="bentConnector3">
            <a:avLst>
              <a:gd name="adj1" fmla="val 510"/>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46" name="Picture 45"/>
          <p:cNvPicPr>
            <a:picLocks noChangeAspect="1"/>
          </p:cNvPicPr>
          <p:nvPr/>
        </p:nvPicPr>
        <p:blipFill>
          <a:blip r:embed="rId5"/>
          <a:stretch>
            <a:fillRect/>
          </a:stretch>
        </p:blipFill>
        <p:spPr>
          <a:xfrm>
            <a:off x="5616921" y="3312481"/>
            <a:ext cx="795131" cy="899041"/>
          </a:xfrm>
          <a:prstGeom prst="rect">
            <a:avLst/>
          </a:prstGeom>
        </p:spPr>
      </p:pic>
      <p:cxnSp>
        <p:nvCxnSpPr>
          <p:cNvPr id="47" name="Straight Arrow Connector 46"/>
          <p:cNvCxnSpPr>
            <a:cxnSpLocks/>
          </p:cNvCxnSpPr>
          <p:nvPr/>
        </p:nvCxnSpPr>
        <p:spPr>
          <a:xfrm>
            <a:off x="5990890" y="2804853"/>
            <a:ext cx="0" cy="415095"/>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8" name="Elbow Connector 47"/>
          <p:cNvCxnSpPr>
            <a:cxnSpLocks/>
          </p:cNvCxnSpPr>
          <p:nvPr/>
        </p:nvCxnSpPr>
        <p:spPr>
          <a:xfrm rot="5400000" flipH="1" flipV="1">
            <a:off x="5862459" y="3055396"/>
            <a:ext cx="1444644" cy="253143"/>
          </a:xfrm>
          <a:prstGeom prst="bentConnector3">
            <a:avLst>
              <a:gd name="adj1" fmla="val 946"/>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cxnSpLocks/>
          </p:cNvCxnSpPr>
          <p:nvPr/>
        </p:nvCxnSpPr>
        <p:spPr>
          <a:xfrm flipV="1">
            <a:off x="6443786" y="2439642"/>
            <a:ext cx="1291248" cy="8959"/>
          </a:xfrm>
          <a:prstGeom prst="straightConnector1">
            <a:avLst/>
          </a:prstGeom>
          <a:ln w="190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53" name="Picture 52"/>
          <p:cNvPicPr>
            <a:picLocks noChangeAspect="1"/>
          </p:cNvPicPr>
          <p:nvPr/>
        </p:nvPicPr>
        <p:blipFill>
          <a:blip r:embed="rId5"/>
          <a:stretch>
            <a:fillRect/>
          </a:stretch>
        </p:blipFill>
        <p:spPr>
          <a:xfrm>
            <a:off x="7799658" y="2064485"/>
            <a:ext cx="795131" cy="899041"/>
          </a:xfrm>
          <a:prstGeom prst="rect">
            <a:avLst/>
          </a:prstGeom>
        </p:spPr>
      </p:pic>
      <p:sp>
        <p:nvSpPr>
          <p:cNvPr id="55" name="TextBox 54"/>
          <p:cNvSpPr txBox="1"/>
          <p:nvPr/>
        </p:nvSpPr>
        <p:spPr>
          <a:xfrm>
            <a:off x="6721108" y="1813775"/>
            <a:ext cx="1327703" cy="646331"/>
          </a:xfrm>
          <a:prstGeom prst="rect">
            <a:avLst/>
          </a:prstGeom>
          <a:noFill/>
        </p:spPr>
        <p:txBody>
          <a:bodyPr wrap="square" rtlCol="0">
            <a:spAutoFit/>
          </a:bodyPr>
          <a:lstStyle/>
          <a:p>
            <a:pPr algn="ctr"/>
            <a:r>
              <a:rPr lang="en-US" dirty="0"/>
              <a:t>system output</a:t>
            </a:r>
          </a:p>
        </p:txBody>
      </p:sp>
      <p:sp>
        <p:nvSpPr>
          <p:cNvPr id="56" name="Down Arrow 55"/>
          <p:cNvSpPr/>
          <p:nvPr/>
        </p:nvSpPr>
        <p:spPr bwMode="auto">
          <a:xfrm>
            <a:off x="8010802" y="2977924"/>
            <a:ext cx="305744" cy="559844"/>
          </a:xfrm>
          <a:prstGeom prst="downArrow">
            <a:avLst/>
          </a:prstGeom>
          <a:solidFill>
            <a:schemeClr val="bg2">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57" name="TextBox 56"/>
          <p:cNvSpPr txBox="1"/>
          <p:nvPr/>
        </p:nvSpPr>
        <p:spPr>
          <a:xfrm>
            <a:off x="6781709" y="4535001"/>
            <a:ext cx="2763930" cy="960263"/>
          </a:xfrm>
          <a:prstGeom prst="rect">
            <a:avLst/>
          </a:prstGeom>
          <a:noFill/>
        </p:spPr>
        <p:txBody>
          <a:bodyPr wrap="square" lIns="182880" tIns="146304" rIns="182880" bIns="146304" rtlCol="0">
            <a:spAutoFit/>
          </a:bodyPr>
          <a:lstStyle/>
          <a:p>
            <a:pPr algn="ctr">
              <a:lnSpc>
                <a:spcPct val="90000"/>
              </a:lnSpc>
              <a:spcAft>
                <a:spcPts val="600"/>
              </a:spcAft>
            </a:pPr>
            <a:r>
              <a:rPr lang="en-US" sz="2400" dirty="0">
                <a:gradFill>
                  <a:gsLst>
                    <a:gs pos="2917">
                      <a:schemeClr val="tx1"/>
                    </a:gs>
                    <a:gs pos="30000">
                      <a:schemeClr val="tx1"/>
                    </a:gs>
                  </a:gsLst>
                  <a:lin ang="5400000" scaled="0"/>
                </a:gradFill>
              </a:rPr>
              <a:t>logs of failures, fixes, successes</a:t>
            </a:r>
            <a:endParaRPr lang="en-US" sz="2400" b="1"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3821687861"/>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Challenges </a:t>
            </a:r>
          </a:p>
        </p:txBody>
      </p:sp>
      <p:sp>
        <p:nvSpPr>
          <p:cNvPr id="3" name="Text Placeholder 2"/>
          <p:cNvSpPr>
            <a:spLocks noGrp="1"/>
          </p:cNvSpPr>
          <p:nvPr>
            <p:ph type="body" sz="quarter" idx="11"/>
          </p:nvPr>
        </p:nvSpPr>
        <p:spPr/>
        <p:txBody>
          <a:bodyPr/>
          <a:lstStyle/>
          <a:p>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082" y="1058862"/>
            <a:ext cx="3124200" cy="2614715"/>
          </a:xfrm>
          <a:prstGeom prst="rect">
            <a:avLst/>
          </a:prstGeom>
        </p:spPr>
      </p:pic>
      <p:pic>
        <p:nvPicPr>
          <p:cNvPr id="5" name="Picture 4"/>
          <p:cNvPicPr>
            <a:picLocks noChangeAspect="1"/>
          </p:cNvPicPr>
          <p:nvPr/>
        </p:nvPicPr>
        <p:blipFill>
          <a:blip r:embed="rId4"/>
          <a:stretch>
            <a:fillRect/>
          </a:stretch>
        </p:blipFill>
        <p:spPr>
          <a:xfrm>
            <a:off x="2760835" y="3344862"/>
            <a:ext cx="4493246" cy="3006696"/>
          </a:xfrm>
          <a:prstGeom prst="rect">
            <a:avLst/>
          </a:prstGeom>
        </p:spPr>
      </p:pic>
      <p:graphicFrame>
        <p:nvGraphicFramePr>
          <p:cNvPr id="8" name="Diagram 7"/>
          <p:cNvGraphicFramePr/>
          <p:nvPr>
            <p:extLst>
              <p:ext uri="{D42A27DB-BD31-4B8C-83A1-F6EECF244321}">
                <p14:modId xmlns:p14="http://schemas.microsoft.com/office/powerpoint/2010/main" val="3944468353"/>
              </p:ext>
            </p:extLst>
          </p:nvPr>
        </p:nvGraphicFramePr>
        <p:xfrm>
          <a:off x="4320961" y="296900"/>
          <a:ext cx="4533319" cy="298921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TextBox 8"/>
          <p:cNvSpPr txBox="1"/>
          <p:nvPr/>
        </p:nvSpPr>
        <p:spPr>
          <a:xfrm>
            <a:off x="6720681" y="2041292"/>
            <a:ext cx="1981200" cy="849463"/>
          </a:xfrm>
          <a:prstGeom prst="rect">
            <a:avLst/>
          </a:prstGeom>
          <a:noFill/>
        </p:spPr>
        <p:txBody>
          <a:bodyPr wrap="square" lIns="182880" tIns="146304" rIns="182880" bIns="146304" rtlCol="0">
            <a:spAutoFit/>
          </a:bodyPr>
          <a:lstStyle/>
          <a:p>
            <a:pPr>
              <a:lnSpc>
                <a:spcPct val="90000"/>
              </a:lnSpc>
              <a:spcAft>
                <a:spcPts val="600"/>
              </a:spcAft>
            </a:pPr>
            <a:r>
              <a:rPr lang="en-US" sz="2000" dirty="0">
                <a:gradFill>
                  <a:gsLst>
                    <a:gs pos="2917">
                      <a:schemeClr val="tx1"/>
                    </a:gs>
                    <a:gs pos="30000">
                      <a:schemeClr val="tx1"/>
                    </a:gs>
                  </a:gsLst>
                  <a:lin ang="5400000" scaled="0"/>
                </a:gradFill>
              </a:rPr>
              <a:t>Optimization of access</a:t>
            </a:r>
          </a:p>
        </p:txBody>
      </p:sp>
      <p:sp>
        <p:nvSpPr>
          <p:cNvPr id="10" name="TextBox 9"/>
          <p:cNvSpPr txBox="1"/>
          <p:nvPr/>
        </p:nvSpPr>
        <p:spPr>
          <a:xfrm>
            <a:off x="4574836" y="1902792"/>
            <a:ext cx="1826082" cy="1126462"/>
          </a:xfrm>
          <a:prstGeom prst="rect">
            <a:avLst/>
          </a:prstGeom>
          <a:noFill/>
        </p:spPr>
        <p:txBody>
          <a:bodyPr wrap="square" lIns="182880" tIns="146304" rIns="182880" bIns="146304" rtlCol="0">
            <a:spAutoFit/>
          </a:bodyPr>
          <a:lstStyle/>
          <a:p>
            <a:pPr algn="r">
              <a:lnSpc>
                <a:spcPct val="90000"/>
              </a:lnSpc>
              <a:spcAft>
                <a:spcPts val="600"/>
              </a:spcAft>
            </a:pPr>
            <a:r>
              <a:rPr lang="en-US" sz="2000" dirty="0">
                <a:gradFill>
                  <a:gsLst>
                    <a:gs pos="2917">
                      <a:schemeClr val="tx1"/>
                    </a:gs>
                    <a:gs pos="30000">
                      <a:schemeClr val="tx1"/>
                    </a:gs>
                  </a:gsLst>
                  <a:lin ang="5400000" scaled="0"/>
                </a:gradFill>
              </a:rPr>
              <a:t>Machine self-assessment</a:t>
            </a:r>
          </a:p>
        </p:txBody>
      </p:sp>
    </p:spTree>
    <p:extLst>
      <p:ext uri="{BB962C8B-B14F-4D97-AF65-F5344CB8AC3E}">
        <p14:creationId xmlns:p14="http://schemas.microsoft.com/office/powerpoint/2010/main" val="3648285352"/>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Thanks for listening </a:t>
            </a:r>
          </a:p>
        </p:txBody>
      </p:sp>
      <p:sp>
        <p:nvSpPr>
          <p:cNvPr id="3" name="Text Placeholder 2"/>
          <p:cNvSpPr>
            <a:spLocks noGrp="1"/>
          </p:cNvSpPr>
          <p:nvPr>
            <p:ph type="body" sz="quarter" idx="11"/>
          </p:nvPr>
        </p:nvSpPr>
        <p:spPr/>
        <p:txBody>
          <a:bodyPr/>
          <a:lstStyle/>
          <a:p>
            <a:endParaRPr lang="en-US"/>
          </a:p>
        </p:txBody>
      </p:sp>
      <p:pic>
        <p:nvPicPr>
          <p:cNvPr id="5" name="Picture 4"/>
          <p:cNvPicPr>
            <a:picLocks noChangeAspect="1"/>
          </p:cNvPicPr>
          <p:nvPr/>
        </p:nvPicPr>
        <p:blipFill>
          <a:blip r:embed="rId3">
            <a:duotone>
              <a:schemeClr val="bg2">
                <a:shade val="45000"/>
                <a:satMod val="135000"/>
              </a:schemeClr>
              <a:prstClr val="white"/>
            </a:duotone>
          </a:blip>
          <a:stretch>
            <a:fillRect/>
          </a:stretch>
        </p:blipFill>
        <p:spPr>
          <a:xfrm>
            <a:off x="5196681" y="1363662"/>
            <a:ext cx="2590538" cy="2590538"/>
          </a:xfrm>
          <a:prstGeom prst="rect">
            <a:avLst/>
          </a:prstGeom>
        </p:spPr>
      </p:pic>
      <p:sp>
        <p:nvSpPr>
          <p:cNvPr id="6" name="TextBox 5"/>
          <p:cNvSpPr txBox="1"/>
          <p:nvPr/>
        </p:nvSpPr>
        <p:spPr>
          <a:xfrm>
            <a:off x="3389455" y="1820862"/>
            <a:ext cx="1807226" cy="627864"/>
          </a:xfrm>
          <a:prstGeom prst="rect">
            <a:avLst/>
          </a:prstGeom>
          <a:noFill/>
        </p:spPr>
        <p:txBody>
          <a:bodyPr wrap="none" lIns="182880" tIns="146304" rIns="182880" bIns="146304" rtlCol="0">
            <a:spAutoFit/>
          </a:bodyPr>
          <a:lstStyle/>
          <a:p>
            <a:pPr>
              <a:lnSpc>
                <a:spcPct val="90000"/>
              </a:lnSpc>
              <a:spcAft>
                <a:spcPts val="600"/>
              </a:spcAft>
            </a:pPr>
            <a:r>
              <a:rPr lang="en-US" sz="2400" b="1" dirty="0">
                <a:gradFill>
                  <a:gsLst>
                    <a:gs pos="2917">
                      <a:schemeClr val="tx1"/>
                    </a:gs>
                    <a:gs pos="30000">
                      <a:schemeClr val="tx1"/>
                    </a:gs>
                  </a:gsLst>
                  <a:lin ang="5400000" scaled="0"/>
                </a:gradFill>
              </a:rPr>
              <a:t>Questions</a:t>
            </a:r>
          </a:p>
        </p:txBody>
      </p:sp>
      <p:sp>
        <p:nvSpPr>
          <p:cNvPr id="7" name="TextBox 6"/>
          <p:cNvSpPr txBox="1"/>
          <p:nvPr/>
        </p:nvSpPr>
        <p:spPr>
          <a:xfrm>
            <a:off x="396081" y="4628651"/>
            <a:ext cx="8258415" cy="1855893"/>
          </a:xfrm>
          <a:prstGeom prst="rect">
            <a:avLst/>
          </a:prstGeom>
          <a:noFill/>
        </p:spPr>
        <p:txBody>
          <a:bodyPr wrap="none" lIns="182880" tIns="146304" rIns="182880" bIns="146304" rtlCol="0">
            <a:spAutoFit/>
          </a:bodyPr>
          <a:lstStyle/>
          <a:p>
            <a:pPr>
              <a:lnSpc>
                <a:spcPct val="90000"/>
              </a:lnSpc>
              <a:spcAft>
                <a:spcPts val="600"/>
              </a:spcAft>
            </a:pPr>
            <a:r>
              <a:rPr lang="en-US" sz="2400" dirty="0"/>
              <a:t>eckamar@microsoft.com</a:t>
            </a:r>
          </a:p>
          <a:p>
            <a:pPr>
              <a:lnSpc>
                <a:spcPct val="90000"/>
              </a:lnSpc>
              <a:spcAft>
                <a:spcPts val="600"/>
              </a:spcAft>
            </a:pPr>
            <a:r>
              <a:rPr lang="en-US" sz="2400" dirty="0"/>
              <a:t>http://research.microsoft.com/en-us/um/people/eckamar/</a:t>
            </a:r>
          </a:p>
          <a:p>
            <a:pPr>
              <a:lnSpc>
                <a:spcPct val="90000"/>
              </a:lnSpc>
              <a:spcAft>
                <a:spcPts val="600"/>
              </a:spcAft>
            </a:pPr>
            <a:endParaRPr lang="en-US" sz="2400" dirty="0"/>
          </a:p>
          <a:p>
            <a:pPr>
              <a:lnSpc>
                <a:spcPct val="90000"/>
              </a:lnSpc>
              <a:spcAft>
                <a:spcPts val="600"/>
              </a:spcAft>
            </a:pPr>
            <a:endParaRPr lang="en-US" sz="2400" dirty="0"/>
          </a:p>
        </p:txBody>
      </p:sp>
    </p:spTree>
    <p:extLst>
      <p:ext uri="{BB962C8B-B14F-4D97-AF65-F5344CB8AC3E}">
        <p14:creationId xmlns:p14="http://schemas.microsoft.com/office/powerpoint/2010/main" val="167273993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Applied to Critical Domains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382" y="2531001"/>
            <a:ext cx="4438289" cy="3714506"/>
          </a:xfrm>
          <a:prstGeom prst="rect">
            <a:avLst/>
          </a:prstGeom>
        </p:spPr>
      </p:pic>
      <p:sp>
        <p:nvSpPr>
          <p:cNvPr id="5" name="Curved Down Arrow 4"/>
          <p:cNvSpPr/>
          <p:nvPr/>
        </p:nvSpPr>
        <p:spPr>
          <a:xfrm rot="3804673">
            <a:off x="4959752" y="2032405"/>
            <a:ext cx="1216152" cy="73152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42583" y="1150816"/>
            <a:ext cx="1141337" cy="2282674"/>
          </a:xfrm>
          <a:prstGeom prst="rect">
            <a:avLst/>
          </a:prstGeom>
        </p:spPr>
      </p:pic>
      <p:sp>
        <p:nvSpPr>
          <p:cNvPr id="7" name="Right Arrow 6"/>
          <p:cNvSpPr/>
          <p:nvPr/>
        </p:nvSpPr>
        <p:spPr>
          <a:xfrm>
            <a:off x="5359078" y="451673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2225" y="3762737"/>
            <a:ext cx="2143125" cy="2133600"/>
          </a:xfrm>
          <a:prstGeom prst="rect">
            <a:avLst/>
          </a:prstGeom>
        </p:spPr>
      </p:pic>
    </p:spTree>
    <p:extLst>
      <p:ext uri="{BB962C8B-B14F-4D97-AF65-F5344CB8AC3E}">
        <p14:creationId xmlns:p14="http://schemas.microsoft.com/office/powerpoint/2010/main" val="185453706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8"/>
          <p:cNvSpPr/>
          <p:nvPr/>
        </p:nvSpPr>
        <p:spPr bwMode="auto">
          <a:xfrm>
            <a:off x="5485281" y="1722814"/>
            <a:ext cx="3573320" cy="2800707"/>
          </a:xfrm>
          <a:custGeom>
            <a:avLst/>
            <a:gdLst>
              <a:gd name="connsiteX0" fmla="*/ 770046 w 3573320"/>
              <a:gd name="connsiteY0" fmla="*/ 154479 h 2800707"/>
              <a:gd name="connsiteX1" fmla="*/ 486028 w 3573320"/>
              <a:gd name="connsiteY1" fmla="*/ 556261 h 2800707"/>
              <a:gd name="connsiteX2" fmla="*/ 465246 w 3573320"/>
              <a:gd name="connsiteY2" fmla="*/ 958043 h 2800707"/>
              <a:gd name="connsiteX3" fmla="*/ 1119 w 3573320"/>
              <a:gd name="connsiteY3" fmla="*/ 1248988 h 2800707"/>
              <a:gd name="connsiteX4" fmla="*/ 333628 w 3573320"/>
              <a:gd name="connsiteY4" fmla="*/ 1830879 h 2800707"/>
              <a:gd name="connsiteX5" fmla="*/ 285137 w 3573320"/>
              <a:gd name="connsiteY5" fmla="*/ 2163388 h 2800707"/>
              <a:gd name="connsiteX6" fmla="*/ 783901 w 3573320"/>
              <a:gd name="connsiteY6" fmla="*/ 2579024 h 2800707"/>
              <a:gd name="connsiteX7" fmla="*/ 1843774 w 3573320"/>
              <a:gd name="connsiteY7" fmla="*/ 2800697 h 2800707"/>
              <a:gd name="connsiteX8" fmla="*/ 2827446 w 3573320"/>
              <a:gd name="connsiteY8" fmla="*/ 2585952 h 2800707"/>
              <a:gd name="connsiteX9" fmla="*/ 3250010 w 3573320"/>
              <a:gd name="connsiteY9" fmla="*/ 2080261 h 2800707"/>
              <a:gd name="connsiteX10" fmla="*/ 3346992 w 3573320"/>
              <a:gd name="connsiteY10" fmla="*/ 1470661 h 2800707"/>
              <a:gd name="connsiteX11" fmla="*/ 3568664 w 3573320"/>
              <a:gd name="connsiteY11" fmla="*/ 1276697 h 2800707"/>
              <a:gd name="connsiteX12" fmla="*/ 3118392 w 3573320"/>
              <a:gd name="connsiteY12" fmla="*/ 722515 h 2800707"/>
              <a:gd name="connsiteX13" fmla="*/ 2661192 w 3573320"/>
              <a:gd name="connsiteY13" fmla="*/ 299952 h 2800707"/>
              <a:gd name="connsiteX14" fmla="*/ 1975392 w 3573320"/>
              <a:gd name="connsiteY14" fmla="*/ 2079 h 2800707"/>
              <a:gd name="connsiteX15" fmla="*/ 1185683 w 3573320"/>
              <a:gd name="connsiteY15" fmla="*/ 168333 h 2800707"/>
              <a:gd name="connsiteX16" fmla="*/ 770046 w 3573320"/>
              <a:gd name="connsiteY16" fmla="*/ 154479 h 280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73320" h="2800707">
                <a:moveTo>
                  <a:pt x="770046" y="154479"/>
                </a:moveTo>
                <a:cubicBezTo>
                  <a:pt x="653437" y="219134"/>
                  <a:pt x="536828" y="422334"/>
                  <a:pt x="486028" y="556261"/>
                </a:cubicBezTo>
                <a:cubicBezTo>
                  <a:pt x="435228" y="690188"/>
                  <a:pt x="546064" y="842588"/>
                  <a:pt x="465246" y="958043"/>
                </a:cubicBezTo>
                <a:cubicBezTo>
                  <a:pt x="384428" y="1073498"/>
                  <a:pt x="23055" y="1103515"/>
                  <a:pt x="1119" y="1248988"/>
                </a:cubicBezTo>
                <a:cubicBezTo>
                  <a:pt x="-20817" y="1394461"/>
                  <a:pt x="286292" y="1678479"/>
                  <a:pt x="333628" y="1830879"/>
                </a:cubicBezTo>
                <a:cubicBezTo>
                  <a:pt x="380964" y="1983279"/>
                  <a:pt x="210092" y="2038697"/>
                  <a:pt x="285137" y="2163388"/>
                </a:cubicBezTo>
                <a:cubicBezTo>
                  <a:pt x="360182" y="2288079"/>
                  <a:pt x="524128" y="2472806"/>
                  <a:pt x="783901" y="2579024"/>
                </a:cubicBezTo>
                <a:cubicBezTo>
                  <a:pt x="1043674" y="2685242"/>
                  <a:pt x="1503183" y="2799542"/>
                  <a:pt x="1843774" y="2800697"/>
                </a:cubicBezTo>
                <a:cubicBezTo>
                  <a:pt x="2184365" y="2801852"/>
                  <a:pt x="2593073" y="2706025"/>
                  <a:pt x="2827446" y="2585952"/>
                </a:cubicBezTo>
                <a:cubicBezTo>
                  <a:pt x="3061819" y="2465879"/>
                  <a:pt x="3163419" y="2266143"/>
                  <a:pt x="3250010" y="2080261"/>
                </a:cubicBezTo>
                <a:cubicBezTo>
                  <a:pt x="3336601" y="1894379"/>
                  <a:pt x="3293883" y="1604588"/>
                  <a:pt x="3346992" y="1470661"/>
                </a:cubicBezTo>
                <a:cubicBezTo>
                  <a:pt x="3400101" y="1336734"/>
                  <a:pt x="3606764" y="1401388"/>
                  <a:pt x="3568664" y="1276697"/>
                </a:cubicBezTo>
                <a:cubicBezTo>
                  <a:pt x="3530564" y="1152006"/>
                  <a:pt x="3269637" y="885306"/>
                  <a:pt x="3118392" y="722515"/>
                </a:cubicBezTo>
                <a:cubicBezTo>
                  <a:pt x="2967147" y="559724"/>
                  <a:pt x="2851692" y="420025"/>
                  <a:pt x="2661192" y="299952"/>
                </a:cubicBezTo>
                <a:cubicBezTo>
                  <a:pt x="2470692" y="179879"/>
                  <a:pt x="2221310" y="24015"/>
                  <a:pt x="1975392" y="2079"/>
                </a:cubicBezTo>
                <a:cubicBezTo>
                  <a:pt x="1729474" y="-19857"/>
                  <a:pt x="1391192" y="138315"/>
                  <a:pt x="1185683" y="168333"/>
                </a:cubicBezTo>
                <a:cubicBezTo>
                  <a:pt x="980174" y="198351"/>
                  <a:pt x="886655" y="89824"/>
                  <a:pt x="770046" y="154479"/>
                </a:cubicBezTo>
                <a:close/>
              </a:path>
            </a:pathLst>
          </a:custGeom>
          <a:solidFill>
            <a:schemeClr val="bg1"/>
          </a:solidFill>
          <a:ln w="3810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32" name="Freeform 31"/>
          <p:cNvSpPr/>
          <p:nvPr/>
        </p:nvSpPr>
        <p:spPr bwMode="auto">
          <a:xfrm>
            <a:off x="5460682" y="1719982"/>
            <a:ext cx="3573320" cy="2800707"/>
          </a:xfrm>
          <a:custGeom>
            <a:avLst/>
            <a:gdLst>
              <a:gd name="connsiteX0" fmla="*/ 770046 w 3573320"/>
              <a:gd name="connsiteY0" fmla="*/ 154479 h 2800707"/>
              <a:gd name="connsiteX1" fmla="*/ 486028 w 3573320"/>
              <a:gd name="connsiteY1" fmla="*/ 556261 h 2800707"/>
              <a:gd name="connsiteX2" fmla="*/ 465246 w 3573320"/>
              <a:gd name="connsiteY2" fmla="*/ 958043 h 2800707"/>
              <a:gd name="connsiteX3" fmla="*/ 1119 w 3573320"/>
              <a:gd name="connsiteY3" fmla="*/ 1248988 h 2800707"/>
              <a:gd name="connsiteX4" fmla="*/ 333628 w 3573320"/>
              <a:gd name="connsiteY4" fmla="*/ 1830879 h 2800707"/>
              <a:gd name="connsiteX5" fmla="*/ 285137 w 3573320"/>
              <a:gd name="connsiteY5" fmla="*/ 2163388 h 2800707"/>
              <a:gd name="connsiteX6" fmla="*/ 783901 w 3573320"/>
              <a:gd name="connsiteY6" fmla="*/ 2579024 h 2800707"/>
              <a:gd name="connsiteX7" fmla="*/ 1843774 w 3573320"/>
              <a:gd name="connsiteY7" fmla="*/ 2800697 h 2800707"/>
              <a:gd name="connsiteX8" fmla="*/ 2827446 w 3573320"/>
              <a:gd name="connsiteY8" fmla="*/ 2585952 h 2800707"/>
              <a:gd name="connsiteX9" fmla="*/ 3250010 w 3573320"/>
              <a:gd name="connsiteY9" fmla="*/ 2080261 h 2800707"/>
              <a:gd name="connsiteX10" fmla="*/ 3346992 w 3573320"/>
              <a:gd name="connsiteY10" fmla="*/ 1470661 h 2800707"/>
              <a:gd name="connsiteX11" fmla="*/ 3568664 w 3573320"/>
              <a:gd name="connsiteY11" fmla="*/ 1276697 h 2800707"/>
              <a:gd name="connsiteX12" fmla="*/ 3118392 w 3573320"/>
              <a:gd name="connsiteY12" fmla="*/ 722515 h 2800707"/>
              <a:gd name="connsiteX13" fmla="*/ 2661192 w 3573320"/>
              <a:gd name="connsiteY13" fmla="*/ 299952 h 2800707"/>
              <a:gd name="connsiteX14" fmla="*/ 1975392 w 3573320"/>
              <a:gd name="connsiteY14" fmla="*/ 2079 h 2800707"/>
              <a:gd name="connsiteX15" fmla="*/ 1185683 w 3573320"/>
              <a:gd name="connsiteY15" fmla="*/ 168333 h 2800707"/>
              <a:gd name="connsiteX16" fmla="*/ 770046 w 3573320"/>
              <a:gd name="connsiteY16" fmla="*/ 154479 h 280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73320" h="2800707">
                <a:moveTo>
                  <a:pt x="770046" y="154479"/>
                </a:moveTo>
                <a:cubicBezTo>
                  <a:pt x="653437" y="219134"/>
                  <a:pt x="536828" y="422334"/>
                  <a:pt x="486028" y="556261"/>
                </a:cubicBezTo>
                <a:cubicBezTo>
                  <a:pt x="435228" y="690188"/>
                  <a:pt x="546064" y="842588"/>
                  <a:pt x="465246" y="958043"/>
                </a:cubicBezTo>
                <a:cubicBezTo>
                  <a:pt x="384428" y="1073498"/>
                  <a:pt x="23055" y="1103515"/>
                  <a:pt x="1119" y="1248988"/>
                </a:cubicBezTo>
                <a:cubicBezTo>
                  <a:pt x="-20817" y="1394461"/>
                  <a:pt x="286292" y="1678479"/>
                  <a:pt x="333628" y="1830879"/>
                </a:cubicBezTo>
                <a:cubicBezTo>
                  <a:pt x="380964" y="1983279"/>
                  <a:pt x="210092" y="2038697"/>
                  <a:pt x="285137" y="2163388"/>
                </a:cubicBezTo>
                <a:cubicBezTo>
                  <a:pt x="360182" y="2288079"/>
                  <a:pt x="524128" y="2472806"/>
                  <a:pt x="783901" y="2579024"/>
                </a:cubicBezTo>
                <a:cubicBezTo>
                  <a:pt x="1043674" y="2685242"/>
                  <a:pt x="1503183" y="2799542"/>
                  <a:pt x="1843774" y="2800697"/>
                </a:cubicBezTo>
                <a:cubicBezTo>
                  <a:pt x="2184365" y="2801852"/>
                  <a:pt x="2593073" y="2706025"/>
                  <a:pt x="2827446" y="2585952"/>
                </a:cubicBezTo>
                <a:cubicBezTo>
                  <a:pt x="3061819" y="2465879"/>
                  <a:pt x="3163419" y="2266143"/>
                  <a:pt x="3250010" y="2080261"/>
                </a:cubicBezTo>
                <a:cubicBezTo>
                  <a:pt x="3336601" y="1894379"/>
                  <a:pt x="3293883" y="1604588"/>
                  <a:pt x="3346992" y="1470661"/>
                </a:cubicBezTo>
                <a:cubicBezTo>
                  <a:pt x="3400101" y="1336734"/>
                  <a:pt x="3606764" y="1401388"/>
                  <a:pt x="3568664" y="1276697"/>
                </a:cubicBezTo>
                <a:cubicBezTo>
                  <a:pt x="3530564" y="1152006"/>
                  <a:pt x="3269637" y="885306"/>
                  <a:pt x="3118392" y="722515"/>
                </a:cubicBezTo>
                <a:cubicBezTo>
                  <a:pt x="2967147" y="559724"/>
                  <a:pt x="2851692" y="420025"/>
                  <a:pt x="2661192" y="299952"/>
                </a:cubicBezTo>
                <a:cubicBezTo>
                  <a:pt x="2470692" y="179879"/>
                  <a:pt x="2221310" y="24015"/>
                  <a:pt x="1975392" y="2079"/>
                </a:cubicBezTo>
                <a:cubicBezTo>
                  <a:pt x="1729474" y="-19857"/>
                  <a:pt x="1391192" y="138315"/>
                  <a:pt x="1185683" y="168333"/>
                </a:cubicBezTo>
                <a:cubicBezTo>
                  <a:pt x="980174" y="198351"/>
                  <a:pt x="886655" y="89824"/>
                  <a:pt x="770046" y="154479"/>
                </a:cubicBezTo>
                <a:close/>
              </a:path>
            </a:pathLst>
          </a:custGeom>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ln w="3810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 name="Title 1"/>
          <p:cNvSpPr>
            <a:spLocks noGrp="1"/>
          </p:cNvSpPr>
          <p:nvPr>
            <p:ph type="title"/>
          </p:nvPr>
        </p:nvSpPr>
        <p:spPr/>
        <p:txBody>
          <a:bodyPr/>
          <a:lstStyle/>
          <a:p>
            <a:r>
              <a:rPr lang="en-US" dirty="0">
                <a:solidFill>
                  <a:schemeClr val="tx1"/>
                </a:solidFill>
              </a:rPr>
              <a:t>Hybrid Intelligence </a:t>
            </a:r>
          </a:p>
        </p:txBody>
      </p:sp>
      <p:pic>
        <p:nvPicPr>
          <p:cNvPr id="4" name="Picture 3"/>
          <p:cNvPicPr>
            <a:picLocks noChangeAspect="1"/>
          </p:cNvPicPr>
          <p:nvPr/>
        </p:nvPicPr>
        <p:blipFill>
          <a:blip r:embed="rId3"/>
          <a:stretch>
            <a:fillRect/>
          </a:stretch>
        </p:blipFill>
        <p:spPr>
          <a:xfrm>
            <a:off x="495060" y="2137495"/>
            <a:ext cx="2017390" cy="1905000"/>
          </a:xfrm>
          <a:prstGeom prst="rect">
            <a:avLst/>
          </a:prstGeom>
        </p:spPr>
      </p:pic>
      <p:sp>
        <p:nvSpPr>
          <p:cNvPr id="5" name="TextBox 4"/>
          <p:cNvSpPr txBox="1"/>
          <p:nvPr/>
        </p:nvSpPr>
        <p:spPr>
          <a:xfrm>
            <a:off x="205722" y="3960179"/>
            <a:ext cx="2628004" cy="627864"/>
          </a:xfrm>
          <a:prstGeom prst="rect">
            <a:avLst/>
          </a:prstGeom>
          <a:noFill/>
        </p:spPr>
        <p:txBody>
          <a:bodyPr wrap="square" lIns="182880" tIns="146304" rIns="182880" bIns="146304" rtlCol="0">
            <a:spAutoFit/>
          </a:bodyPr>
          <a:lstStyle/>
          <a:p>
            <a:pPr algn="ctr">
              <a:lnSpc>
                <a:spcPct val="90000"/>
              </a:lnSpc>
              <a:spcAft>
                <a:spcPts val="600"/>
              </a:spcAft>
            </a:pPr>
            <a:r>
              <a:rPr lang="en-US" sz="2400" dirty="0">
                <a:solidFill>
                  <a:srgbClr val="0099CC"/>
                </a:solidFill>
              </a:rPr>
              <a:t>AI Systems</a:t>
            </a:r>
          </a:p>
        </p:txBody>
      </p:sp>
      <p:sp>
        <p:nvSpPr>
          <p:cNvPr id="8" name="Freeform 7"/>
          <p:cNvSpPr/>
          <p:nvPr/>
        </p:nvSpPr>
        <p:spPr bwMode="auto">
          <a:xfrm>
            <a:off x="6111081" y="2295813"/>
            <a:ext cx="2438400" cy="1811051"/>
          </a:xfrm>
          <a:custGeom>
            <a:avLst/>
            <a:gdLst>
              <a:gd name="connsiteX0" fmla="*/ 1126911 w 2110625"/>
              <a:gd name="connsiteY0" fmla="*/ 62183 h 1482531"/>
              <a:gd name="connsiteX1" fmla="*/ 822111 w 2110625"/>
              <a:gd name="connsiteY1" fmla="*/ 6765 h 1482531"/>
              <a:gd name="connsiteX2" fmla="*/ 662784 w 2110625"/>
              <a:gd name="connsiteY2" fmla="*/ 207656 h 1482531"/>
              <a:gd name="connsiteX3" fmla="*/ 399547 w 2110625"/>
              <a:gd name="connsiteY3" fmla="*/ 131456 h 1482531"/>
              <a:gd name="connsiteX4" fmla="*/ 309493 w 2110625"/>
              <a:gd name="connsiteY4" fmla="*/ 401620 h 1482531"/>
              <a:gd name="connsiteX5" fmla="*/ 302566 w 2110625"/>
              <a:gd name="connsiteY5" fmla="*/ 609438 h 1482531"/>
              <a:gd name="connsiteX6" fmla="*/ 4693 w 2110625"/>
              <a:gd name="connsiteY6" fmla="*/ 685638 h 1482531"/>
              <a:gd name="connsiteX7" fmla="*/ 136311 w 2110625"/>
              <a:gd name="connsiteY7" fmla="*/ 1045856 h 1482531"/>
              <a:gd name="connsiteX8" fmla="*/ 351057 w 2110625"/>
              <a:gd name="connsiteY8" fmla="*/ 1322947 h 1482531"/>
              <a:gd name="connsiteX9" fmla="*/ 898311 w 2110625"/>
              <a:gd name="connsiteY9" fmla="*/ 1482274 h 1482531"/>
              <a:gd name="connsiteX10" fmla="*/ 1334729 w 2110625"/>
              <a:gd name="connsiteY10" fmla="*/ 1288310 h 1482531"/>
              <a:gd name="connsiteX11" fmla="*/ 1327802 w 2110625"/>
              <a:gd name="connsiteY11" fmla="*/ 1032001 h 1482531"/>
              <a:gd name="connsiteX12" fmla="*/ 1618747 w 2110625"/>
              <a:gd name="connsiteY12" fmla="*/ 1052783 h 1482531"/>
              <a:gd name="connsiteX13" fmla="*/ 2110584 w 2110625"/>
              <a:gd name="connsiteY13" fmla="*/ 907310 h 1482531"/>
              <a:gd name="connsiteX14" fmla="*/ 1646457 w 2110625"/>
              <a:gd name="connsiteY14" fmla="*/ 574801 h 1482531"/>
              <a:gd name="connsiteX15" fmla="*/ 1604893 w 2110625"/>
              <a:gd name="connsiteY15" fmla="*/ 207656 h 1482531"/>
              <a:gd name="connsiteX16" fmla="*/ 1126911 w 2110625"/>
              <a:gd name="connsiteY16" fmla="*/ 62183 h 148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10625" h="1482531">
                <a:moveTo>
                  <a:pt x="1126911" y="62183"/>
                </a:moveTo>
                <a:cubicBezTo>
                  <a:pt x="996447" y="28701"/>
                  <a:pt x="899465" y="-17480"/>
                  <a:pt x="822111" y="6765"/>
                </a:cubicBezTo>
                <a:cubicBezTo>
                  <a:pt x="744757" y="31010"/>
                  <a:pt x="733211" y="186874"/>
                  <a:pt x="662784" y="207656"/>
                </a:cubicBezTo>
                <a:cubicBezTo>
                  <a:pt x="592357" y="228438"/>
                  <a:pt x="458429" y="99129"/>
                  <a:pt x="399547" y="131456"/>
                </a:cubicBezTo>
                <a:cubicBezTo>
                  <a:pt x="340665" y="163783"/>
                  <a:pt x="325656" y="321956"/>
                  <a:pt x="309493" y="401620"/>
                </a:cubicBezTo>
                <a:cubicBezTo>
                  <a:pt x="293329" y="481284"/>
                  <a:pt x="353366" y="562102"/>
                  <a:pt x="302566" y="609438"/>
                </a:cubicBezTo>
                <a:cubicBezTo>
                  <a:pt x="251766" y="656774"/>
                  <a:pt x="32402" y="612902"/>
                  <a:pt x="4693" y="685638"/>
                </a:cubicBezTo>
                <a:cubicBezTo>
                  <a:pt x="-23016" y="758374"/>
                  <a:pt x="78584" y="939638"/>
                  <a:pt x="136311" y="1045856"/>
                </a:cubicBezTo>
                <a:cubicBezTo>
                  <a:pt x="194038" y="1152074"/>
                  <a:pt x="224057" y="1250211"/>
                  <a:pt x="351057" y="1322947"/>
                </a:cubicBezTo>
                <a:cubicBezTo>
                  <a:pt x="478057" y="1395683"/>
                  <a:pt x="734366" y="1488047"/>
                  <a:pt x="898311" y="1482274"/>
                </a:cubicBezTo>
                <a:cubicBezTo>
                  <a:pt x="1062256" y="1476501"/>
                  <a:pt x="1263147" y="1363355"/>
                  <a:pt x="1334729" y="1288310"/>
                </a:cubicBezTo>
                <a:cubicBezTo>
                  <a:pt x="1406311" y="1213265"/>
                  <a:pt x="1280466" y="1071256"/>
                  <a:pt x="1327802" y="1032001"/>
                </a:cubicBezTo>
                <a:cubicBezTo>
                  <a:pt x="1375138" y="992747"/>
                  <a:pt x="1488284" y="1073565"/>
                  <a:pt x="1618747" y="1052783"/>
                </a:cubicBezTo>
                <a:cubicBezTo>
                  <a:pt x="1749210" y="1032001"/>
                  <a:pt x="2105966" y="986974"/>
                  <a:pt x="2110584" y="907310"/>
                </a:cubicBezTo>
                <a:cubicBezTo>
                  <a:pt x="2115202" y="827646"/>
                  <a:pt x="1730739" y="691410"/>
                  <a:pt x="1646457" y="574801"/>
                </a:cubicBezTo>
                <a:cubicBezTo>
                  <a:pt x="1562175" y="458192"/>
                  <a:pt x="1686866" y="289629"/>
                  <a:pt x="1604893" y="207656"/>
                </a:cubicBezTo>
                <a:cubicBezTo>
                  <a:pt x="1522920" y="125683"/>
                  <a:pt x="1257375" y="95665"/>
                  <a:pt x="1126911" y="62183"/>
                </a:cubicBezTo>
                <a:close/>
              </a:path>
            </a:pathLst>
          </a:custGeom>
          <a:gradFill>
            <a:gsLst>
              <a:gs pos="37000">
                <a:srgbClr val="2D88E6"/>
              </a:gs>
              <a:gs pos="0">
                <a:srgbClr val="0099CC"/>
              </a:gs>
              <a:gs pos="49000">
                <a:schemeClr val="accent2">
                  <a:lumMod val="75000"/>
                </a:schemeClr>
              </a:gs>
              <a:gs pos="66000">
                <a:srgbClr val="0099CC"/>
              </a:gs>
            </a:gsLst>
            <a:lin ang="5400000" scaled="1"/>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0" name="TextBox 9"/>
          <p:cNvSpPr txBox="1"/>
          <p:nvPr/>
        </p:nvSpPr>
        <p:spPr>
          <a:xfrm>
            <a:off x="5767077" y="4514400"/>
            <a:ext cx="3202608"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Space of Interactions</a:t>
            </a:r>
          </a:p>
        </p:txBody>
      </p:sp>
      <p:sp>
        <p:nvSpPr>
          <p:cNvPr id="11" name="Freeform 10"/>
          <p:cNvSpPr/>
          <p:nvPr/>
        </p:nvSpPr>
        <p:spPr bwMode="auto">
          <a:xfrm>
            <a:off x="6511202" y="3275714"/>
            <a:ext cx="367828" cy="279981"/>
          </a:xfrm>
          <a:custGeom>
            <a:avLst/>
            <a:gdLst>
              <a:gd name="connsiteX0" fmla="*/ 132053 w 367828"/>
              <a:gd name="connsiteY0" fmla="*/ 888 h 279981"/>
              <a:gd name="connsiteX1" fmla="*/ 434 w 367828"/>
              <a:gd name="connsiteY1" fmla="*/ 139433 h 279981"/>
              <a:gd name="connsiteX2" fmla="*/ 173616 w 367828"/>
              <a:gd name="connsiteY2" fmla="*/ 277979 h 279981"/>
              <a:gd name="connsiteX3" fmla="*/ 367580 w 367828"/>
              <a:gd name="connsiteY3" fmla="*/ 208706 h 279981"/>
              <a:gd name="connsiteX4" fmla="*/ 132053 w 367828"/>
              <a:gd name="connsiteY4" fmla="*/ 888 h 279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28" h="279981">
                <a:moveTo>
                  <a:pt x="132053" y="888"/>
                </a:moveTo>
                <a:cubicBezTo>
                  <a:pt x="70862" y="-10657"/>
                  <a:pt x="-6493" y="93251"/>
                  <a:pt x="434" y="139433"/>
                </a:cubicBezTo>
                <a:cubicBezTo>
                  <a:pt x="7361" y="185615"/>
                  <a:pt x="112425" y="266434"/>
                  <a:pt x="173616" y="277979"/>
                </a:cubicBezTo>
                <a:cubicBezTo>
                  <a:pt x="234807" y="289524"/>
                  <a:pt x="374507" y="249115"/>
                  <a:pt x="367580" y="208706"/>
                </a:cubicBezTo>
                <a:cubicBezTo>
                  <a:pt x="360653" y="168297"/>
                  <a:pt x="193244" y="12433"/>
                  <a:pt x="132053" y="888"/>
                </a:cubicBezTo>
                <a:close/>
              </a:path>
            </a:pathLst>
          </a:cu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4" name="Freeform 13"/>
          <p:cNvSpPr/>
          <p:nvPr/>
        </p:nvSpPr>
        <p:spPr bwMode="auto">
          <a:xfrm>
            <a:off x="6999270" y="2722247"/>
            <a:ext cx="221179" cy="145963"/>
          </a:xfrm>
          <a:custGeom>
            <a:avLst/>
            <a:gdLst>
              <a:gd name="connsiteX0" fmla="*/ 87332 w 221179"/>
              <a:gd name="connsiteY0" fmla="*/ 173 h 145963"/>
              <a:gd name="connsiteX1" fmla="*/ 4205 w 221179"/>
              <a:gd name="connsiteY1" fmla="*/ 138719 h 145963"/>
              <a:gd name="connsiteX2" fmla="*/ 218950 w 221179"/>
              <a:gd name="connsiteY2" fmla="*/ 111010 h 145963"/>
              <a:gd name="connsiteX3" fmla="*/ 87332 w 221179"/>
              <a:gd name="connsiteY3" fmla="*/ 173 h 145963"/>
            </a:gdLst>
            <a:ahLst/>
            <a:cxnLst>
              <a:cxn ang="0">
                <a:pos x="connsiteX0" y="connsiteY0"/>
              </a:cxn>
              <a:cxn ang="0">
                <a:pos x="connsiteX1" y="connsiteY1"/>
              </a:cxn>
              <a:cxn ang="0">
                <a:pos x="connsiteX2" y="connsiteY2"/>
              </a:cxn>
              <a:cxn ang="0">
                <a:pos x="connsiteX3" y="connsiteY3"/>
              </a:cxn>
            </a:cxnLst>
            <a:rect l="l" t="t" r="r" b="b"/>
            <a:pathLst>
              <a:path w="221179" h="145963">
                <a:moveTo>
                  <a:pt x="87332" y="173"/>
                </a:moveTo>
                <a:cubicBezTo>
                  <a:pt x="51541" y="4791"/>
                  <a:pt x="-17731" y="120246"/>
                  <a:pt x="4205" y="138719"/>
                </a:cubicBezTo>
                <a:cubicBezTo>
                  <a:pt x="26141" y="157192"/>
                  <a:pt x="199323" y="137565"/>
                  <a:pt x="218950" y="111010"/>
                </a:cubicBezTo>
                <a:cubicBezTo>
                  <a:pt x="238577" y="84455"/>
                  <a:pt x="123123" y="-4445"/>
                  <a:pt x="87332" y="173"/>
                </a:cubicBezTo>
                <a:close/>
              </a:path>
            </a:pathLst>
          </a:cu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5" name="Freeform 14"/>
          <p:cNvSpPr/>
          <p:nvPr/>
        </p:nvSpPr>
        <p:spPr bwMode="auto">
          <a:xfrm>
            <a:off x="7385035" y="3084165"/>
            <a:ext cx="533684" cy="219915"/>
          </a:xfrm>
          <a:custGeom>
            <a:avLst/>
            <a:gdLst>
              <a:gd name="connsiteX0" fmla="*/ 105047 w 533684"/>
              <a:gd name="connsiteY0" fmla="*/ 3002 h 219915"/>
              <a:gd name="connsiteX1" fmla="*/ 14993 w 533684"/>
              <a:gd name="connsiteY1" fmla="*/ 196966 h 219915"/>
              <a:gd name="connsiteX2" fmla="*/ 347502 w 533684"/>
              <a:gd name="connsiteY2" fmla="*/ 203893 h 219915"/>
              <a:gd name="connsiteX3" fmla="*/ 527611 w 533684"/>
              <a:gd name="connsiteY3" fmla="*/ 86130 h 219915"/>
              <a:gd name="connsiteX4" fmla="*/ 105047 w 533684"/>
              <a:gd name="connsiteY4" fmla="*/ 3002 h 219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684" h="219915">
                <a:moveTo>
                  <a:pt x="105047" y="3002"/>
                </a:moveTo>
                <a:cubicBezTo>
                  <a:pt x="19611" y="21475"/>
                  <a:pt x="-25416" y="163484"/>
                  <a:pt x="14993" y="196966"/>
                </a:cubicBezTo>
                <a:cubicBezTo>
                  <a:pt x="55402" y="230448"/>
                  <a:pt x="262066" y="222366"/>
                  <a:pt x="347502" y="203893"/>
                </a:cubicBezTo>
                <a:cubicBezTo>
                  <a:pt x="432938" y="185420"/>
                  <a:pt x="563402" y="116148"/>
                  <a:pt x="527611" y="86130"/>
                </a:cubicBezTo>
                <a:cubicBezTo>
                  <a:pt x="491820" y="56112"/>
                  <a:pt x="190483" y="-15471"/>
                  <a:pt x="105047" y="3002"/>
                </a:cubicBezTo>
                <a:close/>
              </a:path>
            </a:pathLst>
          </a:cu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3" name="TextBox 2"/>
          <p:cNvSpPr txBox="1"/>
          <p:nvPr/>
        </p:nvSpPr>
        <p:spPr>
          <a:xfrm>
            <a:off x="2512452" y="2638105"/>
            <a:ext cx="895117" cy="1126462"/>
          </a:xfrm>
          <a:prstGeom prst="rect">
            <a:avLst/>
          </a:prstGeom>
          <a:noFill/>
        </p:spPr>
        <p:txBody>
          <a:bodyPr wrap="none" lIns="182880" tIns="146304" rIns="182880" bIns="146304" rtlCol="0">
            <a:spAutoFit/>
          </a:bodyPr>
          <a:lstStyle/>
          <a:p>
            <a:pPr>
              <a:lnSpc>
                <a:spcPct val="90000"/>
              </a:lnSpc>
              <a:spcAft>
                <a:spcPts val="600"/>
              </a:spcAft>
            </a:pPr>
            <a:r>
              <a:rPr lang="en-US" sz="6000" dirty="0">
                <a:gradFill>
                  <a:gsLst>
                    <a:gs pos="2917">
                      <a:schemeClr val="tx1"/>
                    </a:gs>
                    <a:gs pos="30000">
                      <a:schemeClr val="tx1"/>
                    </a:gs>
                  </a:gsLst>
                  <a:lin ang="5400000" scaled="0"/>
                </a:gradFill>
              </a:rPr>
              <a:t>+</a:t>
            </a:r>
          </a:p>
        </p:txBody>
      </p:sp>
      <p:pic>
        <p:nvPicPr>
          <p:cNvPr id="21" name="Picture 20"/>
          <p:cNvPicPr>
            <a:picLocks noChangeAspect="1"/>
          </p:cNvPicPr>
          <p:nvPr/>
        </p:nvPicPr>
        <p:blipFill>
          <a:blip r:embed="rId4"/>
          <a:stretch>
            <a:fillRect/>
          </a:stretch>
        </p:blipFill>
        <p:spPr>
          <a:xfrm>
            <a:off x="3363982" y="2253717"/>
            <a:ext cx="1676190" cy="1895238"/>
          </a:xfrm>
          <a:prstGeom prst="rect">
            <a:avLst/>
          </a:prstGeom>
        </p:spPr>
      </p:pic>
      <p:sp>
        <p:nvSpPr>
          <p:cNvPr id="28" name="Freeform 27"/>
          <p:cNvSpPr/>
          <p:nvPr/>
        </p:nvSpPr>
        <p:spPr bwMode="auto">
          <a:xfrm>
            <a:off x="6512862" y="3270496"/>
            <a:ext cx="367828" cy="279981"/>
          </a:xfrm>
          <a:custGeom>
            <a:avLst/>
            <a:gdLst>
              <a:gd name="connsiteX0" fmla="*/ 132053 w 367828"/>
              <a:gd name="connsiteY0" fmla="*/ 888 h 279981"/>
              <a:gd name="connsiteX1" fmla="*/ 434 w 367828"/>
              <a:gd name="connsiteY1" fmla="*/ 139433 h 279981"/>
              <a:gd name="connsiteX2" fmla="*/ 173616 w 367828"/>
              <a:gd name="connsiteY2" fmla="*/ 277979 h 279981"/>
              <a:gd name="connsiteX3" fmla="*/ 367580 w 367828"/>
              <a:gd name="connsiteY3" fmla="*/ 208706 h 279981"/>
              <a:gd name="connsiteX4" fmla="*/ 132053 w 367828"/>
              <a:gd name="connsiteY4" fmla="*/ 888 h 279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28" h="279981">
                <a:moveTo>
                  <a:pt x="132053" y="888"/>
                </a:moveTo>
                <a:cubicBezTo>
                  <a:pt x="70862" y="-10657"/>
                  <a:pt x="-6493" y="93251"/>
                  <a:pt x="434" y="139433"/>
                </a:cubicBezTo>
                <a:cubicBezTo>
                  <a:pt x="7361" y="185615"/>
                  <a:pt x="112425" y="266434"/>
                  <a:pt x="173616" y="277979"/>
                </a:cubicBezTo>
                <a:cubicBezTo>
                  <a:pt x="234807" y="289524"/>
                  <a:pt x="374507" y="249115"/>
                  <a:pt x="367580" y="208706"/>
                </a:cubicBezTo>
                <a:cubicBezTo>
                  <a:pt x="360653" y="168297"/>
                  <a:pt x="193244" y="12433"/>
                  <a:pt x="132053" y="888"/>
                </a:cubicBezTo>
                <a:close/>
              </a:path>
            </a:pathLst>
          </a:cu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30" name="Freeform 29"/>
          <p:cNvSpPr/>
          <p:nvPr/>
        </p:nvSpPr>
        <p:spPr bwMode="auto">
          <a:xfrm>
            <a:off x="7385035" y="3084164"/>
            <a:ext cx="533684" cy="219915"/>
          </a:xfrm>
          <a:custGeom>
            <a:avLst/>
            <a:gdLst>
              <a:gd name="connsiteX0" fmla="*/ 105047 w 533684"/>
              <a:gd name="connsiteY0" fmla="*/ 3002 h 219915"/>
              <a:gd name="connsiteX1" fmla="*/ 14993 w 533684"/>
              <a:gd name="connsiteY1" fmla="*/ 196966 h 219915"/>
              <a:gd name="connsiteX2" fmla="*/ 347502 w 533684"/>
              <a:gd name="connsiteY2" fmla="*/ 203893 h 219915"/>
              <a:gd name="connsiteX3" fmla="*/ 527611 w 533684"/>
              <a:gd name="connsiteY3" fmla="*/ 86130 h 219915"/>
              <a:gd name="connsiteX4" fmla="*/ 105047 w 533684"/>
              <a:gd name="connsiteY4" fmla="*/ 3002 h 219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684" h="219915">
                <a:moveTo>
                  <a:pt x="105047" y="3002"/>
                </a:moveTo>
                <a:cubicBezTo>
                  <a:pt x="19611" y="21475"/>
                  <a:pt x="-25416" y="163484"/>
                  <a:pt x="14993" y="196966"/>
                </a:cubicBezTo>
                <a:cubicBezTo>
                  <a:pt x="55402" y="230448"/>
                  <a:pt x="262066" y="222366"/>
                  <a:pt x="347502" y="203893"/>
                </a:cubicBezTo>
                <a:cubicBezTo>
                  <a:pt x="432938" y="185420"/>
                  <a:pt x="563402" y="116148"/>
                  <a:pt x="527611" y="86130"/>
                </a:cubicBezTo>
                <a:cubicBezTo>
                  <a:pt x="491820" y="56112"/>
                  <a:pt x="190483" y="-15471"/>
                  <a:pt x="105047" y="3002"/>
                </a:cubicBezTo>
                <a:close/>
              </a:path>
            </a:pathLst>
          </a:cu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31" name="Freeform 30"/>
          <p:cNvSpPr/>
          <p:nvPr/>
        </p:nvSpPr>
        <p:spPr bwMode="auto">
          <a:xfrm>
            <a:off x="6993737" y="2722247"/>
            <a:ext cx="221179" cy="145963"/>
          </a:xfrm>
          <a:custGeom>
            <a:avLst/>
            <a:gdLst>
              <a:gd name="connsiteX0" fmla="*/ 87332 w 221179"/>
              <a:gd name="connsiteY0" fmla="*/ 173 h 145963"/>
              <a:gd name="connsiteX1" fmla="*/ 4205 w 221179"/>
              <a:gd name="connsiteY1" fmla="*/ 138719 h 145963"/>
              <a:gd name="connsiteX2" fmla="*/ 218950 w 221179"/>
              <a:gd name="connsiteY2" fmla="*/ 111010 h 145963"/>
              <a:gd name="connsiteX3" fmla="*/ 87332 w 221179"/>
              <a:gd name="connsiteY3" fmla="*/ 173 h 145963"/>
            </a:gdLst>
            <a:ahLst/>
            <a:cxnLst>
              <a:cxn ang="0">
                <a:pos x="connsiteX0" y="connsiteY0"/>
              </a:cxn>
              <a:cxn ang="0">
                <a:pos x="connsiteX1" y="connsiteY1"/>
              </a:cxn>
              <a:cxn ang="0">
                <a:pos x="connsiteX2" y="connsiteY2"/>
              </a:cxn>
              <a:cxn ang="0">
                <a:pos x="connsiteX3" y="connsiteY3"/>
              </a:cxn>
            </a:cxnLst>
            <a:rect l="l" t="t" r="r" b="b"/>
            <a:pathLst>
              <a:path w="221179" h="145963">
                <a:moveTo>
                  <a:pt x="87332" y="173"/>
                </a:moveTo>
                <a:cubicBezTo>
                  <a:pt x="51541" y="4791"/>
                  <a:pt x="-17731" y="120246"/>
                  <a:pt x="4205" y="138719"/>
                </a:cubicBezTo>
                <a:cubicBezTo>
                  <a:pt x="26141" y="157192"/>
                  <a:pt x="199323" y="137565"/>
                  <a:pt x="218950" y="111010"/>
                </a:cubicBezTo>
                <a:cubicBezTo>
                  <a:pt x="238577" y="84455"/>
                  <a:pt x="123123" y="-4445"/>
                  <a:pt x="87332" y="173"/>
                </a:cubicBezTo>
                <a:close/>
              </a:path>
            </a:pathLst>
          </a:cu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7" name="TextBox 6"/>
          <p:cNvSpPr txBox="1"/>
          <p:nvPr/>
        </p:nvSpPr>
        <p:spPr>
          <a:xfrm>
            <a:off x="3085549" y="3960178"/>
            <a:ext cx="2157880" cy="960263"/>
          </a:xfrm>
          <a:prstGeom prst="rect">
            <a:avLst/>
          </a:prstGeom>
          <a:noFill/>
        </p:spPr>
        <p:txBody>
          <a:bodyPr wrap="square" lIns="182880" tIns="146304" rIns="182880" bIns="146304" rtlCol="0">
            <a:spAutoFit/>
          </a:bodyPr>
          <a:lstStyle/>
          <a:p>
            <a:pPr algn="ctr">
              <a:lnSpc>
                <a:spcPct val="90000"/>
              </a:lnSpc>
              <a:spcAft>
                <a:spcPts val="600"/>
              </a:spcAft>
            </a:pPr>
            <a:r>
              <a:rPr lang="en-US" sz="2400" dirty="0">
                <a:solidFill>
                  <a:schemeClr val="accent6">
                    <a:lumMod val="75000"/>
                  </a:schemeClr>
                </a:solidFill>
              </a:rPr>
              <a:t>Human Computation</a:t>
            </a:r>
          </a:p>
        </p:txBody>
      </p:sp>
      <p:sp>
        <p:nvSpPr>
          <p:cNvPr id="34" name="Right Arrow 33"/>
          <p:cNvSpPr/>
          <p:nvPr/>
        </p:nvSpPr>
        <p:spPr bwMode="auto">
          <a:xfrm rot="10072999" flipH="1">
            <a:off x="5126657" y="2956688"/>
            <a:ext cx="1702292" cy="302455"/>
          </a:xfrm>
          <a:prstGeom prst="rightArrow">
            <a:avLst>
              <a:gd name="adj1" fmla="val 50000"/>
              <a:gd name="adj2" fmla="val 94186"/>
            </a:avLst>
          </a:prstGeom>
          <a:solidFill>
            <a:srgbClr val="FFFFFF"/>
          </a:soli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5782B5">
                <a:satMod val="300000"/>
              </a:srgbClr>
            </a:contourClr>
          </a:sp3d>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defRPr/>
            </a:pPr>
            <a:endParaRPr lang="en-US" sz="2300" kern="0" dirty="0">
              <a:solidFill>
                <a:srgbClr val="FFFFFF"/>
              </a:solidFill>
              <a:effectLst>
                <a:outerShdw blurRad="38100" dist="38100" dir="2700000" algn="tl">
                  <a:srgbClr val="000000">
                    <a:alpha val="43137"/>
                  </a:srgbClr>
                </a:outerShdw>
              </a:effectLst>
              <a:latin typeface="Segoe" pitchFamily="34" charset="0"/>
            </a:endParaRPr>
          </a:p>
        </p:txBody>
      </p:sp>
      <p:sp>
        <p:nvSpPr>
          <p:cNvPr id="35" name="Right Arrow 34"/>
          <p:cNvSpPr/>
          <p:nvPr/>
        </p:nvSpPr>
        <p:spPr bwMode="auto">
          <a:xfrm rot="10072999" flipH="1">
            <a:off x="5220879" y="3411827"/>
            <a:ext cx="1347380" cy="302455"/>
          </a:xfrm>
          <a:prstGeom prst="rightArrow">
            <a:avLst>
              <a:gd name="adj1" fmla="val 50000"/>
              <a:gd name="adj2" fmla="val 94186"/>
            </a:avLst>
          </a:prstGeom>
          <a:solidFill>
            <a:srgbClr val="FFFFFF"/>
          </a:soli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5782B5">
                <a:satMod val="300000"/>
              </a:srgbClr>
            </a:contourClr>
          </a:sp3d>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defRPr/>
            </a:pPr>
            <a:endParaRPr lang="en-US" sz="2300" kern="0" dirty="0">
              <a:solidFill>
                <a:srgbClr val="FFFFFF"/>
              </a:solidFill>
              <a:effectLst>
                <a:outerShdw blurRad="38100" dist="38100" dir="2700000" algn="tl">
                  <a:srgbClr val="000000">
                    <a:alpha val="43137"/>
                  </a:srgbClr>
                </a:outerShdw>
              </a:effectLst>
              <a:latin typeface="Segoe" pitchFamily="34" charset="0"/>
            </a:endParaRPr>
          </a:p>
        </p:txBody>
      </p:sp>
      <p:sp>
        <p:nvSpPr>
          <p:cNvPr id="6" name="TextBox 5"/>
          <p:cNvSpPr txBox="1"/>
          <p:nvPr/>
        </p:nvSpPr>
        <p:spPr>
          <a:xfrm>
            <a:off x="1798657" y="5250120"/>
            <a:ext cx="5728171" cy="1148007"/>
          </a:xfrm>
          <a:prstGeom prst="rect">
            <a:avLst/>
          </a:prstGeom>
          <a:noFill/>
        </p:spPr>
        <p:txBody>
          <a:bodyPr wrap="none" lIns="182880" tIns="146304" rIns="182880" bIns="146304" rtlCol="0">
            <a:spAutoFit/>
          </a:bodyPr>
          <a:lstStyle/>
          <a:p>
            <a:pPr algn="ctr">
              <a:lnSpc>
                <a:spcPct val="90000"/>
              </a:lnSpc>
              <a:spcAft>
                <a:spcPts val="600"/>
              </a:spcAft>
            </a:pPr>
            <a:r>
              <a:rPr lang="en-US" sz="2800" b="1" i="1" dirty="0">
                <a:solidFill>
                  <a:schemeClr val="accent3">
                    <a:lumMod val="75000"/>
                  </a:schemeClr>
                </a:solidFill>
                <a:effectLst>
                  <a:outerShdw blurRad="38100" dist="38100" dir="2700000" algn="tl">
                    <a:srgbClr val="000000">
                      <a:alpha val="43137"/>
                    </a:srgbClr>
                  </a:outerShdw>
                </a:effectLst>
              </a:rPr>
              <a:t>Key for reliable AI systems: </a:t>
            </a:r>
          </a:p>
          <a:p>
            <a:pPr algn="ctr">
              <a:lnSpc>
                <a:spcPct val="90000"/>
              </a:lnSpc>
              <a:spcAft>
                <a:spcPts val="600"/>
              </a:spcAft>
            </a:pPr>
            <a:r>
              <a:rPr lang="en-US" sz="2800" b="1" dirty="0">
                <a:solidFill>
                  <a:schemeClr val="accent3">
                    <a:lumMod val="75000"/>
                  </a:schemeClr>
                </a:solidFill>
                <a:effectLst>
                  <a:outerShdw blurRad="38100" dist="38100" dir="2700000" algn="tl">
                    <a:srgbClr val="000000">
                      <a:alpha val="43137"/>
                    </a:srgbClr>
                  </a:outerShdw>
                </a:effectLst>
              </a:rPr>
              <a:t>Working with people, not alone</a:t>
            </a:r>
          </a:p>
        </p:txBody>
      </p:sp>
    </p:spTree>
    <p:extLst>
      <p:ext uri="{BB962C8B-B14F-4D97-AF65-F5344CB8AC3E}">
        <p14:creationId xmlns:p14="http://schemas.microsoft.com/office/powerpoint/2010/main" val="11896106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p:cTn id="13" dur="500" fill="hold"/>
                                        <p:tgtEl>
                                          <p:spTgt spid="28"/>
                                        </p:tgtEl>
                                        <p:attrNameLst>
                                          <p:attrName>ppt_w</p:attrName>
                                        </p:attrNameLst>
                                      </p:cBhvr>
                                      <p:tavLst>
                                        <p:tav tm="0">
                                          <p:val>
                                            <p:fltVal val="0"/>
                                          </p:val>
                                        </p:tav>
                                        <p:tav tm="100000">
                                          <p:val>
                                            <p:strVal val="#ppt_w"/>
                                          </p:val>
                                        </p:tav>
                                      </p:tavLst>
                                    </p:anim>
                                    <p:anim calcmode="lin" valueType="num">
                                      <p:cBhvr>
                                        <p:cTn id="14" dur="500" fill="hold"/>
                                        <p:tgtEl>
                                          <p:spTgt spid="28"/>
                                        </p:tgtEl>
                                        <p:attrNameLst>
                                          <p:attrName>ppt_h</p:attrName>
                                        </p:attrNameLst>
                                      </p:cBhvr>
                                      <p:tavLst>
                                        <p:tav tm="0">
                                          <p:val>
                                            <p:fltVal val="0"/>
                                          </p:val>
                                        </p:tav>
                                        <p:tav tm="100000">
                                          <p:val>
                                            <p:strVal val="#ppt_h"/>
                                          </p:val>
                                        </p:tav>
                                      </p:tavLst>
                                    </p:anim>
                                    <p:animEffect transition="in" filter="fade">
                                      <p:cBhvr>
                                        <p:cTn id="15" dur="500"/>
                                        <p:tgtEl>
                                          <p:spTgt spid="28"/>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p:cTn id="18" dur="500" fill="hold"/>
                                        <p:tgtEl>
                                          <p:spTgt spid="30"/>
                                        </p:tgtEl>
                                        <p:attrNameLst>
                                          <p:attrName>ppt_w</p:attrName>
                                        </p:attrNameLst>
                                      </p:cBhvr>
                                      <p:tavLst>
                                        <p:tav tm="0">
                                          <p:val>
                                            <p:fltVal val="0"/>
                                          </p:val>
                                        </p:tav>
                                        <p:tav tm="100000">
                                          <p:val>
                                            <p:strVal val="#ppt_w"/>
                                          </p:val>
                                        </p:tav>
                                      </p:tavLst>
                                    </p:anim>
                                    <p:anim calcmode="lin" valueType="num">
                                      <p:cBhvr>
                                        <p:cTn id="19" dur="500" fill="hold"/>
                                        <p:tgtEl>
                                          <p:spTgt spid="30"/>
                                        </p:tgtEl>
                                        <p:attrNameLst>
                                          <p:attrName>ppt_h</p:attrName>
                                        </p:attrNameLst>
                                      </p:cBhvr>
                                      <p:tavLst>
                                        <p:tav tm="0">
                                          <p:val>
                                            <p:fltVal val="0"/>
                                          </p:val>
                                        </p:tav>
                                        <p:tav tm="100000">
                                          <p:val>
                                            <p:strVal val="#ppt_h"/>
                                          </p:val>
                                        </p:tav>
                                      </p:tavLst>
                                    </p:anim>
                                    <p:animEffect transition="in" filter="fade">
                                      <p:cBhvr>
                                        <p:cTn id="20" dur="500"/>
                                        <p:tgtEl>
                                          <p:spTgt spid="30"/>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p:cTn id="23" dur="500" fill="hold"/>
                                        <p:tgtEl>
                                          <p:spTgt spid="31"/>
                                        </p:tgtEl>
                                        <p:attrNameLst>
                                          <p:attrName>ppt_w</p:attrName>
                                        </p:attrNameLst>
                                      </p:cBhvr>
                                      <p:tavLst>
                                        <p:tav tm="0">
                                          <p:val>
                                            <p:fltVal val="0"/>
                                          </p:val>
                                        </p:tav>
                                        <p:tav tm="100000">
                                          <p:val>
                                            <p:strVal val="#ppt_w"/>
                                          </p:val>
                                        </p:tav>
                                      </p:tavLst>
                                    </p:anim>
                                    <p:anim calcmode="lin" valueType="num">
                                      <p:cBhvr>
                                        <p:cTn id="24" dur="500" fill="hold"/>
                                        <p:tgtEl>
                                          <p:spTgt spid="31"/>
                                        </p:tgtEl>
                                        <p:attrNameLst>
                                          <p:attrName>ppt_h</p:attrName>
                                        </p:attrNameLst>
                                      </p:cBhvr>
                                      <p:tavLst>
                                        <p:tav tm="0">
                                          <p:val>
                                            <p:fltVal val="0"/>
                                          </p:val>
                                        </p:tav>
                                        <p:tav tm="100000">
                                          <p:val>
                                            <p:strVal val="#ppt_h"/>
                                          </p:val>
                                        </p:tav>
                                      </p:tavLst>
                                    </p:anim>
                                    <p:animEffect transition="in" filter="fade">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 calcmode="lin" valueType="num">
                                      <p:cBhvr>
                                        <p:cTn id="30" dur="1000" fill="hold"/>
                                        <p:tgtEl>
                                          <p:spTgt spid="32"/>
                                        </p:tgtEl>
                                        <p:attrNameLst>
                                          <p:attrName>ppt_w</p:attrName>
                                        </p:attrNameLst>
                                      </p:cBhvr>
                                      <p:tavLst>
                                        <p:tav tm="0">
                                          <p:val>
                                            <p:fltVal val="0"/>
                                          </p:val>
                                        </p:tav>
                                        <p:tav tm="100000">
                                          <p:val>
                                            <p:strVal val="#ppt_w"/>
                                          </p:val>
                                        </p:tav>
                                      </p:tavLst>
                                    </p:anim>
                                    <p:anim calcmode="lin" valueType="num">
                                      <p:cBhvr>
                                        <p:cTn id="31" dur="1000" fill="hold"/>
                                        <p:tgtEl>
                                          <p:spTgt spid="32"/>
                                        </p:tgtEl>
                                        <p:attrNameLst>
                                          <p:attrName>ppt_h</p:attrName>
                                        </p:attrNameLst>
                                      </p:cBhvr>
                                      <p:tavLst>
                                        <p:tav tm="0">
                                          <p:val>
                                            <p:fltVal val="0"/>
                                          </p:val>
                                        </p:tav>
                                        <p:tav tm="100000">
                                          <p:val>
                                            <p:strVal val="#ppt_h"/>
                                          </p:val>
                                        </p:tav>
                                      </p:tavLst>
                                    </p:anim>
                                    <p:animEffect transition="in" filter="fade">
                                      <p:cBhvr>
                                        <p:cTn id="32" dur="10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8" grpId="0" animBg="1"/>
      <p:bldP spid="30" grpId="0" animBg="1"/>
      <p:bldP spid="31" grpId="0" animBg="1"/>
      <p:bldP spid="34" grpId="0" animBg="1"/>
      <p:bldP spid="35"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Opportunities </a:t>
            </a:r>
          </a:p>
        </p:txBody>
      </p:sp>
      <p:sp>
        <p:nvSpPr>
          <p:cNvPr id="4" name="Cloud Callout 3"/>
          <p:cNvSpPr/>
          <p:nvPr/>
        </p:nvSpPr>
        <p:spPr bwMode="auto">
          <a:xfrm>
            <a:off x="693911" y="1911539"/>
            <a:ext cx="2903878" cy="2545527"/>
          </a:xfrm>
          <a:prstGeom prst="cloudCallout">
            <a:avLst>
              <a:gd name="adj1" fmla="val -167979"/>
              <a:gd name="adj2" fmla="val 82031"/>
            </a:avLst>
          </a:prstGeom>
          <a:gradFill rotWithShape="1">
            <a:gsLst>
              <a:gs pos="0">
                <a:srgbClr val="5782B5">
                  <a:tint val="92000"/>
                  <a:satMod val="170000"/>
                </a:srgbClr>
              </a:gs>
              <a:gs pos="15000">
                <a:srgbClr val="5782B5">
                  <a:tint val="92000"/>
                  <a:shade val="99000"/>
                  <a:satMod val="170000"/>
                </a:srgbClr>
              </a:gs>
              <a:gs pos="62000">
                <a:srgbClr val="5782B5">
                  <a:tint val="96000"/>
                  <a:shade val="80000"/>
                  <a:satMod val="170000"/>
                </a:srgbClr>
              </a:gs>
              <a:gs pos="97000">
                <a:srgbClr val="5782B5">
                  <a:tint val="98000"/>
                  <a:shade val="63000"/>
                  <a:satMod val="170000"/>
                </a:srgbClr>
              </a:gs>
              <a:gs pos="100000">
                <a:srgbClr val="5782B5">
                  <a:shade val="62000"/>
                  <a:satMod val="170000"/>
                </a:srgbClr>
              </a:gs>
            </a:gsLst>
            <a:path path="circle">
              <a:fillToRect l="50000" t="50000" r="50000" b="50000"/>
            </a:path>
          </a:gradFill>
          <a:ln>
            <a:noFill/>
            <a:headEnd type="none" w="med" len="med"/>
            <a:tailEnd type="none" w="med" len="med"/>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rgbClr val="5782B5"/>
            </a:contourClr>
          </a:sp3d>
        </p:spPr>
        <p:txBody>
          <a:bodyPr vert="horz" wrap="square" lIns="68580" tIns="34290" rIns="68580" bIns="34290" numCol="1" rtlCol="0" anchor="ctr" anchorCtr="0" compatLnSpc="1">
            <a:prstTxWarp prst="textNoShape">
              <a:avLst/>
            </a:prstTxWarp>
          </a:bodyPr>
          <a:lstStyle/>
          <a:p>
            <a:pPr algn="ctr" defTabSz="685574" fontAlgn="base">
              <a:spcBef>
                <a:spcPct val="0"/>
              </a:spcBef>
              <a:spcAft>
                <a:spcPct val="0"/>
              </a:spcAft>
              <a:defRPr/>
            </a:pPr>
            <a:endParaRPr lang="en-US" sz="1725" kern="0" dirty="0">
              <a:solidFill>
                <a:srgbClr val="FFFFFF"/>
              </a:solidFill>
              <a:effectLst>
                <a:outerShdw blurRad="38100" dist="38100" dir="2700000" algn="tl">
                  <a:srgbClr val="000000">
                    <a:alpha val="43137"/>
                  </a:srgbClr>
                </a:outerShdw>
              </a:effectLst>
              <a:latin typeface="Segoe" pitchFamily="34" charset="0"/>
            </a:endParaRPr>
          </a:p>
        </p:txBody>
      </p:sp>
      <p:sp>
        <p:nvSpPr>
          <p:cNvPr id="5" name="Left-Right Arrow 4"/>
          <p:cNvSpPr/>
          <p:nvPr/>
        </p:nvSpPr>
        <p:spPr bwMode="auto">
          <a:xfrm>
            <a:off x="4404179" y="2380572"/>
            <a:ext cx="912153" cy="363489"/>
          </a:xfrm>
          <a:prstGeom prst="leftRightArrow">
            <a:avLst/>
          </a:prstGeom>
          <a:solidFill>
            <a:srgbClr val="FFC000"/>
          </a:solidFill>
          <a:ln>
            <a:noFill/>
            <a:headEnd type="none" w="med" len="med"/>
            <a:tailEnd type="none" w="med" len="med"/>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rgbClr val="5782B5"/>
            </a:contourClr>
          </a:sp3d>
        </p:spPr>
        <p:txBody>
          <a:bodyPr vert="horz" wrap="square" lIns="68580" tIns="34290" rIns="68580" bIns="34290" numCol="1" rtlCol="0" anchor="ctr" anchorCtr="0" compatLnSpc="1">
            <a:prstTxWarp prst="textNoShape">
              <a:avLst/>
            </a:prstTxWarp>
          </a:bodyPr>
          <a:lstStyle/>
          <a:p>
            <a:pPr algn="ctr" defTabSz="685574" fontAlgn="base">
              <a:spcBef>
                <a:spcPct val="0"/>
              </a:spcBef>
              <a:spcAft>
                <a:spcPct val="0"/>
              </a:spcAft>
              <a:defRPr/>
            </a:pPr>
            <a:endParaRPr lang="en-US" sz="1725" kern="0" dirty="0">
              <a:solidFill>
                <a:srgbClr val="FFFFFF"/>
              </a:solidFill>
              <a:effectLst>
                <a:outerShdw blurRad="38100" dist="38100" dir="2700000" algn="tl">
                  <a:srgbClr val="000000">
                    <a:alpha val="43137"/>
                  </a:srgbClr>
                </a:outerShdw>
              </a:effectLst>
              <a:latin typeface="Segoe" pitchFamily="34" charset="0"/>
            </a:endParaRPr>
          </a:p>
        </p:txBody>
      </p:sp>
      <p:pic>
        <p:nvPicPr>
          <p:cNvPr id="6" name="Picture 5" descr="mturk-platform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9781" y="2894316"/>
            <a:ext cx="1181150" cy="876514"/>
          </a:xfrm>
          <a:prstGeom prst="rect">
            <a:avLst/>
          </a:prstGeom>
        </p:spPr>
      </p:pic>
      <p:pic>
        <p:nvPicPr>
          <p:cNvPr id="7" name="Picture 6"/>
          <p:cNvPicPr>
            <a:picLocks noChangeAspect="1"/>
          </p:cNvPicPr>
          <p:nvPr/>
        </p:nvPicPr>
        <p:blipFill>
          <a:blip r:embed="rId4"/>
          <a:stretch>
            <a:fillRect/>
          </a:stretch>
        </p:blipFill>
        <p:spPr>
          <a:xfrm>
            <a:off x="4087318" y="3883317"/>
            <a:ext cx="1719573" cy="449493"/>
          </a:xfrm>
          <a:prstGeom prst="rect">
            <a:avLst/>
          </a:prstGeom>
        </p:spPr>
      </p:pic>
      <p:pic>
        <p:nvPicPr>
          <p:cNvPr id="8" name="Picture 7" descr="C:\Users\eckamar\AppData\Local\Microsoft\Windows\Temporary Internet Files\Content.IE5\KKU47XVP\MC900364458[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4910" y="2360327"/>
            <a:ext cx="926313" cy="10754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eckamar\AppData\Local\Microsoft\Windows\Temporary Internet Files\Low\Content.IE5\QLYFJDJ8\MC900441533[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099423" y="2892382"/>
            <a:ext cx="508630" cy="5347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Users\eckamar\AppData\Local\Microsoft\Windows\Temporary Internet Files\Content.IE5\KOI2PPLK\MC900326960[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07386" y="2510672"/>
            <a:ext cx="978638" cy="65062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Users\eckamar\AppData\Local\Microsoft\Windows\Temporary Internet Files\Low\Content.IE5\U3P3ICTY\MC900441536[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2432427" y="2782430"/>
            <a:ext cx="448587" cy="4443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Users\eckamar\AppData\Local\Microsoft\Windows\Temporary Internet Files\Content.IE5\0O35GIHF\MC900364472[1].wm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47703" y="3252340"/>
            <a:ext cx="1005103" cy="88318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C:\Users\eckamar\AppData\Local\Microsoft\Windows\Temporary Internet Files\Low\Content.IE5\3UPUAXCV\MC900441535[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1633541" y="3652407"/>
            <a:ext cx="512954" cy="5287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Wikipedia_logo_silver.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85735" y="4457067"/>
            <a:ext cx="1055196" cy="1055196"/>
          </a:xfrm>
          <a:prstGeom prst="rect">
            <a:avLst/>
          </a:prstGeom>
        </p:spPr>
      </p:pic>
      <p:pic>
        <p:nvPicPr>
          <p:cNvPr id="15" name="Picture 14"/>
          <p:cNvPicPr>
            <a:picLocks noChangeAspect="1"/>
          </p:cNvPicPr>
          <p:nvPr/>
        </p:nvPicPr>
        <p:blipFill>
          <a:blip r:embed="rId12"/>
          <a:stretch>
            <a:fillRect/>
          </a:stretch>
        </p:blipFill>
        <p:spPr>
          <a:xfrm>
            <a:off x="6102923" y="1611252"/>
            <a:ext cx="1513107" cy="1428811"/>
          </a:xfrm>
          <a:prstGeom prst="rect">
            <a:avLst/>
          </a:prstGeom>
        </p:spPr>
      </p:pic>
      <p:sp>
        <p:nvSpPr>
          <p:cNvPr id="16" name="TextBox 15"/>
          <p:cNvSpPr txBox="1"/>
          <p:nvPr/>
        </p:nvSpPr>
        <p:spPr>
          <a:xfrm>
            <a:off x="5902995" y="2978323"/>
            <a:ext cx="1971087" cy="775607"/>
          </a:xfrm>
          <a:prstGeom prst="rect">
            <a:avLst/>
          </a:prstGeom>
          <a:noFill/>
        </p:spPr>
        <p:txBody>
          <a:bodyPr wrap="square" lIns="137166" tIns="109733" rIns="137166" bIns="109733" rtlCol="0">
            <a:spAutoFit/>
          </a:bodyPr>
          <a:lstStyle/>
          <a:p>
            <a:pPr algn="ctr">
              <a:lnSpc>
                <a:spcPct val="90000"/>
              </a:lnSpc>
              <a:spcAft>
                <a:spcPts val="450"/>
              </a:spcAft>
            </a:pPr>
            <a:r>
              <a:rPr lang="en-US" sz="2000" dirty="0">
                <a:solidFill>
                  <a:srgbClr val="0099CC"/>
                </a:solidFill>
              </a:rPr>
              <a:t>Computational Systems</a:t>
            </a:r>
          </a:p>
        </p:txBody>
      </p:sp>
      <p:sp>
        <p:nvSpPr>
          <p:cNvPr id="17" name="TextBox 5"/>
          <p:cNvSpPr txBox="1"/>
          <p:nvPr/>
        </p:nvSpPr>
        <p:spPr>
          <a:xfrm>
            <a:off x="1633541" y="5473044"/>
            <a:ext cx="6400800" cy="960263"/>
          </a:xfrm>
          <a:prstGeom prst="rect">
            <a:avLst/>
          </a:prstGeom>
          <a:noFill/>
        </p:spPr>
        <p:txBody>
          <a:bodyPr wrap="square" lIns="182880" tIns="146304" rIns="182880" bIns="146304"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a:lnSpc>
                <a:spcPct val="90000"/>
              </a:lnSpc>
              <a:spcAft>
                <a:spcPts val="600"/>
              </a:spcAft>
            </a:pPr>
            <a:r>
              <a:rPr lang="en-US" sz="2400" dirty="0">
                <a:gradFill>
                  <a:gsLst>
                    <a:gs pos="2917">
                      <a:schemeClr val="tx1"/>
                    </a:gs>
                    <a:gs pos="30000">
                      <a:schemeClr val="tx1"/>
                    </a:gs>
                  </a:gsLst>
                  <a:lin ang="5400000" scaled="0"/>
                </a:gradFill>
              </a:rPr>
              <a:t>Humans as a resource during </a:t>
            </a:r>
            <a:r>
              <a:rPr lang="en-US" sz="2400" b="1" dirty="0">
                <a:gradFill>
                  <a:gsLst>
                    <a:gs pos="2917">
                      <a:schemeClr val="tx1"/>
                    </a:gs>
                    <a:gs pos="30000">
                      <a:schemeClr val="tx1"/>
                    </a:gs>
                  </a:gsLst>
                  <a:lin ang="5400000" scaled="0"/>
                </a:gradFill>
              </a:rPr>
              <a:t>training</a:t>
            </a:r>
            <a:r>
              <a:rPr lang="en-US" sz="2400" dirty="0">
                <a:gradFill>
                  <a:gsLst>
                    <a:gs pos="2917">
                      <a:schemeClr val="tx1"/>
                    </a:gs>
                    <a:gs pos="30000">
                      <a:schemeClr val="tx1"/>
                    </a:gs>
                  </a:gsLst>
                  <a:lin ang="5400000" scaled="0"/>
                </a:gradFill>
              </a:rPr>
              <a:t>, </a:t>
            </a:r>
            <a:r>
              <a:rPr lang="en-US" sz="2400" b="1" dirty="0">
                <a:gradFill>
                  <a:gsLst>
                    <a:gs pos="2917">
                      <a:schemeClr val="tx1"/>
                    </a:gs>
                    <a:gs pos="30000">
                      <a:schemeClr val="tx1"/>
                    </a:gs>
                  </a:gsLst>
                  <a:lin ang="5400000" scaled="0"/>
                </a:gradFill>
              </a:rPr>
              <a:t>evaluation</a:t>
            </a:r>
            <a:r>
              <a:rPr lang="en-US" sz="2400" dirty="0">
                <a:gradFill>
                  <a:gsLst>
                    <a:gs pos="2917">
                      <a:schemeClr val="tx1"/>
                    </a:gs>
                    <a:gs pos="30000">
                      <a:schemeClr val="tx1"/>
                    </a:gs>
                  </a:gsLst>
                  <a:lin ang="5400000" scaled="0"/>
                </a:gradFill>
              </a:rPr>
              <a:t> and </a:t>
            </a:r>
            <a:r>
              <a:rPr lang="en-US" sz="2400" b="1" dirty="0">
                <a:gradFill>
                  <a:gsLst>
                    <a:gs pos="2917">
                      <a:schemeClr val="tx1"/>
                    </a:gs>
                    <a:gs pos="30000">
                      <a:schemeClr val="tx1"/>
                    </a:gs>
                  </a:gsLst>
                  <a:lin ang="5400000" scaled="0"/>
                </a:gradFill>
              </a:rPr>
              <a:t>execution</a:t>
            </a:r>
            <a:r>
              <a:rPr lang="en-US" sz="2400" dirty="0">
                <a:gradFill>
                  <a:gsLst>
                    <a:gs pos="2917">
                      <a:schemeClr val="tx1"/>
                    </a:gs>
                    <a:gs pos="30000">
                      <a:schemeClr val="tx1"/>
                    </a:gs>
                  </a:gsLst>
                  <a:lin ang="5400000" scaled="0"/>
                </a:gradFill>
              </a:rPr>
              <a:t> of AI systems </a:t>
            </a:r>
          </a:p>
        </p:txBody>
      </p:sp>
    </p:spTree>
    <p:extLst>
      <p:ext uri="{BB962C8B-B14F-4D97-AF65-F5344CB8AC3E}">
        <p14:creationId xmlns:p14="http://schemas.microsoft.com/office/powerpoint/2010/main" val="307104055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Freeform 18"/>
          <p:cNvSpPr/>
          <p:nvPr/>
        </p:nvSpPr>
        <p:spPr bwMode="auto">
          <a:xfrm>
            <a:off x="5485281" y="1722814"/>
            <a:ext cx="3573320" cy="2800707"/>
          </a:xfrm>
          <a:custGeom>
            <a:avLst/>
            <a:gdLst>
              <a:gd name="connsiteX0" fmla="*/ 770046 w 3573320"/>
              <a:gd name="connsiteY0" fmla="*/ 154479 h 2800707"/>
              <a:gd name="connsiteX1" fmla="*/ 486028 w 3573320"/>
              <a:gd name="connsiteY1" fmla="*/ 556261 h 2800707"/>
              <a:gd name="connsiteX2" fmla="*/ 465246 w 3573320"/>
              <a:gd name="connsiteY2" fmla="*/ 958043 h 2800707"/>
              <a:gd name="connsiteX3" fmla="*/ 1119 w 3573320"/>
              <a:gd name="connsiteY3" fmla="*/ 1248988 h 2800707"/>
              <a:gd name="connsiteX4" fmla="*/ 333628 w 3573320"/>
              <a:gd name="connsiteY4" fmla="*/ 1830879 h 2800707"/>
              <a:gd name="connsiteX5" fmla="*/ 285137 w 3573320"/>
              <a:gd name="connsiteY5" fmla="*/ 2163388 h 2800707"/>
              <a:gd name="connsiteX6" fmla="*/ 783901 w 3573320"/>
              <a:gd name="connsiteY6" fmla="*/ 2579024 h 2800707"/>
              <a:gd name="connsiteX7" fmla="*/ 1843774 w 3573320"/>
              <a:gd name="connsiteY7" fmla="*/ 2800697 h 2800707"/>
              <a:gd name="connsiteX8" fmla="*/ 2827446 w 3573320"/>
              <a:gd name="connsiteY8" fmla="*/ 2585952 h 2800707"/>
              <a:gd name="connsiteX9" fmla="*/ 3250010 w 3573320"/>
              <a:gd name="connsiteY9" fmla="*/ 2080261 h 2800707"/>
              <a:gd name="connsiteX10" fmla="*/ 3346992 w 3573320"/>
              <a:gd name="connsiteY10" fmla="*/ 1470661 h 2800707"/>
              <a:gd name="connsiteX11" fmla="*/ 3568664 w 3573320"/>
              <a:gd name="connsiteY11" fmla="*/ 1276697 h 2800707"/>
              <a:gd name="connsiteX12" fmla="*/ 3118392 w 3573320"/>
              <a:gd name="connsiteY12" fmla="*/ 722515 h 2800707"/>
              <a:gd name="connsiteX13" fmla="*/ 2661192 w 3573320"/>
              <a:gd name="connsiteY13" fmla="*/ 299952 h 2800707"/>
              <a:gd name="connsiteX14" fmla="*/ 1975392 w 3573320"/>
              <a:gd name="connsiteY14" fmla="*/ 2079 h 2800707"/>
              <a:gd name="connsiteX15" fmla="*/ 1185683 w 3573320"/>
              <a:gd name="connsiteY15" fmla="*/ 168333 h 2800707"/>
              <a:gd name="connsiteX16" fmla="*/ 770046 w 3573320"/>
              <a:gd name="connsiteY16" fmla="*/ 154479 h 280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73320" h="2800707">
                <a:moveTo>
                  <a:pt x="770046" y="154479"/>
                </a:moveTo>
                <a:cubicBezTo>
                  <a:pt x="653437" y="219134"/>
                  <a:pt x="536828" y="422334"/>
                  <a:pt x="486028" y="556261"/>
                </a:cubicBezTo>
                <a:cubicBezTo>
                  <a:pt x="435228" y="690188"/>
                  <a:pt x="546064" y="842588"/>
                  <a:pt x="465246" y="958043"/>
                </a:cubicBezTo>
                <a:cubicBezTo>
                  <a:pt x="384428" y="1073498"/>
                  <a:pt x="23055" y="1103515"/>
                  <a:pt x="1119" y="1248988"/>
                </a:cubicBezTo>
                <a:cubicBezTo>
                  <a:pt x="-20817" y="1394461"/>
                  <a:pt x="286292" y="1678479"/>
                  <a:pt x="333628" y="1830879"/>
                </a:cubicBezTo>
                <a:cubicBezTo>
                  <a:pt x="380964" y="1983279"/>
                  <a:pt x="210092" y="2038697"/>
                  <a:pt x="285137" y="2163388"/>
                </a:cubicBezTo>
                <a:cubicBezTo>
                  <a:pt x="360182" y="2288079"/>
                  <a:pt x="524128" y="2472806"/>
                  <a:pt x="783901" y="2579024"/>
                </a:cubicBezTo>
                <a:cubicBezTo>
                  <a:pt x="1043674" y="2685242"/>
                  <a:pt x="1503183" y="2799542"/>
                  <a:pt x="1843774" y="2800697"/>
                </a:cubicBezTo>
                <a:cubicBezTo>
                  <a:pt x="2184365" y="2801852"/>
                  <a:pt x="2593073" y="2706025"/>
                  <a:pt x="2827446" y="2585952"/>
                </a:cubicBezTo>
                <a:cubicBezTo>
                  <a:pt x="3061819" y="2465879"/>
                  <a:pt x="3163419" y="2266143"/>
                  <a:pt x="3250010" y="2080261"/>
                </a:cubicBezTo>
                <a:cubicBezTo>
                  <a:pt x="3336601" y="1894379"/>
                  <a:pt x="3293883" y="1604588"/>
                  <a:pt x="3346992" y="1470661"/>
                </a:cubicBezTo>
                <a:cubicBezTo>
                  <a:pt x="3400101" y="1336734"/>
                  <a:pt x="3606764" y="1401388"/>
                  <a:pt x="3568664" y="1276697"/>
                </a:cubicBezTo>
                <a:cubicBezTo>
                  <a:pt x="3530564" y="1152006"/>
                  <a:pt x="3269637" y="885306"/>
                  <a:pt x="3118392" y="722515"/>
                </a:cubicBezTo>
                <a:cubicBezTo>
                  <a:pt x="2967147" y="559724"/>
                  <a:pt x="2851692" y="420025"/>
                  <a:pt x="2661192" y="299952"/>
                </a:cubicBezTo>
                <a:cubicBezTo>
                  <a:pt x="2470692" y="179879"/>
                  <a:pt x="2221310" y="24015"/>
                  <a:pt x="1975392" y="2079"/>
                </a:cubicBezTo>
                <a:cubicBezTo>
                  <a:pt x="1729474" y="-19857"/>
                  <a:pt x="1391192" y="138315"/>
                  <a:pt x="1185683" y="168333"/>
                </a:cubicBezTo>
                <a:cubicBezTo>
                  <a:pt x="980174" y="198351"/>
                  <a:pt x="886655" y="89824"/>
                  <a:pt x="770046" y="154479"/>
                </a:cubicBezTo>
                <a:close/>
              </a:path>
            </a:pathLst>
          </a:custGeom>
          <a:solidFill>
            <a:schemeClr val="bg1"/>
          </a:solidFill>
          <a:ln w="3810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32" name="Freeform 31"/>
          <p:cNvSpPr/>
          <p:nvPr/>
        </p:nvSpPr>
        <p:spPr bwMode="auto">
          <a:xfrm>
            <a:off x="5460682" y="1719982"/>
            <a:ext cx="3573320" cy="2800707"/>
          </a:xfrm>
          <a:custGeom>
            <a:avLst/>
            <a:gdLst>
              <a:gd name="connsiteX0" fmla="*/ 770046 w 3573320"/>
              <a:gd name="connsiteY0" fmla="*/ 154479 h 2800707"/>
              <a:gd name="connsiteX1" fmla="*/ 486028 w 3573320"/>
              <a:gd name="connsiteY1" fmla="*/ 556261 h 2800707"/>
              <a:gd name="connsiteX2" fmla="*/ 465246 w 3573320"/>
              <a:gd name="connsiteY2" fmla="*/ 958043 h 2800707"/>
              <a:gd name="connsiteX3" fmla="*/ 1119 w 3573320"/>
              <a:gd name="connsiteY3" fmla="*/ 1248988 h 2800707"/>
              <a:gd name="connsiteX4" fmla="*/ 333628 w 3573320"/>
              <a:gd name="connsiteY4" fmla="*/ 1830879 h 2800707"/>
              <a:gd name="connsiteX5" fmla="*/ 285137 w 3573320"/>
              <a:gd name="connsiteY5" fmla="*/ 2163388 h 2800707"/>
              <a:gd name="connsiteX6" fmla="*/ 783901 w 3573320"/>
              <a:gd name="connsiteY6" fmla="*/ 2579024 h 2800707"/>
              <a:gd name="connsiteX7" fmla="*/ 1843774 w 3573320"/>
              <a:gd name="connsiteY7" fmla="*/ 2800697 h 2800707"/>
              <a:gd name="connsiteX8" fmla="*/ 2827446 w 3573320"/>
              <a:gd name="connsiteY8" fmla="*/ 2585952 h 2800707"/>
              <a:gd name="connsiteX9" fmla="*/ 3250010 w 3573320"/>
              <a:gd name="connsiteY9" fmla="*/ 2080261 h 2800707"/>
              <a:gd name="connsiteX10" fmla="*/ 3346992 w 3573320"/>
              <a:gd name="connsiteY10" fmla="*/ 1470661 h 2800707"/>
              <a:gd name="connsiteX11" fmla="*/ 3568664 w 3573320"/>
              <a:gd name="connsiteY11" fmla="*/ 1276697 h 2800707"/>
              <a:gd name="connsiteX12" fmla="*/ 3118392 w 3573320"/>
              <a:gd name="connsiteY12" fmla="*/ 722515 h 2800707"/>
              <a:gd name="connsiteX13" fmla="*/ 2661192 w 3573320"/>
              <a:gd name="connsiteY13" fmla="*/ 299952 h 2800707"/>
              <a:gd name="connsiteX14" fmla="*/ 1975392 w 3573320"/>
              <a:gd name="connsiteY14" fmla="*/ 2079 h 2800707"/>
              <a:gd name="connsiteX15" fmla="*/ 1185683 w 3573320"/>
              <a:gd name="connsiteY15" fmla="*/ 168333 h 2800707"/>
              <a:gd name="connsiteX16" fmla="*/ 770046 w 3573320"/>
              <a:gd name="connsiteY16" fmla="*/ 154479 h 280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73320" h="2800707">
                <a:moveTo>
                  <a:pt x="770046" y="154479"/>
                </a:moveTo>
                <a:cubicBezTo>
                  <a:pt x="653437" y="219134"/>
                  <a:pt x="536828" y="422334"/>
                  <a:pt x="486028" y="556261"/>
                </a:cubicBezTo>
                <a:cubicBezTo>
                  <a:pt x="435228" y="690188"/>
                  <a:pt x="546064" y="842588"/>
                  <a:pt x="465246" y="958043"/>
                </a:cubicBezTo>
                <a:cubicBezTo>
                  <a:pt x="384428" y="1073498"/>
                  <a:pt x="23055" y="1103515"/>
                  <a:pt x="1119" y="1248988"/>
                </a:cubicBezTo>
                <a:cubicBezTo>
                  <a:pt x="-20817" y="1394461"/>
                  <a:pt x="286292" y="1678479"/>
                  <a:pt x="333628" y="1830879"/>
                </a:cubicBezTo>
                <a:cubicBezTo>
                  <a:pt x="380964" y="1983279"/>
                  <a:pt x="210092" y="2038697"/>
                  <a:pt x="285137" y="2163388"/>
                </a:cubicBezTo>
                <a:cubicBezTo>
                  <a:pt x="360182" y="2288079"/>
                  <a:pt x="524128" y="2472806"/>
                  <a:pt x="783901" y="2579024"/>
                </a:cubicBezTo>
                <a:cubicBezTo>
                  <a:pt x="1043674" y="2685242"/>
                  <a:pt x="1503183" y="2799542"/>
                  <a:pt x="1843774" y="2800697"/>
                </a:cubicBezTo>
                <a:cubicBezTo>
                  <a:pt x="2184365" y="2801852"/>
                  <a:pt x="2593073" y="2706025"/>
                  <a:pt x="2827446" y="2585952"/>
                </a:cubicBezTo>
                <a:cubicBezTo>
                  <a:pt x="3061819" y="2465879"/>
                  <a:pt x="3163419" y="2266143"/>
                  <a:pt x="3250010" y="2080261"/>
                </a:cubicBezTo>
                <a:cubicBezTo>
                  <a:pt x="3336601" y="1894379"/>
                  <a:pt x="3293883" y="1604588"/>
                  <a:pt x="3346992" y="1470661"/>
                </a:cubicBezTo>
                <a:cubicBezTo>
                  <a:pt x="3400101" y="1336734"/>
                  <a:pt x="3606764" y="1401388"/>
                  <a:pt x="3568664" y="1276697"/>
                </a:cubicBezTo>
                <a:cubicBezTo>
                  <a:pt x="3530564" y="1152006"/>
                  <a:pt x="3269637" y="885306"/>
                  <a:pt x="3118392" y="722515"/>
                </a:cubicBezTo>
                <a:cubicBezTo>
                  <a:pt x="2967147" y="559724"/>
                  <a:pt x="2851692" y="420025"/>
                  <a:pt x="2661192" y="299952"/>
                </a:cubicBezTo>
                <a:cubicBezTo>
                  <a:pt x="2470692" y="179879"/>
                  <a:pt x="2221310" y="24015"/>
                  <a:pt x="1975392" y="2079"/>
                </a:cubicBezTo>
                <a:cubicBezTo>
                  <a:pt x="1729474" y="-19857"/>
                  <a:pt x="1391192" y="138315"/>
                  <a:pt x="1185683" y="168333"/>
                </a:cubicBezTo>
                <a:cubicBezTo>
                  <a:pt x="980174" y="198351"/>
                  <a:pt x="886655" y="89824"/>
                  <a:pt x="770046" y="154479"/>
                </a:cubicBezTo>
                <a:close/>
              </a:path>
            </a:pathLst>
          </a:custGeom>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ln w="38100">
            <a:solidFill>
              <a:schemeClr val="accent4"/>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 name="Title 1"/>
          <p:cNvSpPr>
            <a:spLocks noGrp="1"/>
          </p:cNvSpPr>
          <p:nvPr>
            <p:ph type="title"/>
          </p:nvPr>
        </p:nvSpPr>
        <p:spPr/>
        <p:txBody>
          <a:bodyPr/>
          <a:lstStyle/>
          <a:p>
            <a:r>
              <a:rPr lang="en-US" dirty="0">
                <a:solidFill>
                  <a:schemeClr val="tx1"/>
                </a:solidFill>
              </a:rPr>
              <a:t>Hybrid Intelligence </a:t>
            </a:r>
          </a:p>
        </p:txBody>
      </p:sp>
      <p:pic>
        <p:nvPicPr>
          <p:cNvPr id="4" name="Picture 3"/>
          <p:cNvPicPr>
            <a:picLocks noChangeAspect="1"/>
          </p:cNvPicPr>
          <p:nvPr/>
        </p:nvPicPr>
        <p:blipFill>
          <a:blip r:embed="rId3"/>
          <a:stretch>
            <a:fillRect/>
          </a:stretch>
        </p:blipFill>
        <p:spPr>
          <a:xfrm>
            <a:off x="495060" y="2137495"/>
            <a:ext cx="2017390" cy="1905000"/>
          </a:xfrm>
          <a:prstGeom prst="rect">
            <a:avLst/>
          </a:prstGeom>
        </p:spPr>
      </p:pic>
      <p:sp>
        <p:nvSpPr>
          <p:cNvPr id="5" name="TextBox 4"/>
          <p:cNvSpPr txBox="1"/>
          <p:nvPr/>
        </p:nvSpPr>
        <p:spPr>
          <a:xfrm>
            <a:off x="205722" y="3960179"/>
            <a:ext cx="2628004" cy="627864"/>
          </a:xfrm>
          <a:prstGeom prst="rect">
            <a:avLst/>
          </a:prstGeom>
          <a:noFill/>
        </p:spPr>
        <p:txBody>
          <a:bodyPr wrap="square" lIns="182880" tIns="146304" rIns="182880" bIns="146304" rtlCol="0">
            <a:spAutoFit/>
          </a:bodyPr>
          <a:lstStyle/>
          <a:p>
            <a:pPr algn="ctr">
              <a:lnSpc>
                <a:spcPct val="90000"/>
              </a:lnSpc>
              <a:spcAft>
                <a:spcPts val="600"/>
              </a:spcAft>
            </a:pPr>
            <a:r>
              <a:rPr lang="en-US" sz="2400" dirty="0">
                <a:solidFill>
                  <a:srgbClr val="0099CC"/>
                </a:solidFill>
              </a:rPr>
              <a:t>AI Systems</a:t>
            </a:r>
          </a:p>
        </p:txBody>
      </p:sp>
      <p:sp>
        <p:nvSpPr>
          <p:cNvPr id="8" name="Freeform 7"/>
          <p:cNvSpPr/>
          <p:nvPr/>
        </p:nvSpPr>
        <p:spPr bwMode="auto">
          <a:xfrm>
            <a:off x="6111081" y="2295813"/>
            <a:ext cx="2438400" cy="1811051"/>
          </a:xfrm>
          <a:custGeom>
            <a:avLst/>
            <a:gdLst>
              <a:gd name="connsiteX0" fmla="*/ 1126911 w 2110625"/>
              <a:gd name="connsiteY0" fmla="*/ 62183 h 1482531"/>
              <a:gd name="connsiteX1" fmla="*/ 822111 w 2110625"/>
              <a:gd name="connsiteY1" fmla="*/ 6765 h 1482531"/>
              <a:gd name="connsiteX2" fmla="*/ 662784 w 2110625"/>
              <a:gd name="connsiteY2" fmla="*/ 207656 h 1482531"/>
              <a:gd name="connsiteX3" fmla="*/ 399547 w 2110625"/>
              <a:gd name="connsiteY3" fmla="*/ 131456 h 1482531"/>
              <a:gd name="connsiteX4" fmla="*/ 309493 w 2110625"/>
              <a:gd name="connsiteY4" fmla="*/ 401620 h 1482531"/>
              <a:gd name="connsiteX5" fmla="*/ 302566 w 2110625"/>
              <a:gd name="connsiteY5" fmla="*/ 609438 h 1482531"/>
              <a:gd name="connsiteX6" fmla="*/ 4693 w 2110625"/>
              <a:gd name="connsiteY6" fmla="*/ 685638 h 1482531"/>
              <a:gd name="connsiteX7" fmla="*/ 136311 w 2110625"/>
              <a:gd name="connsiteY7" fmla="*/ 1045856 h 1482531"/>
              <a:gd name="connsiteX8" fmla="*/ 351057 w 2110625"/>
              <a:gd name="connsiteY8" fmla="*/ 1322947 h 1482531"/>
              <a:gd name="connsiteX9" fmla="*/ 898311 w 2110625"/>
              <a:gd name="connsiteY9" fmla="*/ 1482274 h 1482531"/>
              <a:gd name="connsiteX10" fmla="*/ 1334729 w 2110625"/>
              <a:gd name="connsiteY10" fmla="*/ 1288310 h 1482531"/>
              <a:gd name="connsiteX11" fmla="*/ 1327802 w 2110625"/>
              <a:gd name="connsiteY11" fmla="*/ 1032001 h 1482531"/>
              <a:gd name="connsiteX12" fmla="*/ 1618747 w 2110625"/>
              <a:gd name="connsiteY12" fmla="*/ 1052783 h 1482531"/>
              <a:gd name="connsiteX13" fmla="*/ 2110584 w 2110625"/>
              <a:gd name="connsiteY13" fmla="*/ 907310 h 1482531"/>
              <a:gd name="connsiteX14" fmla="*/ 1646457 w 2110625"/>
              <a:gd name="connsiteY14" fmla="*/ 574801 h 1482531"/>
              <a:gd name="connsiteX15" fmla="*/ 1604893 w 2110625"/>
              <a:gd name="connsiteY15" fmla="*/ 207656 h 1482531"/>
              <a:gd name="connsiteX16" fmla="*/ 1126911 w 2110625"/>
              <a:gd name="connsiteY16" fmla="*/ 62183 h 148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10625" h="1482531">
                <a:moveTo>
                  <a:pt x="1126911" y="62183"/>
                </a:moveTo>
                <a:cubicBezTo>
                  <a:pt x="996447" y="28701"/>
                  <a:pt x="899465" y="-17480"/>
                  <a:pt x="822111" y="6765"/>
                </a:cubicBezTo>
                <a:cubicBezTo>
                  <a:pt x="744757" y="31010"/>
                  <a:pt x="733211" y="186874"/>
                  <a:pt x="662784" y="207656"/>
                </a:cubicBezTo>
                <a:cubicBezTo>
                  <a:pt x="592357" y="228438"/>
                  <a:pt x="458429" y="99129"/>
                  <a:pt x="399547" y="131456"/>
                </a:cubicBezTo>
                <a:cubicBezTo>
                  <a:pt x="340665" y="163783"/>
                  <a:pt x="325656" y="321956"/>
                  <a:pt x="309493" y="401620"/>
                </a:cubicBezTo>
                <a:cubicBezTo>
                  <a:pt x="293329" y="481284"/>
                  <a:pt x="353366" y="562102"/>
                  <a:pt x="302566" y="609438"/>
                </a:cubicBezTo>
                <a:cubicBezTo>
                  <a:pt x="251766" y="656774"/>
                  <a:pt x="32402" y="612902"/>
                  <a:pt x="4693" y="685638"/>
                </a:cubicBezTo>
                <a:cubicBezTo>
                  <a:pt x="-23016" y="758374"/>
                  <a:pt x="78584" y="939638"/>
                  <a:pt x="136311" y="1045856"/>
                </a:cubicBezTo>
                <a:cubicBezTo>
                  <a:pt x="194038" y="1152074"/>
                  <a:pt x="224057" y="1250211"/>
                  <a:pt x="351057" y="1322947"/>
                </a:cubicBezTo>
                <a:cubicBezTo>
                  <a:pt x="478057" y="1395683"/>
                  <a:pt x="734366" y="1488047"/>
                  <a:pt x="898311" y="1482274"/>
                </a:cubicBezTo>
                <a:cubicBezTo>
                  <a:pt x="1062256" y="1476501"/>
                  <a:pt x="1263147" y="1363355"/>
                  <a:pt x="1334729" y="1288310"/>
                </a:cubicBezTo>
                <a:cubicBezTo>
                  <a:pt x="1406311" y="1213265"/>
                  <a:pt x="1280466" y="1071256"/>
                  <a:pt x="1327802" y="1032001"/>
                </a:cubicBezTo>
                <a:cubicBezTo>
                  <a:pt x="1375138" y="992747"/>
                  <a:pt x="1488284" y="1073565"/>
                  <a:pt x="1618747" y="1052783"/>
                </a:cubicBezTo>
                <a:cubicBezTo>
                  <a:pt x="1749210" y="1032001"/>
                  <a:pt x="2105966" y="986974"/>
                  <a:pt x="2110584" y="907310"/>
                </a:cubicBezTo>
                <a:cubicBezTo>
                  <a:pt x="2115202" y="827646"/>
                  <a:pt x="1730739" y="691410"/>
                  <a:pt x="1646457" y="574801"/>
                </a:cubicBezTo>
                <a:cubicBezTo>
                  <a:pt x="1562175" y="458192"/>
                  <a:pt x="1686866" y="289629"/>
                  <a:pt x="1604893" y="207656"/>
                </a:cubicBezTo>
                <a:cubicBezTo>
                  <a:pt x="1522920" y="125683"/>
                  <a:pt x="1257375" y="95665"/>
                  <a:pt x="1126911" y="62183"/>
                </a:cubicBezTo>
                <a:close/>
              </a:path>
            </a:pathLst>
          </a:custGeom>
          <a:gradFill>
            <a:gsLst>
              <a:gs pos="37000">
                <a:srgbClr val="2D88E6"/>
              </a:gs>
              <a:gs pos="0">
                <a:srgbClr val="0099CC"/>
              </a:gs>
              <a:gs pos="49000">
                <a:schemeClr val="accent2">
                  <a:lumMod val="75000"/>
                </a:schemeClr>
              </a:gs>
              <a:gs pos="66000">
                <a:srgbClr val="0099CC"/>
              </a:gs>
            </a:gsLst>
            <a:lin ang="5400000" scaled="1"/>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0" name="TextBox 9"/>
          <p:cNvSpPr txBox="1"/>
          <p:nvPr/>
        </p:nvSpPr>
        <p:spPr>
          <a:xfrm>
            <a:off x="5767077" y="4514400"/>
            <a:ext cx="3202608"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Space of Interactions</a:t>
            </a:r>
          </a:p>
        </p:txBody>
      </p:sp>
      <p:sp>
        <p:nvSpPr>
          <p:cNvPr id="11" name="Freeform 10"/>
          <p:cNvSpPr/>
          <p:nvPr/>
        </p:nvSpPr>
        <p:spPr bwMode="auto">
          <a:xfrm>
            <a:off x="6511202" y="3275714"/>
            <a:ext cx="367828" cy="279981"/>
          </a:xfrm>
          <a:custGeom>
            <a:avLst/>
            <a:gdLst>
              <a:gd name="connsiteX0" fmla="*/ 132053 w 367828"/>
              <a:gd name="connsiteY0" fmla="*/ 888 h 279981"/>
              <a:gd name="connsiteX1" fmla="*/ 434 w 367828"/>
              <a:gd name="connsiteY1" fmla="*/ 139433 h 279981"/>
              <a:gd name="connsiteX2" fmla="*/ 173616 w 367828"/>
              <a:gd name="connsiteY2" fmla="*/ 277979 h 279981"/>
              <a:gd name="connsiteX3" fmla="*/ 367580 w 367828"/>
              <a:gd name="connsiteY3" fmla="*/ 208706 h 279981"/>
              <a:gd name="connsiteX4" fmla="*/ 132053 w 367828"/>
              <a:gd name="connsiteY4" fmla="*/ 888 h 279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28" h="279981">
                <a:moveTo>
                  <a:pt x="132053" y="888"/>
                </a:moveTo>
                <a:cubicBezTo>
                  <a:pt x="70862" y="-10657"/>
                  <a:pt x="-6493" y="93251"/>
                  <a:pt x="434" y="139433"/>
                </a:cubicBezTo>
                <a:cubicBezTo>
                  <a:pt x="7361" y="185615"/>
                  <a:pt x="112425" y="266434"/>
                  <a:pt x="173616" y="277979"/>
                </a:cubicBezTo>
                <a:cubicBezTo>
                  <a:pt x="234807" y="289524"/>
                  <a:pt x="374507" y="249115"/>
                  <a:pt x="367580" y="208706"/>
                </a:cubicBezTo>
                <a:cubicBezTo>
                  <a:pt x="360653" y="168297"/>
                  <a:pt x="193244" y="12433"/>
                  <a:pt x="132053" y="888"/>
                </a:cubicBezTo>
                <a:close/>
              </a:path>
            </a:pathLst>
          </a:cu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4" name="Freeform 13"/>
          <p:cNvSpPr/>
          <p:nvPr/>
        </p:nvSpPr>
        <p:spPr bwMode="auto">
          <a:xfrm>
            <a:off x="6999270" y="2722247"/>
            <a:ext cx="221179" cy="145963"/>
          </a:xfrm>
          <a:custGeom>
            <a:avLst/>
            <a:gdLst>
              <a:gd name="connsiteX0" fmla="*/ 87332 w 221179"/>
              <a:gd name="connsiteY0" fmla="*/ 173 h 145963"/>
              <a:gd name="connsiteX1" fmla="*/ 4205 w 221179"/>
              <a:gd name="connsiteY1" fmla="*/ 138719 h 145963"/>
              <a:gd name="connsiteX2" fmla="*/ 218950 w 221179"/>
              <a:gd name="connsiteY2" fmla="*/ 111010 h 145963"/>
              <a:gd name="connsiteX3" fmla="*/ 87332 w 221179"/>
              <a:gd name="connsiteY3" fmla="*/ 173 h 145963"/>
            </a:gdLst>
            <a:ahLst/>
            <a:cxnLst>
              <a:cxn ang="0">
                <a:pos x="connsiteX0" y="connsiteY0"/>
              </a:cxn>
              <a:cxn ang="0">
                <a:pos x="connsiteX1" y="connsiteY1"/>
              </a:cxn>
              <a:cxn ang="0">
                <a:pos x="connsiteX2" y="connsiteY2"/>
              </a:cxn>
              <a:cxn ang="0">
                <a:pos x="connsiteX3" y="connsiteY3"/>
              </a:cxn>
            </a:cxnLst>
            <a:rect l="l" t="t" r="r" b="b"/>
            <a:pathLst>
              <a:path w="221179" h="145963">
                <a:moveTo>
                  <a:pt x="87332" y="173"/>
                </a:moveTo>
                <a:cubicBezTo>
                  <a:pt x="51541" y="4791"/>
                  <a:pt x="-17731" y="120246"/>
                  <a:pt x="4205" y="138719"/>
                </a:cubicBezTo>
                <a:cubicBezTo>
                  <a:pt x="26141" y="157192"/>
                  <a:pt x="199323" y="137565"/>
                  <a:pt x="218950" y="111010"/>
                </a:cubicBezTo>
                <a:cubicBezTo>
                  <a:pt x="238577" y="84455"/>
                  <a:pt x="123123" y="-4445"/>
                  <a:pt x="87332" y="173"/>
                </a:cubicBezTo>
                <a:close/>
              </a:path>
            </a:pathLst>
          </a:cu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5" name="Freeform 14"/>
          <p:cNvSpPr/>
          <p:nvPr/>
        </p:nvSpPr>
        <p:spPr bwMode="auto">
          <a:xfrm>
            <a:off x="7385035" y="3084165"/>
            <a:ext cx="533684" cy="219915"/>
          </a:xfrm>
          <a:custGeom>
            <a:avLst/>
            <a:gdLst>
              <a:gd name="connsiteX0" fmla="*/ 105047 w 533684"/>
              <a:gd name="connsiteY0" fmla="*/ 3002 h 219915"/>
              <a:gd name="connsiteX1" fmla="*/ 14993 w 533684"/>
              <a:gd name="connsiteY1" fmla="*/ 196966 h 219915"/>
              <a:gd name="connsiteX2" fmla="*/ 347502 w 533684"/>
              <a:gd name="connsiteY2" fmla="*/ 203893 h 219915"/>
              <a:gd name="connsiteX3" fmla="*/ 527611 w 533684"/>
              <a:gd name="connsiteY3" fmla="*/ 86130 h 219915"/>
              <a:gd name="connsiteX4" fmla="*/ 105047 w 533684"/>
              <a:gd name="connsiteY4" fmla="*/ 3002 h 219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684" h="219915">
                <a:moveTo>
                  <a:pt x="105047" y="3002"/>
                </a:moveTo>
                <a:cubicBezTo>
                  <a:pt x="19611" y="21475"/>
                  <a:pt x="-25416" y="163484"/>
                  <a:pt x="14993" y="196966"/>
                </a:cubicBezTo>
                <a:cubicBezTo>
                  <a:pt x="55402" y="230448"/>
                  <a:pt x="262066" y="222366"/>
                  <a:pt x="347502" y="203893"/>
                </a:cubicBezTo>
                <a:cubicBezTo>
                  <a:pt x="432938" y="185420"/>
                  <a:pt x="563402" y="116148"/>
                  <a:pt x="527611" y="86130"/>
                </a:cubicBezTo>
                <a:cubicBezTo>
                  <a:pt x="491820" y="56112"/>
                  <a:pt x="190483" y="-15471"/>
                  <a:pt x="105047" y="3002"/>
                </a:cubicBezTo>
                <a:close/>
              </a:path>
            </a:pathLst>
          </a:cu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3" name="TextBox 2"/>
          <p:cNvSpPr txBox="1"/>
          <p:nvPr/>
        </p:nvSpPr>
        <p:spPr>
          <a:xfrm>
            <a:off x="2512452" y="2638105"/>
            <a:ext cx="895117" cy="1126462"/>
          </a:xfrm>
          <a:prstGeom prst="rect">
            <a:avLst/>
          </a:prstGeom>
          <a:noFill/>
        </p:spPr>
        <p:txBody>
          <a:bodyPr wrap="none" lIns="182880" tIns="146304" rIns="182880" bIns="146304" rtlCol="0">
            <a:spAutoFit/>
          </a:bodyPr>
          <a:lstStyle/>
          <a:p>
            <a:pPr>
              <a:lnSpc>
                <a:spcPct val="90000"/>
              </a:lnSpc>
              <a:spcAft>
                <a:spcPts val="600"/>
              </a:spcAft>
            </a:pPr>
            <a:r>
              <a:rPr lang="en-US" sz="6000" dirty="0">
                <a:gradFill>
                  <a:gsLst>
                    <a:gs pos="2917">
                      <a:schemeClr val="tx1"/>
                    </a:gs>
                    <a:gs pos="30000">
                      <a:schemeClr val="tx1"/>
                    </a:gs>
                  </a:gsLst>
                  <a:lin ang="5400000" scaled="0"/>
                </a:gradFill>
              </a:rPr>
              <a:t>+</a:t>
            </a:r>
          </a:p>
        </p:txBody>
      </p:sp>
      <p:pic>
        <p:nvPicPr>
          <p:cNvPr id="21" name="Picture 20"/>
          <p:cNvPicPr>
            <a:picLocks noChangeAspect="1"/>
          </p:cNvPicPr>
          <p:nvPr/>
        </p:nvPicPr>
        <p:blipFill>
          <a:blip r:embed="rId4"/>
          <a:stretch>
            <a:fillRect/>
          </a:stretch>
        </p:blipFill>
        <p:spPr>
          <a:xfrm>
            <a:off x="3363982" y="2253717"/>
            <a:ext cx="1676190" cy="1895238"/>
          </a:xfrm>
          <a:prstGeom prst="rect">
            <a:avLst/>
          </a:prstGeom>
        </p:spPr>
      </p:pic>
      <p:sp>
        <p:nvSpPr>
          <p:cNvPr id="28" name="Freeform 27"/>
          <p:cNvSpPr/>
          <p:nvPr/>
        </p:nvSpPr>
        <p:spPr bwMode="auto">
          <a:xfrm>
            <a:off x="6512862" y="3270496"/>
            <a:ext cx="367828" cy="279981"/>
          </a:xfrm>
          <a:custGeom>
            <a:avLst/>
            <a:gdLst>
              <a:gd name="connsiteX0" fmla="*/ 132053 w 367828"/>
              <a:gd name="connsiteY0" fmla="*/ 888 h 279981"/>
              <a:gd name="connsiteX1" fmla="*/ 434 w 367828"/>
              <a:gd name="connsiteY1" fmla="*/ 139433 h 279981"/>
              <a:gd name="connsiteX2" fmla="*/ 173616 w 367828"/>
              <a:gd name="connsiteY2" fmla="*/ 277979 h 279981"/>
              <a:gd name="connsiteX3" fmla="*/ 367580 w 367828"/>
              <a:gd name="connsiteY3" fmla="*/ 208706 h 279981"/>
              <a:gd name="connsiteX4" fmla="*/ 132053 w 367828"/>
              <a:gd name="connsiteY4" fmla="*/ 888 h 279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828" h="279981">
                <a:moveTo>
                  <a:pt x="132053" y="888"/>
                </a:moveTo>
                <a:cubicBezTo>
                  <a:pt x="70862" y="-10657"/>
                  <a:pt x="-6493" y="93251"/>
                  <a:pt x="434" y="139433"/>
                </a:cubicBezTo>
                <a:cubicBezTo>
                  <a:pt x="7361" y="185615"/>
                  <a:pt x="112425" y="266434"/>
                  <a:pt x="173616" y="277979"/>
                </a:cubicBezTo>
                <a:cubicBezTo>
                  <a:pt x="234807" y="289524"/>
                  <a:pt x="374507" y="249115"/>
                  <a:pt x="367580" y="208706"/>
                </a:cubicBezTo>
                <a:cubicBezTo>
                  <a:pt x="360653" y="168297"/>
                  <a:pt x="193244" y="12433"/>
                  <a:pt x="132053" y="888"/>
                </a:cubicBezTo>
                <a:close/>
              </a:path>
            </a:pathLst>
          </a:cu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30" name="Freeform 29"/>
          <p:cNvSpPr/>
          <p:nvPr/>
        </p:nvSpPr>
        <p:spPr bwMode="auto">
          <a:xfrm>
            <a:off x="7385035" y="3084164"/>
            <a:ext cx="533684" cy="219915"/>
          </a:xfrm>
          <a:custGeom>
            <a:avLst/>
            <a:gdLst>
              <a:gd name="connsiteX0" fmla="*/ 105047 w 533684"/>
              <a:gd name="connsiteY0" fmla="*/ 3002 h 219915"/>
              <a:gd name="connsiteX1" fmla="*/ 14993 w 533684"/>
              <a:gd name="connsiteY1" fmla="*/ 196966 h 219915"/>
              <a:gd name="connsiteX2" fmla="*/ 347502 w 533684"/>
              <a:gd name="connsiteY2" fmla="*/ 203893 h 219915"/>
              <a:gd name="connsiteX3" fmla="*/ 527611 w 533684"/>
              <a:gd name="connsiteY3" fmla="*/ 86130 h 219915"/>
              <a:gd name="connsiteX4" fmla="*/ 105047 w 533684"/>
              <a:gd name="connsiteY4" fmla="*/ 3002 h 219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684" h="219915">
                <a:moveTo>
                  <a:pt x="105047" y="3002"/>
                </a:moveTo>
                <a:cubicBezTo>
                  <a:pt x="19611" y="21475"/>
                  <a:pt x="-25416" y="163484"/>
                  <a:pt x="14993" y="196966"/>
                </a:cubicBezTo>
                <a:cubicBezTo>
                  <a:pt x="55402" y="230448"/>
                  <a:pt x="262066" y="222366"/>
                  <a:pt x="347502" y="203893"/>
                </a:cubicBezTo>
                <a:cubicBezTo>
                  <a:pt x="432938" y="185420"/>
                  <a:pt x="563402" y="116148"/>
                  <a:pt x="527611" y="86130"/>
                </a:cubicBezTo>
                <a:cubicBezTo>
                  <a:pt x="491820" y="56112"/>
                  <a:pt x="190483" y="-15471"/>
                  <a:pt x="105047" y="3002"/>
                </a:cubicBezTo>
                <a:close/>
              </a:path>
            </a:pathLst>
          </a:cu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31" name="Freeform 30"/>
          <p:cNvSpPr/>
          <p:nvPr/>
        </p:nvSpPr>
        <p:spPr bwMode="auto">
          <a:xfrm>
            <a:off x="6993737" y="2722247"/>
            <a:ext cx="221179" cy="145963"/>
          </a:xfrm>
          <a:custGeom>
            <a:avLst/>
            <a:gdLst>
              <a:gd name="connsiteX0" fmla="*/ 87332 w 221179"/>
              <a:gd name="connsiteY0" fmla="*/ 173 h 145963"/>
              <a:gd name="connsiteX1" fmla="*/ 4205 w 221179"/>
              <a:gd name="connsiteY1" fmla="*/ 138719 h 145963"/>
              <a:gd name="connsiteX2" fmla="*/ 218950 w 221179"/>
              <a:gd name="connsiteY2" fmla="*/ 111010 h 145963"/>
              <a:gd name="connsiteX3" fmla="*/ 87332 w 221179"/>
              <a:gd name="connsiteY3" fmla="*/ 173 h 145963"/>
            </a:gdLst>
            <a:ahLst/>
            <a:cxnLst>
              <a:cxn ang="0">
                <a:pos x="connsiteX0" y="connsiteY0"/>
              </a:cxn>
              <a:cxn ang="0">
                <a:pos x="connsiteX1" y="connsiteY1"/>
              </a:cxn>
              <a:cxn ang="0">
                <a:pos x="connsiteX2" y="connsiteY2"/>
              </a:cxn>
              <a:cxn ang="0">
                <a:pos x="connsiteX3" y="connsiteY3"/>
              </a:cxn>
            </a:cxnLst>
            <a:rect l="l" t="t" r="r" b="b"/>
            <a:pathLst>
              <a:path w="221179" h="145963">
                <a:moveTo>
                  <a:pt x="87332" y="173"/>
                </a:moveTo>
                <a:cubicBezTo>
                  <a:pt x="51541" y="4791"/>
                  <a:pt x="-17731" y="120246"/>
                  <a:pt x="4205" y="138719"/>
                </a:cubicBezTo>
                <a:cubicBezTo>
                  <a:pt x="26141" y="157192"/>
                  <a:pt x="199323" y="137565"/>
                  <a:pt x="218950" y="111010"/>
                </a:cubicBezTo>
                <a:cubicBezTo>
                  <a:pt x="238577" y="84455"/>
                  <a:pt x="123123" y="-4445"/>
                  <a:pt x="87332" y="173"/>
                </a:cubicBezTo>
                <a:close/>
              </a:path>
            </a:pathLst>
          </a:cu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7" name="TextBox 6"/>
          <p:cNvSpPr txBox="1"/>
          <p:nvPr/>
        </p:nvSpPr>
        <p:spPr>
          <a:xfrm>
            <a:off x="3085549" y="3960178"/>
            <a:ext cx="2157880" cy="960263"/>
          </a:xfrm>
          <a:prstGeom prst="rect">
            <a:avLst/>
          </a:prstGeom>
          <a:noFill/>
        </p:spPr>
        <p:txBody>
          <a:bodyPr wrap="square" lIns="182880" tIns="146304" rIns="182880" bIns="146304" rtlCol="0">
            <a:spAutoFit/>
          </a:bodyPr>
          <a:lstStyle/>
          <a:p>
            <a:pPr algn="ctr">
              <a:lnSpc>
                <a:spcPct val="90000"/>
              </a:lnSpc>
              <a:spcAft>
                <a:spcPts val="600"/>
              </a:spcAft>
            </a:pPr>
            <a:r>
              <a:rPr lang="en-US" sz="2400" dirty="0">
                <a:solidFill>
                  <a:schemeClr val="accent6">
                    <a:lumMod val="75000"/>
                  </a:schemeClr>
                </a:solidFill>
              </a:rPr>
              <a:t>Human Computation</a:t>
            </a:r>
          </a:p>
        </p:txBody>
      </p:sp>
      <p:sp>
        <p:nvSpPr>
          <p:cNvPr id="34" name="Right Arrow 33"/>
          <p:cNvSpPr/>
          <p:nvPr/>
        </p:nvSpPr>
        <p:spPr bwMode="auto">
          <a:xfrm rot="10072999" flipH="1">
            <a:off x="5126657" y="2956688"/>
            <a:ext cx="1702292" cy="302455"/>
          </a:xfrm>
          <a:prstGeom prst="rightArrow">
            <a:avLst>
              <a:gd name="adj1" fmla="val 50000"/>
              <a:gd name="adj2" fmla="val 94186"/>
            </a:avLst>
          </a:prstGeom>
          <a:solidFill>
            <a:srgbClr val="FFFFFF"/>
          </a:soli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5782B5">
                <a:satMod val="300000"/>
              </a:srgbClr>
            </a:contourClr>
          </a:sp3d>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defRPr/>
            </a:pPr>
            <a:endParaRPr lang="en-US" sz="2300" kern="0" dirty="0">
              <a:solidFill>
                <a:srgbClr val="FFFFFF"/>
              </a:solidFill>
              <a:effectLst>
                <a:outerShdw blurRad="38100" dist="38100" dir="2700000" algn="tl">
                  <a:srgbClr val="000000">
                    <a:alpha val="43137"/>
                  </a:srgbClr>
                </a:outerShdw>
              </a:effectLst>
              <a:latin typeface="Segoe" pitchFamily="34" charset="0"/>
            </a:endParaRPr>
          </a:p>
        </p:txBody>
      </p:sp>
      <p:sp>
        <p:nvSpPr>
          <p:cNvPr id="35" name="Right Arrow 34"/>
          <p:cNvSpPr/>
          <p:nvPr/>
        </p:nvSpPr>
        <p:spPr bwMode="auto">
          <a:xfrm rot="10072999" flipH="1">
            <a:off x="5220879" y="3411827"/>
            <a:ext cx="1347380" cy="302455"/>
          </a:xfrm>
          <a:prstGeom prst="rightArrow">
            <a:avLst>
              <a:gd name="adj1" fmla="val 50000"/>
              <a:gd name="adj2" fmla="val 94186"/>
            </a:avLst>
          </a:prstGeom>
          <a:solidFill>
            <a:srgbClr val="FFFFFF"/>
          </a:solidFill>
          <a:ln>
            <a:noFill/>
            <a:headEnd type="none" w="med" len="med"/>
            <a:tailEnd type="none" w="med" len="me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5782B5">
                <a:satMod val="300000"/>
              </a:srgbClr>
            </a:contourClr>
          </a:sp3d>
        </p:spPr>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defRPr/>
            </a:pPr>
            <a:endParaRPr lang="en-US" sz="2300" kern="0" dirty="0">
              <a:solidFill>
                <a:srgbClr val="FFFFFF"/>
              </a:solidFill>
              <a:effectLst>
                <a:outerShdw blurRad="38100" dist="38100" dir="2700000" algn="tl">
                  <a:srgbClr val="000000">
                    <a:alpha val="43137"/>
                  </a:srgbClr>
                </a:outerShdw>
              </a:effectLst>
              <a:latin typeface="Segoe" pitchFamily="34" charset="0"/>
            </a:endParaRPr>
          </a:p>
        </p:txBody>
      </p:sp>
      <p:sp>
        <p:nvSpPr>
          <p:cNvPr id="20" name="TextBox 5"/>
          <p:cNvSpPr txBox="1"/>
          <p:nvPr/>
        </p:nvSpPr>
        <p:spPr>
          <a:xfrm>
            <a:off x="1220438" y="5193655"/>
            <a:ext cx="6400800" cy="960263"/>
          </a:xfrm>
          <a:prstGeom prst="rect">
            <a:avLst/>
          </a:prstGeom>
          <a:noFill/>
        </p:spPr>
        <p:txBody>
          <a:bodyPr wrap="square" lIns="182880" tIns="146304" rIns="182880" bIns="146304"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a:lnSpc>
                <a:spcPct val="90000"/>
              </a:lnSpc>
              <a:spcAft>
                <a:spcPts val="600"/>
              </a:spcAft>
            </a:pPr>
            <a:r>
              <a:rPr lang="en-US" sz="2400" dirty="0">
                <a:gradFill>
                  <a:gsLst>
                    <a:gs pos="2917">
                      <a:schemeClr val="tx1"/>
                    </a:gs>
                    <a:gs pos="30000">
                      <a:schemeClr val="tx1"/>
                    </a:gs>
                  </a:gsLst>
                  <a:lin ang="5400000" scaled="0"/>
                </a:gradFill>
              </a:rPr>
              <a:t>Humans as a resource during </a:t>
            </a:r>
            <a:r>
              <a:rPr lang="en-US" sz="2400" b="1" dirty="0">
                <a:gradFill>
                  <a:gsLst>
                    <a:gs pos="2917">
                      <a:schemeClr val="tx1"/>
                    </a:gs>
                    <a:gs pos="30000">
                      <a:schemeClr val="tx1"/>
                    </a:gs>
                  </a:gsLst>
                  <a:lin ang="5400000" scaled="0"/>
                </a:gradFill>
              </a:rPr>
              <a:t>training</a:t>
            </a:r>
            <a:r>
              <a:rPr lang="en-US" sz="2400" dirty="0">
                <a:gradFill>
                  <a:gsLst>
                    <a:gs pos="2917">
                      <a:schemeClr val="tx1"/>
                    </a:gs>
                    <a:gs pos="30000">
                      <a:schemeClr val="tx1"/>
                    </a:gs>
                  </a:gsLst>
                  <a:lin ang="5400000" scaled="0"/>
                </a:gradFill>
              </a:rPr>
              <a:t>, </a:t>
            </a:r>
            <a:r>
              <a:rPr lang="en-US" sz="2400" b="1" dirty="0">
                <a:gradFill>
                  <a:gsLst>
                    <a:gs pos="2917">
                      <a:schemeClr val="tx1"/>
                    </a:gs>
                    <a:gs pos="30000">
                      <a:schemeClr val="tx1"/>
                    </a:gs>
                  </a:gsLst>
                  <a:lin ang="5400000" scaled="0"/>
                </a:gradFill>
              </a:rPr>
              <a:t>evaluation</a:t>
            </a:r>
            <a:r>
              <a:rPr lang="en-US" sz="2400" dirty="0">
                <a:gradFill>
                  <a:gsLst>
                    <a:gs pos="2917">
                      <a:schemeClr val="tx1"/>
                    </a:gs>
                    <a:gs pos="30000">
                      <a:schemeClr val="tx1"/>
                    </a:gs>
                  </a:gsLst>
                  <a:lin ang="5400000" scaled="0"/>
                </a:gradFill>
              </a:rPr>
              <a:t> and </a:t>
            </a:r>
            <a:r>
              <a:rPr lang="en-US" sz="2400" b="1" dirty="0">
                <a:gradFill>
                  <a:gsLst>
                    <a:gs pos="2917">
                      <a:schemeClr val="tx1"/>
                    </a:gs>
                    <a:gs pos="30000">
                      <a:schemeClr val="tx1"/>
                    </a:gs>
                  </a:gsLst>
                  <a:lin ang="5400000" scaled="0"/>
                </a:gradFill>
              </a:rPr>
              <a:t>execution</a:t>
            </a:r>
            <a:r>
              <a:rPr lang="en-US" sz="2400" dirty="0">
                <a:gradFill>
                  <a:gsLst>
                    <a:gs pos="2917">
                      <a:schemeClr val="tx1"/>
                    </a:gs>
                    <a:gs pos="30000">
                      <a:schemeClr val="tx1"/>
                    </a:gs>
                  </a:gsLst>
                  <a:lin ang="5400000" scaled="0"/>
                </a:gradFill>
              </a:rPr>
              <a:t> of AI systems </a:t>
            </a:r>
          </a:p>
        </p:txBody>
      </p:sp>
    </p:spTree>
    <p:extLst>
      <p:ext uri="{BB962C8B-B14F-4D97-AF65-F5344CB8AC3E}">
        <p14:creationId xmlns:p14="http://schemas.microsoft.com/office/powerpoint/2010/main" val="133304774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p:cNvCxnSpPr/>
          <p:nvPr/>
        </p:nvCxnSpPr>
        <p:spPr>
          <a:xfrm>
            <a:off x="212710" y="2415286"/>
            <a:ext cx="1014705" cy="0"/>
          </a:xfrm>
          <a:prstGeom prst="line">
            <a:avLst/>
          </a:prstGeom>
          <a:noFill/>
          <a:ln w="31750" cap="flat" cmpd="sng" algn="ctr">
            <a:solidFill>
              <a:srgbClr val="4F81BD"/>
            </a:solidFill>
            <a:prstDash val="solid"/>
          </a:ln>
          <a:effectLst>
            <a:outerShdw blurRad="40000" dist="20000" dir="5400000" rotWithShape="0">
              <a:srgbClr val="000000">
                <a:alpha val="38000"/>
              </a:srgbClr>
            </a:outerShdw>
          </a:effectLst>
        </p:spPr>
      </p:cxnSp>
      <p:pic>
        <p:nvPicPr>
          <p:cNvPr id="8" name="Picture 7"/>
          <p:cNvPicPr>
            <a:picLocks noChangeAspect="1"/>
          </p:cNvPicPr>
          <p:nvPr/>
        </p:nvPicPr>
        <p:blipFill>
          <a:blip r:embed="rId3"/>
          <a:stretch>
            <a:fillRect/>
          </a:stretch>
        </p:blipFill>
        <p:spPr>
          <a:xfrm>
            <a:off x="575173" y="1443201"/>
            <a:ext cx="1000732" cy="1131510"/>
          </a:xfrm>
          <a:prstGeom prst="rect">
            <a:avLst/>
          </a:prstGeom>
        </p:spPr>
      </p:pic>
      <p:sp>
        <p:nvSpPr>
          <p:cNvPr id="2" name="Title 1"/>
          <p:cNvSpPr>
            <a:spLocks noGrp="1"/>
          </p:cNvSpPr>
          <p:nvPr>
            <p:ph type="title"/>
          </p:nvPr>
        </p:nvSpPr>
        <p:spPr/>
        <p:txBody>
          <a:bodyPr/>
          <a:lstStyle/>
          <a:p>
            <a:r>
              <a:rPr lang="en-US" dirty="0"/>
              <a:t>New Set of Challenges </a:t>
            </a:r>
          </a:p>
        </p:txBody>
      </p:sp>
      <p:sp>
        <p:nvSpPr>
          <p:cNvPr id="4" name="Freeform 3"/>
          <p:cNvSpPr>
            <a:spLocks/>
          </p:cNvSpPr>
          <p:nvPr/>
        </p:nvSpPr>
        <p:spPr>
          <a:xfrm>
            <a:off x="1048948" y="1842212"/>
            <a:ext cx="7353523" cy="952066"/>
          </a:xfrm>
          <a:custGeom>
            <a:avLst/>
            <a:gdLst>
              <a:gd name="connsiteX0" fmla="*/ 38544 w 13403822"/>
              <a:gd name="connsiteY0" fmla="*/ 5269471 h 6404314"/>
              <a:gd name="connsiteX1" fmla="*/ 2324544 w 13403822"/>
              <a:gd name="connsiteY1" fmla="*/ 735571 h 6404314"/>
              <a:gd name="connsiteX2" fmla="*/ 9754044 w 13403822"/>
              <a:gd name="connsiteY2" fmla="*/ 240271 h 6404314"/>
              <a:gd name="connsiteX3" fmla="*/ 13373544 w 13403822"/>
              <a:gd name="connsiteY3" fmla="*/ 3135871 h 6404314"/>
              <a:gd name="connsiteX4" fmla="*/ 11430444 w 13403822"/>
              <a:gd name="connsiteY4" fmla="*/ 5155171 h 6404314"/>
              <a:gd name="connsiteX5" fmla="*/ 10439844 w 13403822"/>
              <a:gd name="connsiteY5" fmla="*/ 2564371 h 6404314"/>
              <a:gd name="connsiteX6" fmla="*/ 8877744 w 13403822"/>
              <a:gd name="connsiteY6" fmla="*/ 5040871 h 6404314"/>
              <a:gd name="connsiteX7" fmla="*/ 7772844 w 13403822"/>
              <a:gd name="connsiteY7" fmla="*/ 3402571 h 6404314"/>
              <a:gd name="connsiteX8" fmla="*/ 6706044 w 13403822"/>
              <a:gd name="connsiteY8" fmla="*/ 4621771 h 6404314"/>
              <a:gd name="connsiteX9" fmla="*/ 6363144 w 13403822"/>
              <a:gd name="connsiteY9" fmla="*/ 1345171 h 6404314"/>
              <a:gd name="connsiteX10" fmla="*/ 4991544 w 13403822"/>
              <a:gd name="connsiteY10" fmla="*/ 6374371 h 6404314"/>
              <a:gd name="connsiteX11" fmla="*/ 3238944 w 13403822"/>
              <a:gd name="connsiteY11" fmla="*/ 3516871 h 6404314"/>
              <a:gd name="connsiteX12" fmla="*/ 2134044 w 13403822"/>
              <a:gd name="connsiteY12" fmla="*/ 5269471 h 6404314"/>
              <a:gd name="connsiteX13" fmla="*/ 1295844 w 13403822"/>
              <a:gd name="connsiteY13" fmla="*/ 4469371 h 6404314"/>
              <a:gd name="connsiteX14" fmla="*/ 114744 w 13403822"/>
              <a:gd name="connsiteY14" fmla="*/ 5307571 h 6404314"/>
              <a:gd name="connsiteX15" fmla="*/ 76644 w 13403822"/>
              <a:gd name="connsiteY15" fmla="*/ 5231371 h 6404314"/>
              <a:gd name="connsiteX16" fmla="*/ 444 w 13403822"/>
              <a:gd name="connsiteY16" fmla="*/ 5307571 h 6404314"/>
              <a:gd name="connsiteX17" fmla="*/ 114744 w 13403822"/>
              <a:gd name="connsiteY17" fmla="*/ 5307571 h 6404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403822" h="6404314">
                <a:moveTo>
                  <a:pt x="38544" y="5269471"/>
                </a:moveTo>
                <a:cubicBezTo>
                  <a:pt x="371919" y="3421621"/>
                  <a:pt x="705294" y="1573771"/>
                  <a:pt x="2324544" y="735571"/>
                </a:cubicBezTo>
                <a:cubicBezTo>
                  <a:pt x="3943794" y="-102629"/>
                  <a:pt x="7912544" y="-159779"/>
                  <a:pt x="9754044" y="240271"/>
                </a:cubicBezTo>
                <a:cubicBezTo>
                  <a:pt x="11595544" y="640321"/>
                  <a:pt x="13094144" y="2316721"/>
                  <a:pt x="13373544" y="3135871"/>
                </a:cubicBezTo>
                <a:cubicBezTo>
                  <a:pt x="13652944" y="3955021"/>
                  <a:pt x="11919394" y="5250421"/>
                  <a:pt x="11430444" y="5155171"/>
                </a:cubicBezTo>
                <a:cubicBezTo>
                  <a:pt x="10941494" y="5059921"/>
                  <a:pt x="10865294" y="2583421"/>
                  <a:pt x="10439844" y="2564371"/>
                </a:cubicBezTo>
                <a:cubicBezTo>
                  <a:pt x="10014394" y="2545321"/>
                  <a:pt x="9322244" y="4901171"/>
                  <a:pt x="8877744" y="5040871"/>
                </a:cubicBezTo>
                <a:cubicBezTo>
                  <a:pt x="8433244" y="5180571"/>
                  <a:pt x="8134794" y="3472421"/>
                  <a:pt x="7772844" y="3402571"/>
                </a:cubicBezTo>
                <a:cubicBezTo>
                  <a:pt x="7410894" y="3332721"/>
                  <a:pt x="6940994" y="4964671"/>
                  <a:pt x="6706044" y="4621771"/>
                </a:cubicBezTo>
                <a:cubicBezTo>
                  <a:pt x="6471094" y="4278871"/>
                  <a:pt x="6648894" y="1053071"/>
                  <a:pt x="6363144" y="1345171"/>
                </a:cubicBezTo>
                <a:cubicBezTo>
                  <a:pt x="6077394" y="1637271"/>
                  <a:pt x="5512244" y="6012421"/>
                  <a:pt x="4991544" y="6374371"/>
                </a:cubicBezTo>
                <a:cubicBezTo>
                  <a:pt x="4470844" y="6736321"/>
                  <a:pt x="3715194" y="3701021"/>
                  <a:pt x="3238944" y="3516871"/>
                </a:cubicBezTo>
                <a:cubicBezTo>
                  <a:pt x="2762694" y="3332721"/>
                  <a:pt x="2457894" y="5110721"/>
                  <a:pt x="2134044" y="5269471"/>
                </a:cubicBezTo>
                <a:cubicBezTo>
                  <a:pt x="1810194" y="5428221"/>
                  <a:pt x="1632394" y="4463021"/>
                  <a:pt x="1295844" y="4469371"/>
                </a:cubicBezTo>
                <a:cubicBezTo>
                  <a:pt x="959294" y="4475721"/>
                  <a:pt x="317944" y="5180571"/>
                  <a:pt x="114744" y="5307571"/>
                </a:cubicBezTo>
                <a:cubicBezTo>
                  <a:pt x="-88456" y="5434571"/>
                  <a:pt x="95694" y="5231371"/>
                  <a:pt x="76644" y="5231371"/>
                </a:cubicBezTo>
                <a:cubicBezTo>
                  <a:pt x="57594" y="5231371"/>
                  <a:pt x="-5906" y="5294871"/>
                  <a:pt x="444" y="5307571"/>
                </a:cubicBezTo>
                <a:cubicBezTo>
                  <a:pt x="6794" y="5320271"/>
                  <a:pt x="60769" y="5313921"/>
                  <a:pt x="114744" y="5307571"/>
                </a:cubicBezTo>
              </a:path>
            </a:pathLst>
          </a:custGeom>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lin ang="5400000" scaled="1"/>
            <a:tileRect/>
          </a:gradFill>
          <a:ln w="9525" cap="flat" cmpd="sng" algn="ctr">
            <a:solidFill>
              <a:srgbClr val="FFC000"/>
            </a:solidFill>
            <a:prstDash val="solid"/>
          </a:ln>
          <a:effectLst>
            <a:glow rad="139700">
              <a:srgbClr val="F79646">
                <a:satMod val="175000"/>
                <a:alpha val="40000"/>
              </a:srgbClr>
            </a:glow>
            <a:outerShdw blurRad="50800" dist="38100" dir="5400000" algn="t" rotWithShape="0">
              <a:prstClr val="black">
                <a:alpha val="40000"/>
              </a:prstClr>
            </a:outerShdw>
            <a:softEdge rad="31750"/>
          </a:effectLst>
        </p:spPr>
        <p:txBody>
          <a:bodyPr rtlCol="0" anchor="ctr"/>
          <a:lstStyle>
            <a:defPPr>
              <a:defRPr lang="en-US"/>
            </a:defPPr>
            <a:lvl1pPr algn="l" defTabSz="912813" rtl="0" fontAlgn="base">
              <a:spcBef>
                <a:spcPct val="0"/>
              </a:spcBef>
              <a:spcAft>
                <a:spcPct val="0"/>
              </a:spcAft>
              <a:defRPr kern="1200">
                <a:solidFill>
                  <a:schemeClr val="tx1"/>
                </a:solidFill>
                <a:latin typeface="Arial" pitchFamily="34" charset="0"/>
                <a:ea typeface="+mn-ea"/>
                <a:cs typeface="+mn-cs"/>
              </a:defRPr>
            </a:lvl1pPr>
            <a:lvl2pPr marL="455613" indent="1588" algn="l" defTabSz="912813" rtl="0" fontAlgn="base">
              <a:spcBef>
                <a:spcPct val="0"/>
              </a:spcBef>
              <a:spcAft>
                <a:spcPct val="0"/>
              </a:spcAft>
              <a:defRPr kern="1200">
                <a:solidFill>
                  <a:schemeClr val="tx1"/>
                </a:solidFill>
                <a:latin typeface="Arial" pitchFamily="34" charset="0"/>
                <a:ea typeface="+mn-ea"/>
                <a:cs typeface="+mn-cs"/>
              </a:defRPr>
            </a:lvl2pPr>
            <a:lvl3pPr marL="912813" indent="1588" algn="l" defTabSz="912813" rtl="0" fontAlgn="base">
              <a:spcBef>
                <a:spcPct val="0"/>
              </a:spcBef>
              <a:spcAft>
                <a:spcPct val="0"/>
              </a:spcAft>
              <a:defRPr kern="1200">
                <a:solidFill>
                  <a:schemeClr val="tx1"/>
                </a:solidFill>
                <a:latin typeface="Arial" pitchFamily="34" charset="0"/>
                <a:ea typeface="+mn-ea"/>
                <a:cs typeface="+mn-cs"/>
              </a:defRPr>
            </a:lvl3pPr>
            <a:lvl4pPr marL="1370013" indent="1588" algn="l" defTabSz="912813" rtl="0" fontAlgn="base">
              <a:spcBef>
                <a:spcPct val="0"/>
              </a:spcBef>
              <a:spcAft>
                <a:spcPct val="0"/>
              </a:spcAft>
              <a:defRPr kern="1200">
                <a:solidFill>
                  <a:schemeClr val="tx1"/>
                </a:solidFill>
                <a:latin typeface="Arial" pitchFamily="34" charset="0"/>
                <a:ea typeface="+mn-ea"/>
                <a:cs typeface="+mn-cs"/>
              </a:defRPr>
            </a:lvl4pPr>
            <a:lvl5pPr marL="1827213" indent="1588" algn="l" defTabSz="912813"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ctr" defTabSz="914418" fontAlgn="auto">
              <a:spcBef>
                <a:spcPts val="0"/>
              </a:spcBef>
              <a:spcAft>
                <a:spcPts val="0"/>
              </a:spcAft>
              <a:defRPr/>
            </a:pPr>
            <a:endParaRPr lang="en-US" sz="1457" kern="0">
              <a:solidFill>
                <a:sysClr val="window" lastClr="FFFFFF"/>
              </a:solidFill>
              <a:latin typeface="Segoe"/>
            </a:endParaRPr>
          </a:p>
        </p:txBody>
      </p:sp>
      <p:sp>
        <p:nvSpPr>
          <p:cNvPr id="5" name="TextBox 108"/>
          <p:cNvSpPr txBox="1"/>
          <p:nvPr/>
        </p:nvSpPr>
        <p:spPr>
          <a:xfrm>
            <a:off x="1536843" y="1953621"/>
            <a:ext cx="2542684" cy="461665"/>
          </a:xfrm>
          <a:prstGeom prst="rect">
            <a:avLst/>
          </a:prstGeom>
          <a:noFill/>
        </p:spPr>
        <p:txBody>
          <a:bodyPr wrap="none" rtlCol="0">
            <a:spAutoFit/>
          </a:bodyPr>
          <a:lstStyle>
            <a:defPPr>
              <a:defRPr lang="en-US"/>
            </a:defPPr>
            <a:lvl1pPr algn="l" defTabSz="912813" rtl="0" fontAlgn="base">
              <a:spcBef>
                <a:spcPct val="0"/>
              </a:spcBef>
              <a:spcAft>
                <a:spcPct val="0"/>
              </a:spcAft>
              <a:defRPr kern="1200">
                <a:solidFill>
                  <a:schemeClr val="tx1"/>
                </a:solidFill>
                <a:latin typeface="Arial" pitchFamily="34" charset="0"/>
                <a:ea typeface="+mn-ea"/>
                <a:cs typeface="+mn-cs"/>
              </a:defRPr>
            </a:lvl1pPr>
            <a:lvl2pPr marL="455613" indent="1588" algn="l" defTabSz="912813" rtl="0" fontAlgn="base">
              <a:spcBef>
                <a:spcPct val="0"/>
              </a:spcBef>
              <a:spcAft>
                <a:spcPct val="0"/>
              </a:spcAft>
              <a:defRPr kern="1200">
                <a:solidFill>
                  <a:schemeClr val="tx1"/>
                </a:solidFill>
                <a:latin typeface="Arial" pitchFamily="34" charset="0"/>
                <a:ea typeface="+mn-ea"/>
                <a:cs typeface="+mn-cs"/>
              </a:defRPr>
            </a:lvl2pPr>
            <a:lvl3pPr marL="912813" indent="1588" algn="l" defTabSz="912813" rtl="0" fontAlgn="base">
              <a:spcBef>
                <a:spcPct val="0"/>
              </a:spcBef>
              <a:spcAft>
                <a:spcPct val="0"/>
              </a:spcAft>
              <a:defRPr kern="1200">
                <a:solidFill>
                  <a:schemeClr val="tx1"/>
                </a:solidFill>
                <a:latin typeface="Arial" pitchFamily="34" charset="0"/>
                <a:ea typeface="+mn-ea"/>
                <a:cs typeface="+mn-cs"/>
              </a:defRPr>
            </a:lvl3pPr>
            <a:lvl4pPr marL="1370013" indent="1588" algn="l" defTabSz="912813" rtl="0" fontAlgn="base">
              <a:spcBef>
                <a:spcPct val="0"/>
              </a:spcBef>
              <a:spcAft>
                <a:spcPct val="0"/>
              </a:spcAft>
              <a:defRPr kern="1200">
                <a:solidFill>
                  <a:schemeClr val="tx1"/>
                </a:solidFill>
                <a:latin typeface="Arial" pitchFamily="34" charset="0"/>
                <a:ea typeface="+mn-ea"/>
                <a:cs typeface="+mn-cs"/>
              </a:defRPr>
            </a:lvl4pPr>
            <a:lvl5pPr marL="1827213" indent="1588" algn="l" defTabSz="912813"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defTabSz="914418" fontAlgn="auto">
              <a:spcBef>
                <a:spcPts val="0"/>
              </a:spcBef>
              <a:spcAft>
                <a:spcPts val="0"/>
              </a:spcAft>
              <a:defRPr/>
            </a:pPr>
            <a:r>
              <a:rPr lang="en-US" sz="2400" b="1" kern="0" dirty="0">
                <a:solidFill>
                  <a:sysClr val="window" lastClr="FFFFFF"/>
                </a:solidFill>
                <a:latin typeface="Segoe"/>
                <a:cs typeface="Calibri" pitchFamily="34" charset="0"/>
              </a:rPr>
              <a:t>Human abilities </a:t>
            </a:r>
          </a:p>
        </p:txBody>
      </p:sp>
      <p:sp>
        <p:nvSpPr>
          <p:cNvPr id="6" name="Freeform 5"/>
          <p:cNvSpPr/>
          <p:nvPr/>
        </p:nvSpPr>
        <p:spPr>
          <a:xfrm>
            <a:off x="860267" y="2254674"/>
            <a:ext cx="7714487" cy="892435"/>
          </a:xfrm>
          <a:custGeom>
            <a:avLst/>
            <a:gdLst>
              <a:gd name="connsiteX0" fmla="*/ 605649 w 15846760"/>
              <a:gd name="connsiteY0" fmla="*/ 1708685 h 3168148"/>
              <a:gd name="connsiteX1" fmla="*/ 1736617 w 15846760"/>
              <a:gd name="connsiteY1" fmla="*/ 1299611 h 3168148"/>
              <a:gd name="connsiteX2" fmla="*/ 2025375 w 15846760"/>
              <a:gd name="connsiteY2" fmla="*/ 1227421 h 3168148"/>
              <a:gd name="connsiteX3" fmla="*/ 2699143 w 15846760"/>
              <a:gd name="connsiteY3" fmla="*/ 1612432 h 3168148"/>
              <a:gd name="connsiteX4" fmla="*/ 3396975 w 15846760"/>
              <a:gd name="connsiteY4" fmla="*/ 1419927 h 3168148"/>
              <a:gd name="connsiteX5" fmla="*/ 3757922 w 15846760"/>
              <a:gd name="connsiteY5" fmla="*/ 914600 h 3168148"/>
              <a:gd name="connsiteX6" fmla="*/ 4070743 w 15846760"/>
              <a:gd name="connsiteY6" fmla="*/ 818348 h 3168148"/>
              <a:gd name="connsiteX7" fmla="*/ 4383564 w 15846760"/>
              <a:gd name="connsiteY7" fmla="*/ 962727 h 3168148"/>
              <a:gd name="connsiteX8" fmla="*/ 5033270 w 15846760"/>
              <a:gd name="connsiteY8" fmla="*/ 1660558 h 3168148"/>
              <a:gd name="connsiteX9" fmla="*/ 5562659 w 15846760"/>
              <a:gd name="connsiteY9" fmla="*/ 1973379 h 3168148"/>
              <a:gd name="connsiteX10" fmla="*/ 5971733 w 15846760"/>
              <a:gd name="connsiteY10" fmla="*/ 2093695 h 3168148"/>
              <a:gd name="connsiteX11" fmla="*/ 6477059 w 15846760"/>
              <a:gd name="connsiteY11" fmla="*/ 1949316 h 3168148"/>
              <a:gd name="connsiteX12" fmla="*/ 6741754 w 15846760"/>
              <a:gd name="connsiteY12" fmla="*/ 1492116 h 3168148"/>
              <a:gd name="connsiteX13" fmla="*/ 6982385 w 15846760"/>
              <a:gd name="connsiteY13" fmla="*/ 770221 h 3168148"/>
              <a:gd name="connsiteX14" fmla="*/ 7487712 w 15846760"/>
              <a:gd name="connsiteY14" fmla="*/ 200 h 3168148"/>
              <a:gd name="connsiteX15" fmla="*/ 7632091 w 15846760"/>
              <a:gd name="connsiteY15" fmla="*/ 842411 h 3168148"/>
              <a:gd name="connsiteX16" fmla="*/ 7776470 w 15846760"/>
              <a:gd name="connsiteY16" fmla="*/ 1227421 h 3168148"/>
              <a:gd name="connsiteX17" fmla="*/ 7993038 w 15846760"/>
              <a:gd name="connsiteY17" fmla="*/ 1395864 h 3168148"/>
              <a:gd name="connsiteX18" fmla="*/ 8594617 w 15846760"/>
              <a:gd name="connsiteY18" fmla="*/ 1034916 h 3168148"/>
              <a:gd name="connsiteX19" fmla="*/ 9027754 w 15846760"/>
              <a:gd name="connsiteY19" fmla="*/ 722095 h 3168148"/>
              <a:gd name="connsiteX20" fmla="*/ 9509017 w 15846760"/>
              <a:gd name="connsiteY20" fmla="*/ 1058979 h 3168148"/>
              <a:gd name="connsiteX21" fmla="*/ 9966217 w 15846760"/>
              <a:gd name="connsiteY21" fmla="*/ 1395864 h 3168148"/>
              <a:gd name="connsiteX22" fmla="*/ 10543733 w 15846760"/>
              <a:gd name="connsiteY22" fmla="*/ 1443990 h 3168148"/>
              <a:gd name="connsiteX23" fmla="*/ 11024996 w 15846760"/>
              <a:gd name="connsiteY23" fmla="*/ 1107106 h 3168148"/>
              <a:gd name="connsiteX24" fmla="*/ 11554385 w 15846760"/>
              <a:gd name="connsiteY24" fmla="*/ 649906 h 3168148"/>
              <a:gd name="connsiteX25" fmla="*/ 11915333 w 15846760"/>
              <a:gd name="connsiteY25" fmla="*/ 385211 h 3168148"/>
              <a:gd name="connsiteX26" fmla="*/ 12300343 w 15846760"/>
              <a:gd name="connsiteY26" fmla="*/ 673969 h 3168148"/>
              <a:gd name="connsiteX27" fmla="*/ 12781606 w 15846760"/>
              <a:gd name="connsiteY27" fmla="*/ 1419927 h 3168148"/>
              <a:gd name="connsiteX28" fmla="*/ 13407249 w 15846760"/>
              <a:gd name="connsiteY28" fmla="*/ 1540242 h 3168148"/>
              <a:gd name="connsiteX29" fmla="*/ 15572933 w 15846760"/>
              <a:gd name="connsiteY29" fmla="*/ 890537 h 3168148"/>
              <a:gd name="connsiteX30" fmla="*/ 15452617 w 15846760"/>
              <a:gd name="connsiteY30" fmla="*/ 2695274 h 3168148"/>
              <a:gd name="connsiteX31" fmla="*/ 12276280 w 15846760"/>
              <a:gd name="connsiteY31" fmla="*/ 2984032 h 3168148"/>
              <a:gd name="connsiteX32" fmla="*/ 10230912 w 15846760"/>
              <a:gd name="connsiteY32" fmla="*/ 3032158 h 3168148"/>
              <a:gd name="connsiteX33" fmla="*/ 5394217 w 15846760"/>
              <a:gd name="connsiteY33" fmla="*/ 3104348 h 3168148"/>
              <a:gd name="connsiteX34" fmla="*/ 2266006 w 15846760"/>
              <a:gd name="connsiteY34" fmla="*/ 3152474 h 3168148"/>
              <a:gd name="connsiteX35" fmla="*/ 76259 w 15846760"/>
              <a:gd name="connsiteY35" fmla="*/ 2815590 h 3168148"/>
              <a:gd name="connsiteX36" fmla="*/ 605649 w 15846760"/>
              <a:gd name="connsiteY36" fmla="*/ 1708685 h 3168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5846760" h="3168148">
                <a:moveTo>
                  <a:pt x="605649" y="1708685"/>
                </a:moveTo>
                <a:cubicBezTo>
                  <a:pt x="882375" y="1456022"/>
                  <a:pt x="1499996" y="1379822"/>
                  <a:pt x="1736617" y="1299611"/>
                </a:cubicBezTo>
                <a:cubicBezTo>
                  <a:pt x="1973238" y="1219400"/>
                  <a:pt x="1864954" y="1175284"/>
                  <a:pt x="2025375" y="1227421"/>
                </a:cubicBezTo>
                <a:cubicBezTo>
                  <a:pt x="2185796" y="1279558"/>
                  <a:pt x="2470543" y="1580348"/>
                  <a:pt x="2699143" y="1612432"/>
                </a:cubicBezTo>
                <a:cubicBezTo>
                  <a:pt x="2927743" y="1644516"/>
                  <a:pt x="3220512" y="1536232"/>
                  <a:pt x="3396975" y="1419927"/>
                </a:cubicBezTo>
                <a:cubicBezTo>
                  <a:pt x="3573438" y="1303622"/>
                  <a:pt x="3645627" y="1014863"/>
                  <a:pt x="3757922" y="914600"/>
                </a:cubicBezTo>
                <a:cubicBezTo>
                  <a:pt x="3870217" y="814337"/>
                  <a:pt x="3966469" y="810327"/>
                  <a:pt x="4070743" y="818348"/>
                </a:cubicBezTo>
                <a:cubicBezTo>
                  <a:pt x="4175017" y="826369"/>
                  <a:pt x="4223143" y="822359"/>
                  <a:pt x="4383564" y="962727"/>
                </a:cubicBezTo>
                <a:cubicBezTo>
                  <a:pt x="4543985" y="1103095"/>
                  <a:pt x="4836754" y="1492116"/>
                  <a:pt x="5033270" y="1660558"/>
                </a:cubicBezTo>
                <a:cubicBezTo>
                  <a:pt x="5229786" y="1829000"/>
                  <a:pt x="5406249" y="1901190"/>
                  <a:pt x="5562659" y="1973379"/>
                </a:cubicBezTo>
                <a:cubicBezTo>
                  <a:pt x="5719069" y="2045568"/>
                  <a:pt x="5819333" y="2097706"/>
                  <a:pt x="5971733" y="2093695"/>
                </a:cubicBezTo>
                <a:cubicBezTo>
                  <a:pt x="6124133" y="2089685"/>
                  <a:pt x="6348722" y="2049579"/>
                  <a:pt x="6477059" y="1949316"/>
                </a:cubicBezTo>
                <a:cubicBezTo>
                  <a:pt x="6605396" y="1849053"/>
                  <a:pt x="6657533" y="1688632"/>
                  <a:pt x="6741754" y="1492116"/>
                </a:cubicBezTo>
                <a:cubicBezTo>
                  <a:pt x="6825975" y="1295600"/>
                  <a:pt x="6858059" y="1018874"/>
                  <a:pt x="6982385" y="770221"/>
                </a:cubicBezTo>
                <a:cubicBezTo>
                  <a:pt x="7106711" y="521568"/>
                  <a:pt x="7379428" y="-11832"/>
                  <a:pt x="7487712" y="200"/>
                </a:cubicBezTo>
                <a:cubicBezTo>
                  <a:pt x="7595996" y="12232"/>
                  <a:pt x="7583965" y="637874"/>
                  <a:pt x="7632091" y="842411"/>
                </a:cubicBezTo>
                <a:cubicBezTo>
                  <a:pt x="7680217" y="1046948"/>
                  <a:pt x="7716312" y="1135179"/>
                  <a:pt x="7776470" y="1227421"/>
                </a:cubicBezTo>
                <a:cubicBezTo>
                  <a:pt x="7836628" y="1319663"/>
                  <a:pt x="7856680" y="1427948"/>
                  <a:pt x="7993038" y="1395864"/>
                </a:cubicBezTo>
                <a:cubicBezTo>
                  <a:pt x="8129396" y="1363780"/>
                  <a:pt x="8422164" y="1147211"/>
                  <a:pt x="8594617" y="1034916"/>
                </a:cubicBezTo>
                <a:cubicBezTo>
                  <a:pt x="8767070" y="922621"/>
                  <a:pt x="8875354" y="718084"/>
                  <a:pt x="9027754" y="722095"/>
                </a:cubicBezTo>
                <a:cubicBezTo>
                  <a:pt x="9180154" y="726105"/>
                  <a:pt x="9352607" y="946684"/>
                  <a:pt x="9509017" y="1058979"/>
                </a:cubicBezTo>
                <a:cubicBezTo>
                  <a:pt x="9665427" y="1171274"/>
                  <a:pt x="9793764" y="1331695"/>
                  <a:pt x="9966217" y="1395864"/>
                </a:cubicBezTo>
                <a:cubicBezTo>
                  <a:pt x="10138670" y="1460033"/>
                  <a:pt x="10367270" y="1492116"/>
                  <a:pt x="10543733" y="1443990"/>
                </a:cubicBezTo>
                <a:cubicBezTo>
                  <a:pt x="10720196" y="1395864"/>
                  <a:pt x="10856554" y="1239453"/>
                  <a:pt x="11024996" y="1107106"/>
                </a:cubicBezTo>
                <a:cubicBezTo>
                  <a:pt x="11193438" y="974759"/>
                  <a:pt x="11405996" y="770222"/>
                  <a:pt x="11554385" y="649906"/>
                </a:cubicBezTo>
                <a:cubicBezTo>
                  <a:pt x="11702774" y="529590"/>
                  <a:pt x="11791007" y="381200"/>
                  <a:pt x="11915333" y="385211"/>
                </a:cubicBezTo>
                <a:cubicBezTo>
                  <a:pt x="12039659" y="389221"/>
                  <a:pt x="12155964" y="501516"/>
                  <a:pt x="12300343" y="673969"/>
                </a:cubicBezTo>
                <a:cubicBezTo>
                  <a:pt x="12444722" y="846422"/>
                  <a:pt x="12597122" y="1275548"/>
                  <a:pt x="12781606" y="1419927"/>
                </a:cubicBezTo>
                <a:cubicBezTo>
                  <a:pt x="12966090" y="1564306"/>
                  <a:pt x="12942028" y="1628474"/>
                  <a:pt x="13407249" y="1540242"/>
                </a:cubicBezTo>
                <a:cubicBezTo>
                  <a:pt x="13872470" y="1452010"/>
                  <a:pt x="15232038" y="698032"/>
                  <a:pt x="15572933" y="890537"/>
                </a:cubicBezTo>
                <a:cubicBezTo>
                  <a:pt x="15913828" y="1083042"/>
                  <a:pt x="16002059" y="2346358"/>
                  <a:pt x="15452617" y="2695274"/>
                </a:cubicBezTo>
                <a:cubicBezTo>
                  <a:pt x="14903175" y="3044190"/>
                  <a:pt x="13146564" y="2927885"/>
                  <a:pt x="12276280" y="2984032"/>
                </a:cubicBezTo>
                <a:cubicBezTo>
                  <a:pt x="11405996" y="3040179"/>
                  <a:pt x="10230912" y="3032158"/>
                  <a:pt x="10230912" y="3032158"/>
                </a:cubicBezTo>
                <a:lnTo>
                  <a:pt x="5394217" y="3104348"/>
                </a:lnTo>
                <a:cubicBezTo>
                  <a:pt x="4066733" y="3124401"/>
                  <a:pt x="3152332" y="3200600"/>
                  <a:pt x="2266006" y="3152474"/>
                </a:cubicBezTo>
                <a:cubicBezTo>
                  <a:pt x="1379680" y="3104348"/>
                  <a:pt x="348975" y="3052211"/>
                  <a:pt x="76259" y="2815590"/>
                </a:cubicBezTo>
                <a:cubicBezTo>
                  <a:pt x="-196457" y="2578969"/>
                  <a:pt x="328923" y="1961348"/>
                  <a:pt x="605649" y="1708685"/>
                </a:cubicBezTo>
                <a:close/>
              </a:path>
            </a:pathLst>
          </a:cu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50800" dist="38100" dir="5400000" sx="101000" sy="101000" algn="t" rotWithShape="0">
              <a:prstClr val="black">
                <a:alpha val="40000"/>
              </a:prstClr>
            </a:outerShdw>
          </a:effectLst>
        </p:spPr>
        <p:txBody>
          <a:bodyPr rtlCol="0" anchor="ctr"/>
          <a:lstStyle>
            <a:defPPr>
              <a:defRPr lang="en-US"/>
            </a:defPPr>
            <a:lvl1pPr algn="l" defTabSz="912813" rtl="0" fontAlgn="base">
              <a:spcBef>
                <a:spcPct val="0"/>
              </a:spcBef>
              <a:spcAft>
                <a:spcPct val="0"/>
              </a:spcAft>
              <a:defRPr kern="1200">
                <a:solidFill>
                  <a:schemeClr val="tx1"/>
                </a:solidFill>
                <a:latin typeface="Arial" pitchFamily="34" charset="0"/>
                <a:ea typeface="+mn-ea"/>
                <a:cs typeface="+mn-cs"/>
              </a:defRPr>
            </a:lvl1pPr>
            <a:lvl2pPr marL="455613" indent="1588" algn="l" defTabSz="912813" rtl="0" fontAlgn="base">
              <a:spcBef>
                <a:spcPct val="0"/>
              </a:spcBef>
              <a:spcAft>
                <a:spcPct val="0"/>
              </a:spcAft>
              <a:defRPr kern="1200">
                <a:solidFill>
                  <a:schemeClr val="tx1"/>
                </a:solidFill>
                <a:latin typeface="Arial" pitchFamily="34" charset="0"/>
                <a:ea typeface="+mn-ea"/>
                <a:cs typeface="+mn-cs"/>
              </a:defRPr>
            </a:lvl2pPr>
            <a:lvl3pPr marL="912813" indent="1588" algn="l" defTabSz="912813" rtl="0" fontAlgn="base">
              <a:spcBef>
                <a:spcPct val="0"/>
              </a:spcBef>
              <a:spcAft>
                <a:spcPct val="0"/>
              </a:spcAft>
              <a:defRPr kern="1200">
                <a:solidFill>
                  <a:schemeClr val="tx1"/>
                </a:solidFill>
                <a:latin typeface="Arial" pitchFamily="34" charset="0"/>
                <a:ea typeface="+mn-ea"/>
                <a:cs typeface="+mn-cs"/>
              </a:defRPr>
            </a:lvl3pPr>
            <a:lvl4pPr marL="1370013" indent="1588" algn="l" defTabSz="912813" rtl="0" fontAlgn="base">
              <a:spcBef>
                <a:spcPct val="0"/>
              </a:spcBef>
              <a:spcAft>
                <a:spcPct val="0"/>
              </a:spcAft>
              <a:defRPr kern="1200">
                <a:solidFill>
                  <a:schemeClr val="tx1"/>
                </a:solidFill>
                <a:latin typeface="Arial" pitchFamily="34" charset="0"/>
                <a:ea typeface="+mn-ea"/>
                <a:cs typeface="+mn-cs"/>
              </a:defRPr>
            </a:lvl4pPr>
            <a:lvl5pPr marL="1827213" indent="1588" algn="l" defTabSz="912813"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ctr" defTabSz="914418" fontAlgn="auto">
              <a:spcBef>
                <a:spcPts val="0"/>
              </a:spcBef>
              <a:spcAft>
                <a:spcPts val="0"/>
              </a:spcAft>
              <a:defRPr/>
            </a:pPr>
            <a:endParaRPr lang="en-US" sz="1457" kern="0">
              <a:solidFill>
                <a:sysClr val="window" lastClr="FFFFFF"/>
              </a:solidFill>
              <a:latin typeface="Segoe"/>
            </a:endParaRPr>
          </a:p>
        </p:txBody>
      </p:sp>
      <p:sp>
        <p:nvSpPr>
          <p:cNvPr id="7" name="TextBox 112"/>
          <p:cNvSpPr txBox="1"/>
          <p:nvPr/>
        </p:nvSpPr>
        <p:spPr>
          <a:xfrm>
            <a:off x="1349292" y="2706557"/>
            <a:ext cx="2730235" cy="461665"/>
          </a:xfrm>
          <a:prstGeom prst="rect">
            <a:avLst/>
          </a:prstGeom>
          <a:noFill/>
        </p:spPr>
        <p:txBody>
          <a:bodyPr wrap="none" rtlCol="0">
            <a:spAutoFit/>
          </a:bodyPr>
          <a:lstStyle>
            <a:defPPr>
              <a:defRPr lang="en-US"/>
            </a:defPPr>
            <a:lvl1pPr algn="l" defTabSz="912813" rtl="0" fontAlgn="base">
              <a:spcBef>
                <a:spcPct val="0"/>
              </a:spcBef>
              <a:spcAft>
                <a:spcPct val="0"/>
              </a:spcAft>
              <a:defRPr kern="1200">
                <a:solidFill>
                  <a:schemeClr val="tx1"/>
                </a:solidFill>
                <a:latin typeface="Arial" pitchFamily="34" charset="0"/>
                <a:ea typeface="+mn-ea"/>
                <a:cs typeface="+mn-cs"/>
              </a:defRPr>
            </a:lvl1pPr>
            <a:lvl2pPr marL="455613" indent="1588" algn="l" defTabSz="912813" rtl="0" fontAlgn="base">
              <a:spcBef>
                <a:spcPct val="0"/>
              </a:spcBef>
              <a:spcAft>
                <a:spcPct val="0"/>
              </a:spcAft>
              <a:defRPr kern="1200">
                <a:solidFill>
                  <a:schemeClr val="tx1"/>
                </a:solidFill>
                <a:latin typeface="Arial" pitchFamily="34" charset="0"/>
                <a:ea typeface="+mn-ea"/>
                <a:cs typeface="+mn-cs"/>
              </a:defRPr>
            </a:lvl2pPr>
            <a:lvl3pPr marL="912813" indent="1588" algn="l" defTabSz="912813" rtl="0" fontAlgn="base">
              <a:spcBef>
                <a:spcPct val="0"/>
              </a:spcBef>
              <a:spcAft>
                <a:spcPct val="0"/>
              </a:spcAft>
              <a:defRPr kern="1200">
                <a:solidFill>
                  <a:schemeClr val="tx1"/>
                </a:solidFill>
                <a:latin typeface="Arial" pitchFamily="34" charset="0"/>
                <a:ea typeface="+mn-ea"/>
                <a:cs typeface="+mn-cs"/>
              </a:defRPr>
            </a:lvl3pPr>
            <a:lvl4pPr marL="1370013" indent="1588" algn="l" defTabSz="912813" rtl="0" fontAlgn="base">
              <a:spcBef>
                <a:spcPct val="0"/>
              </a:spcBef>
              <a:spcAft>
                <a:spcPct val="0"/>
              </a:spcAft>
              <a:defRPr kern="1200">
                <a:solidFill>
                  <a:schemeClr val="tx1"/>
                </a:solidFill>
                <a:latin typeface="Arial" pitchFamily="34" charset="0"/>
                <a:ea typeface="+mn-ea"/>
                <a:cs typeface="+mn-cs"/>
              </a:defRPr>
            </a:lvl4pPr>
            <a:lvl5pPr marL="1827213" indent="1588" algn="l" defTabSz="912813"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defTabSz="914418" fontAlgn="auto">
              <a:spcBef>
                <a:spcPts val="0"/>
              </a:spcBef>
              <a:spcAft>
                <a:spcPts val="0"/>
              </a:spcAft>
              <a:defRPr/>
            </a:pPr>
            <a:r>
              <a:rPr lang="en-US" sz="2400" b="1" kern="0" dirty="0">
                <a:solidFill>
                  <a:sysClr val="window" lastClr="FFFFFF"/>
                </a:solidFill>
                <a:latin typeface="Segoe"/>
                <a:cs typeface="Calibri" pitchFamily="34" charset="0"/>
              </a:rPr>
              <a:t>Machine abilities </a:t>
            </a:r>
          </a:p>
        </p:txBody>
      </p:sp>
      <p:sp>
        <p:nvSpPr>
          <p:cNvPr id="15" name="Rectangle 14"/>
          <p:cNvSpPr/>
          <p:nvPr/>
        </p:nvSpPr>
        <p:spPr bwMode="auto">
          <a:xfrm>
            <a:off x="1624472" y="3598447"/>
            <a:ext cx="6629400" cy="2475988"/>
          </a:xfrm>
          <a:prstGeom prst="rect">
            <a:avLst/>
          </a:prstGeom>
          <a:gradFill>
            <a:gsLst>
              <a:gs pos="28000">
                <a:srgbClr val="B8DDEE"/>
              </a:gs>
              <a:gs pos="100000">
                <a:srgbClr val="478FD1"/>
              </a:gs>
              <a:gs pos="83000">
                <a:srgbClr val="5B9BD5">
                  <a:lumMod val="45000"/>
                  <a:lumOff val="55000"/>
                </a:srgbClr>
              </a:gs>
              <a:gs pos="100000">
                <a:srgbClr val="5B9BD5">
                  <a:lumMod val="30000"/>
                  <a:lumOff val="70000"/>
                </a:srgbClr>
              </a:gs>
            </a:gsLst>
            <a:lin ang="5400000" scaled="1"/>
          </a:gradFill>
          <a:ln>
            <a:solidFill>
              <a:srgbClr val="000000"/>
            </a:solidFill>
            <a:headEnd type="none" w="med" len="med"/>
            <a:tailEnd type="none" w="med" len="med"/>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rgbClr val="5782B5"/>
            </a:contourClr>
          </a:sp3d>
        </p:spPr>
        <p:txBody>
          <a:bodyPr vert="horz" wrap="square" lIns="91436" tIns="45719" rIns="91436" bIns="45719" numCol="1" rtlCol="0" anchor="ctr" anchorCtr="0" compatLnSpc="1">
            <a:prstTxWarp prst="textNoShape">
              <a:avLst/>
            </a:prstTxWarp>
          </a:bodyPr>
          <a:lstStyle>
            <a:defPPr>
              <a:defRPr lang="en-US"/>
            </a:defPPr>
            <a:lvl1pPr algn="l" defTabSz="912813" rtl="0" fontAlgn="base">
              <a:spcBef>
                <a:spcPct val="0"/>
              </a:spcBef>
              <a:spcAft>
                <a:spcPct val="0"/>
              </a:spcAft>
              <a:defRPr kern="1200">
                <a:solidFill>
                  <a:schemeClr val="tx1"/>
                </a:solidFill>
                <a:latin typeface="Arial" pitchFamily="34" charset="0"/>
                <a:ea typeface="+mn-ea"/>
                <a:cs typeface="+mn-cs"/>
              </a:defRPr>
            </a:lvl1pPr>
            <a:lvl2pPr marL="455613" indent="1588" algn="l" defTabSz="912813" rtl="0" fontAlgn="base">
              <a:spcBef>
                <a:spcPct val="0"/>
              </a:spcBef>
              <a:spcAft>
                <a:spcPct val="0"/>
              </a:spcAft>
              <a:defRPr kern="1200">
                <a:solidFill>
                  <a:schemeClr val="tx1"/>
                </a:solidFill>
                <a:latin typeface="Arial" pitchFamily="34" charset="0"/>
                <a:ea typeface="+mn-ea"/>
                <a:cs typeface="+mn-cs"/>
              </a:defRPr>
            </a:lvl2pPr>
            <a:lvl3pPr marL="912813" indent="1588" algn="l" defTabSz="912813" rtl="0" fontAlgn="base">
              <a:spcBef>
                <a:spcPct val="0"/>
              </a:spcBef>
              <a:spcAft>
                <a:spcPct val="0"/>
              </a:spcAft>
              <a:defRPr kern="1200">
                <a:solidFill>
                  <a:schemeClr val="tx1"/>
                </a:solidFill>
                <a:latin typeface="Arial" pitchFamily="34" charset="0"/>
                <a:ea typeface="+mn-ea"/>
                <a:cs typeface="+mn-cs"/>
              </a:defRPr>
            </a:lvl3pPr>
            <a:lvl4pPr marL="1370013" indent="1588" algn="l" defTabSz="912813" rtl="0" fontAlgn="base">
              <a:spcBef>
                <a:spcPct val="0"/>
              </a:spcBef>
              <a:spcAft>
                <a:spcPct val="0"/>
              </a:spcAft>
              <a:defRPr kern="1200">
                <a:solidFill>
                  <a:schemeClr val="tx1"/>
                </a:solidFill>
                <a:latin typeface="Arial" pitchFamily="34" charset="0"/>
                <a:ea typeface="+mn-ea"/>
                <a:cs typeface="+mn-cs"/>
              </a:defRPr>
            </a:lvl4pPr>
            <a:lvl5pPr marL="1827213" indent="1588" algn="l" defTabSz="912813"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marL="0" marR="0" lvl="0" indent="0" algn="ctr" defTabSz="914117" rtl="0" eaLnBrk="1" fontAlgn="base" latinLnBrk="0" hangingPunct="1">
              <a:lnSpc>
                <a:spcPct val="100000"/>
              </a:lnSpc>
              <a:spcBef>
                <a:spcPct val="0"/>
              </a:spcBef>
              <a:spcAft>
                <a:spcPct val="0"/>
              </a:spcAft>
              <a:buClrTx/>
              <a:buSzTx/>
              <a:buFontTx/>
              <a:buNone/>
              <a:tabLst/>
              <a:defRPr/>
            </a:pPr>
            <a:endParaRPr kumimoji="0" lang="en-US" sz="23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Segoe"/>
              <a:ea typeface="+mn-ea"/>
              <a:cs typeface="+mn-cs"/>
            </a:endParaRPr>
          </a:p>
        </p:txBody>
      </p:sp>
      <p:cxnSp>
        <p:nvCxnSpPr>
          <p:cNvPr id="19" name="Straight Connector 18"/>
          <p:cNvCxnSpPr/>
          <p:nvPr/>
        </p:nvCxnSpPr>
        <p:spPr>
          <a:xfrm>
            <a:off x="8253872" y="4453164"/>
            <a:ext cx="863252" cy="87"/>
          </a:xfrm>
          <a:prstGeom prst="line">
            <a:avLst/>
          </a:prstGeom>
          <a:noFill/>
          <a:ln w="31750" cap="flat" cmpd="sng" algn="ctr">
            <a:solidFill>
              <a:srgbClr val="4F81BD"/>
            </a:solidFill>
            <a:prstDash val="solid"/>
          </a:ln>
          <a:effectLst>
            <a:outerShdw blurRad="40000" dist="20000" dir="5400000" rotWithShape="0">
              <a:srgbClr val="000000">
                <a:alpha val="38000"/>
              </a:srgbClr>
            </a:outerShdw>
          </a:effectLst>
        </p:spPr>
      </p:cxnSp>
      <p:cxnSp>
        <p:nvCxnSpPr>
          <p:cNvPr id="20" name="Straight Connector 19"/>
          <p:cNvCxnSpPr/>
          <p:nvPr/>
        </p:nvCxnSpPr>
        <p:spPr>
          <a:xfrm>
            <a:off x="9117124" y="2318245"/>
            <a:ext cx="1" cy="2135006"/>
          </a:xfrm>
          <a:prstGeom prst="line">
            <a:avLst/>
          </a:prstGeom>
          <a:noFill/>
          <a:ln w="31750" cap="flat" cmpd="sng" algn="ctr">
            <a:solidFill>
              <a:srgbClr val="4F81BD"/>
            </a:solidFill>
            <a:prstDash val="solid"/>
          </a:ln>
          <a:effectLst>
            <a:outerShdw blurRad="40000" dist="20000" dir="5400000" rotWithShape="0">
              <a:srgbClr val="000000">
                <a:alpha val="38000"/>
              </a:srgbClr>
            </a:outerShdw>
          </a:effectLst>
        </p:spPr>
      </p:cxnSp>
      <p:cxnSp>
        <p:nvCxnSpPr>
          <p:cNvPr id="21" name="Straight Connector 20"/>
          <p:cNvCxnSpPr/>
          <p:nvPr/>
        </p:nvCxnSpPr>
        <p:spPr>
          <a:xfrm flipH="1" flipV="1">
            <a:off x="8308791" y="2299785"/>
            <a:ext cx="835472" cy="3964"/>
          </a:xfrm>
          <a:prstGeom prst="line">
            <a:avLst/>
          </a:prstGeom>
          <a:noFill/>
          <a:ln w="31750" cap="flat" cmpd="sng" algn="ctr">
            <a:solidFill>
              <a:srgbClr val="4F81BD"/>
            </a:solidFill>
            <a:prstDash val="solid"/>
            <a:tailEnd type="arrow"/>
          </a:ln>
          <a:effectLst>
            <a:outerShdw blurRad="40000" dist="20000" dir="5400000" rotWithShape="0">
              <a:srgbClr val="000000">
                <a:alpha val="38000"/>
              </a:srgbClr>
            </a:outerShdw>
          </a:effectLst>
        </p:spPr>
      </p:cxnSp>
      <p:cxnSp>
        <p:nvCxnSpPr>
          <p:cNvPr id="26" name="Straight Connector 25"/>
          <p:cNvCxnSpPr/>
          <p:nvPr/>
        </p:nvCxnSpPr>
        <p:spPr>
          <a:xfrm flipH="1">
            <a:off x="226683" y="2415286"/>
            <a:ext cx="5012" cy="2037965"/>
          </a:xfrm>
          <a:prstGeom prst="line">
            <a:avLst/>
          </a:prstGeom>
          <a:noFill/>
          <a:ln w="31750" cap="flat" cmpd="sng" algn="ctr">
            <a:solidFill>
              <a:srgbClr val="4F81BD"/>
            </a:solidFill>
            <a:prstDash val="solid"/>
          </a:ln>
          <a:effectLst>
            <a:outerShdw blurRad="40000" dist="20000" dir="5400000" rotWithShape="0">
              <a:srgbClr val="000000">
                <a:alpha val="38000"/>
              </a:srgbClr>
            </a:outerShdw>
          </a:effectLst>
        </p:spPr>
      </p:cxnSp>
      <p:cxnSp>
        <p:nvCxnSpPr>
          <p:cNvPr id="27" name="Straight Connector 26"/>
          <p:cNvCxnSpPr/>
          <p:nvPr/>
        </p:nvCxnSpPr>
        <p:spPr>
          <a:xfrm>
            <a:off x="226683" y="4446491"/>
            <a:ext cx="1310159" cy="6673"/>
          </a:xfrm>
          <a:prstGeom prst="line">
            <a:avLst/>
          </a:prstGeom>
          <a:noFill/>
          <a:ln w="31750" cap="flat" cmpd="sng" algn="ctr">
            <a:solidFill>
              <a:srgbClr val="4F81BD"/>
            </a:solidFill>
            <a:prstDash val="solid"/>
            <a:tailEnd type="arrow"/>
          </a:ln>
          <a:effectLst>
            <a:outerShdw blurRad="40000" dist="20000" dir="5400000" rotWithShape="0">
              <a:srgbClr val="000000">
                <a:alpha val="38000"/>
              </a:srgbClr>
            </a:outerShdw>
          </a:effectLst>
        </p:spPr>
      </p:cxnSp>
      <p:sp>
        <p:nvSpPr>
          <p:cNvPr id="31" name="Rectangle 30"/>
          <p:cNvSpPr/>
          <p:nvPr/>
        </p:nvSpPr>
        <p:spPr bwMode="auto">
          <a:xfrm>
            <a:off x="2133812" y="3859307"/>
            <a:ext cx="2297490" cy="1954266"/>
          </a:xfrm>
          <a:prstGeom prst="rect">
            <a:avLst/>
          </a:prstGeom>
          <a:solidFill>
            <a:srgbClr val="FFFFFF">
              <a:lumMod val="95000"/>
            </a:srgbClr>
          </a:solidFill>
          <a:ln>
            <a:solidFill>
              <a:srgbClr val="000000"/>
            </a:solidFill>
            <a:headEnd type="none" w="med" len="med"/>
            <a:tailEnd type="none" w="med" len="med"/>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rgbClr val="5782B5"/>
            </a:contourClr>
          </a:sp3d>
        </p:spPr>
        <p:txBody>
          <a:bodyPr vert="horz" wrap="square" lIns="91436" tIns="45719" rIns="91436" bIns="45719" numCol="1" rtlCol="0" anchor="ctr" anchorCtr="0" compatLnSpc="1">
            <a:prstTxWarp prst="textNoShape">
              <a:avLst/>
            </a:prstTxWarp>
          </a:bodyPr>
          <a:lstStyle>
            <a:defPPr>
              <a:defRPr lang="en-US"/>
            </a:defPPr>
            <a:lvl1pPr algn="l" defTabSz="912813" rtl="0" fontAlgn="base">
              <a:spcBef>
                <a:spcPct val="0"/>
              </a:spcBef>
              <a:spcAft>
                <a:spcPct val="0"/>
              </a:spcAft>
              <a:defRPr kern="1200">
                <a:solidFill>
                  <a:schemeClr val="tx1"/>
                </a:solidFill>
                <a:latin typeface="Arial" pitchFamily="34" charset="0"/>
                <a:ea typeface="+mn-ea"/>
                <a:cs typeface="+mn-cs"/>
              </a:defRPr>
            </a:lvl1pPr>
            <a:lvl2pPr marL="455613" indent="1588" algn="l" defTabSz="912813" rtl="0" fontAlgn="base">
              <a:spcBef>
                <a:spcPct val="0"/>
              </a:spcBef>
              <a:spcAft>
                <a:spcPct val="0"/>
              </a:spcAft>
              <a:defRPr kern="1200">
                <a:solidFill>
                  <a:schemeClr val="tx1"/>
                </a:solidFill>
                <a:latin typeface="Arial" pitchFamily="34" charset="0"/>
                <a:ea typeface="+mn-ea"/>
                <a:cs typeface="+mn-cs"/>
              </a:defRPr>
            </a:lvl2pPr>
            <a:lvl3pPr marL="912813" indent="1588" algn="l" defTabSz="912813" rtl="0" fontAlgn="base">
              <a:spcBef>
                <a:spcPct val="0"/>
              </a:spcBef>
              <a:spcAft>
                <a:spcPct val="0"/>
              </a:spcAft>
              <a:defRPr kern="1200">
                <a:solidFill>
                  <a:schemeClr val="tx1"/>
                </a:solidFill>
                <a:latin typeface="Arial" pitchFamily="34" charset="0"/>
                <a:ea typeface="+mn-ea"/>
                <a:cs typeface="+mn-cs"/>
              </a:defRPr>
            </a:lvl3pPr>
            <a:lvl4pPr marL="1370013" indent="1588" algn="l" defTabSz="912813" rtl="0" fontAlgn="base">
              <a:spcBef>
                <a:spcPct val="0"/>
              </a:spcBef>
              <a:spcAft>
                <a:spcPct val="0"/>
              </a:spcAft>
              <a:defRPr kern="1200">
                <a:solidFill>
                  <a:schemeClr val="tx1"/>
                </a:solidFill>
                <a:latin typeface="Arial" pitchFamily="34" charset="0"/>
                <a:ea typeface="+mn-ea"/>
                <a:cs typeface="+mn-cs"/>
              </a:defRPr>
            </a:lvl4pPr>
            <a:lvl5pPr marL="1827213" indent="1588" algn="l" defTabSz="912813"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ctr" defTabSz="914117">
              <a:defRPr/>
            </a:pPr>
            <a:r>
              <a:rPr lang="en-US" sz="2000" b="1" kern="0" dirty="0">
                <a:solidFill>
                  <a:srgbClr val="000000"/>
                </a:solidFill>
                <a:latin typeface="Segoe"/>
              </a:rPr>
              <a:t>AI system</a:t>
            </a:r>
          </a:p>
        </p:txBody>
      </p:sp>
      <p:sp>
        <p:nvSpPr>
          <p:cNvPr id="35" name="TextBox 34"/>
          <p:cNvSpPr txBox="1"/>
          <p:nvPr/>
        </p:nvSpPr>
        <p:spPr>
          <a:xfrm>
            <a:off x="4697219" y="4482497"/>
            <a:ext cx="535724" cy="707886"/>
          </a:xfrm>
          <a:prstGeom prst="rect">
            <a:avLst/>
          </a:prstGeom>
          <a:noFill/>
        </p:spPr>
        <p:txBody>
          <a:bodyPr wrap="none" rtlCol="0">
            <a:spAutoFit/>
          </a:bodyPr>
          <a:lstStyle/>
          <a:p>
            <a:r>
              <a:rPr lang="en-US" sz="4000" dirty="0">
                <a:solidFill>
                  <a:schemeClr val="accent1">
                    <a:lumMod val="75000"/>
                  </a:schemeClr>
                </a:solidFill>
              </a:rPr>
              <a:t>+</a:t>
            </a:r>
            <a:endParaRPr lang="en-US" sz="1457" dirty="0">
              <a:solidFill>
                <a:schemeClr val="accent1">
                  <a:lumMod val="75000"/>
                </a:schemeClr>
              </a:solidFill>
            </a:endParaRPr>
          </a:p>
        </p:txBody>
      </p:sp>
      <p:sp>
        <p:nvSpPr>
          <p:cNvPr id="36" name="Rectangle 35"/>
          <p:cNvSpPr/>
          <p:nvPr/>
        </p:nvSpPr>
        <p:spPr bwMode="auto">
          <a:xfrm>
            <a:off x="5498860" y="3819935"/>
            <a:ext cx="2318503" cy="1954266"/>
          </a:xfrm>
          <a:prstGeom prst="rect">
            <a:avLst/>
          </a:prstGeom>
          <a:solidFill>
            <a:srgbClr val="FFFFFF">
              <a:lumMod val="95000"/>
            </a:srgbClr>
          </a:solidFill>
          <a:ln>
            <a:solidFill>
              <a:srgbClr val="000000"/>
            </a:solidFill>
            <a:headEnd type="none" w="med" len="med"/>
            <a:tailEnd type="none" w="med" len="med"/>
          </a:ln>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rgbClr val="5782B5"/>
            </a:contourClr>
          </a:sp3d>
        </p:spPr>
        <p:txBody>
          <a:bodyPr vert="horz" wrap="square" lIns="91436" tIns="45719" rIns="91436" bIns="45719" numCol="1" rtlCol="0" anchor="ctr" anchorCtr="0" compatLnSpc="1">
            <a:prstTxWarp prst="textNoShape">
              <a:avLst/>
            </a:prstTxWarp>
          </a:bodyPr>
          <a:lstStyle>
            <a:defPPr>
              <a:defRPr lang="en-US"/>
            </a:defPPr>
            <a:lvl1pPr algn="l" defTabSz="912813" rtl="0" fontAlgn="base">
              <a:spcBef>
                <a:spcPct val="0"/>
              </a:spcBef>
              <a:spcAft>
                <a:spcPct val="0"/>
              </a:spcAft>
              <a:defRPr kern="1200">
                <a:solidFill>
                  <a:schemeClr val="tx1"/>
                </a:solidFill>
                <a:latin typeface="Arial" pitchFamily="34" charset="0"/>
                <a:ea typeface="+mn-ea"/>
                <a:cs typeface="+mn-cs"/>
              </a:defRPr>
            </a:lvl1pPr>
            <a:lvl2pPr marL="455613" indent="1588" algn="l" defTabSz="912813" rtl="0" fontAlgn="base">
              <a:spcBef>
                <a:spcPct val="0"/>
              </a:spcBef>
              <a:spcAft>
                <a:spcPct val="0"/>
              </a:spcAft>
              <a:defRPr kern="1200">
                <a:solidFill>
                  <a:schemeClr val="tx1"/>
                </a:solidFill>
                <a:latin typeface="Arial" pitchFamily="34" charset="0"/>
                <a:ea typeface="+mn-ea"/>
                <a:cs typeface="+mn-cs"/>
              </a:defRPr>
            </a:lvl2pPr>
            <a:lvl3pPr marL="912813" indent="1588" algn="l" defTabSz="912813" rtl="0" fontAlgn="base">
              <a:spcBef>
                <a:spcPct val="0"/>
              </a:spcBef>
              <a:spcAft>
                <a:spcPct val="0"/>
              </a:spcAft>
              <a:defRPr kern="1200">
                <a:solidFill>
                  <a:schemeClr val="tx1"/>
                </a:solidFill>
                <a:latin typeface="Arial" pitchFamily="34" charset="0"/>
                <a:ea typeface="+mn-ea"/>
                <a:cs typeface="+mn-cs"/>
              </a:defRPr>
            </a:lvl3pPr>
            <a:lvl4pPr marL="1370013" indent="1588" algn="l" defTabSz="912813" rtl="0" fontAlgn="base">
              <a:spcBef>
                <a:spcPct val="0"/>
              </a:spcBef>
              <a:spcAft>
                <a:spcPct val="0"/>
              </a:spcAft>
              <a:defRPr kern="1200">
                <a:solidFill>
                  <a:schemeClr val="tx1"/>
                </a:solidFill>
                <a:latin typeface="Arial" pitchFamily="34" charset="0"/>
                <a:ea typeface="+mn-ea"/>
                <a:cs typeface="+mn-cs"/>
              </a:defRPr>
            </a:lvl4pPr>
            <a:lvl5pPr marL="1827213" indent="1588" algn="l" defTabSz="912813"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ctr" defTabSz="914117">
              <a:defRPr/>
            </a:pPr>
            <a:r>
              <a:rPr lang="en-US" sz="2000" kern="0" dirty="0">
                <a:solidFill>
                  <a:srgbClr val="000000"/>
                </a:solidFill>
                <a:latin typeface="Segoe"/>
              </a:rPr>
              <a:t>Reasoning capabilities for </a:t>
            </a:r>
            <a:r>
              <a:rPr lang="en-US" sz="2000" b="1" kern="0" dirty="0">
                <a:solidFill>
                  <a:srgbClr val="000000"/>
                </a:solidFill>
                <a:latin typeface="Segoe"/>
              </a:rPr>
              <a:t>hybrid systems</a:t>
            </a:r>
          </a:p>
          <a:p>
            <a:pPr algn="ctr" defTabSz="914117">
              <a:defRPr/>
            </a:pPr>
            <a:endParaRPr lang="en-US" sz="2000" b="1" kern="0" dirty="0">
              <a:solidFill>
                <a:srgbClr val="000000"/>
              </a:solidFill>
              <a:latin typeface="Segoe"/>
            </a:endParaRPr>
          </a:p>
        </p:txBody>
      </p:sp>
      <p:pic>
        <p:nvPicPr>
          <p:cNvPr id="39" name="Picture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5372" y="1271444"/>
            <a:ext cx="532179" cy="530448"/>
          </a:xfrm>
          <a:prstGeom prst="rect">
            <a:avLst/>
          </a:prstGeom>
        </p:spPr>
      </p:pic>
      <p:pic>
        <p:nvPicPr>
          <p:cNvPr id="40" name="Picture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1214" y="1181564"/>
            <a:ext cx="432387" cy="620328"/>
          </a:xfrm>
          <a:prstGeom prst="rect">
            <a:avLst/>
          </a:prstGeom>
        </p:spPr>
      </p:pic>
      <p:pic>
        <p:nvPicPr>
          <p:cNvPr id="41" name="Picture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2699" y="1301325"/>
            <a:ext cx="591735" cy="520727"/>
          </a:xfrm>
          <a:prstGeom prst="rect">
            <a:avLst/>
          </a:prstGeom>
        </p:spPr>
      </p:pic>
    </p:spTree>
    <p:extLst>
      <p:ext uri="{BB962C8B-B14F-4D97-AF65-F5344CB8AC3E}">
        <p14:creationId xmlns:p14="http://schemas.microsoft.com/office/powerpoint/2010/main" val="24019294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1" grpId="0" animBg="1"/>
      <p:bldP spid="35" grpId="0"/>
      <p:bldP spid="36" grpId="0" animBg="1"/>
    </p:bldLst>
  </p:timing>
</p:sld>
</file>

<file path=ppt/theme/theme1.xml><?xml version="1.0" encoding="utf-8"?>
<a:theme xmlns:a="http://schemas.openxmlformats.org/drawingml/2006/main" name="MS_Faculty_Summit_2013_16x9_July-2013">
  <a:themeElements>
    <a:clrScheme name="Faculty Summit 13">
      <a:dk1>
        <a:srgbClr val="505050"/>
      </a:dk1>
      <a:lt1>
        <a:srgbClr val="FFFFFF"/>
      </a:lt1>
      <a:dk2>
        <a:srgbClr val="00188F"/>
      </a:dk2>
      <a:lt2>
        <a:srgbClr val="D2D2D2"/>
      </a:lt2>
      <a:accent1>
        <a:srgbClr val="00188F"/>
      </a:accent1>
      <a:accent2>
        <a:srgbClr val="00BCF2"/>
      </a:accent2>
      <a:accent3>
        <a:srgbClr val="0072C6"/>
      </a:accent3>
      <a:accent4>
        <a:srgbClr val="68217A"/>
      </a:accent4>
      <a:accent5>
        <a:srgbClr val="EC008C"/>
      </a:accent5>
      <a:accent6>
        <a:srgbClr val="FCD116"/>
      </a:accent6>
      <a:hlink>
        <a:srgbClr val="FFFFFF"/>
      </a:hlink>
      <a:folHlink>
        <a:srgbClr val="F2F2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_Research_Faculty_Summit_2013_r02.potx" id="{CEA2FF14-159A-4D94-8F33-18E5AE538622}" vid="{2681BD7B-6D05-495B-8CF7-6BC150A0F06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a:majorFont>
      <a:latin typeface="Segoe Light"/>
      <a:ea typeface=""/>
      <a:cs typeface=""/>
    </a:majorFont>
    <a:minorFont>
      <a:latin typeface="Sego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2B0BB5962AB3C45A9A1CE1EC4C4F647" ma:contentTypeVersion="0" ma:contentTypeDescription="Create a new document." ma:contentTypeScope="" ma:versionID="16b75628e77f02951c453071cf8a016e">
  <xsd:schema xmlns:xsd="http://www.w3.org/2001/XMLSchema" xmlns:xs="http://www.w3.org/2001/XMLSchema" xmlns:p="http://schemas.microsoft.com/office/2006/metadata/properties" targetNamespace="http://schemas.microsoft.com/office/2006/metadata/properties" ma:root="true" ma:fieldsID="3bf1d1d65b83a35312c7df0375d09d6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90F116-B58F-4255-B05B-DA3808E0E5C6}">
  <ds:schemaRefs>
    <ds:schemaRef ds:uri="http://purl.org/dc/terms/"/>
    <ds:schemaRef ds:uri="http://schemas.microsoft.com/office/2006/documentManagement/types"/>
    <ds:schemaRef ds:uri="http://schemas.openxmlformats.org/package/2006/metadata/core-properties"/>
    <ds:schemaRef ds:uri="http://purl.org/dc/dcmitype/"/>
    <ds:schemaRef ds:uri="http://schemas.microsoft.com/office/2006/metadata/properties"/>
    <ds:schemaRef ds:uri="http://schemas.microsoft.com/office/infopath/2007/PartnerControls"/>
    <ds:schemaRef ds:uri="http://www.w3.org/XML/1998/namespace"/>
    <ds:schemaRef ds:uri="http://purl.org/dc/elements/1.1/"/>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23A54C81-9AB5-446A-878C-797D859B38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Bohus_Dan_MLforPhysicallySituatedInteraction</Template>
  <TotalTime>32954</TotalTime>
  <Words>7748</Words>
  <Application>Microsoft Office PowerPoint</Application>
  <PresentationFormat>Custom</PresentationFormat>
  <Paragraphs>608</Paragraphs>
  <Slides>42</Slides>
  <Notes>41</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42</vt:i4>
      </vt:variant>
    </vt:vector>
  </HeadingPairs>
  <TitlesOfParts>
    <vt:vector size="52" baseType="lpstr">
      <vt:lpstr>MS PGothic</vt:lpstr>
      <vt:lpstr>Segoe UI Light</vt:lpstr>
      <vt:lpstr>Wingdings</vt:lpstr>
      <vt:lpstr>Segoe</vt:lpstr>
      <vt:lpstr>Arial</vt:lpstr>
      <vt:lpstr>Cambria Math</vt:lpstr>
      <vt:lpstr>Segoe UI</vt:lpstr>
      <vt:lpstr>Calibri</vt:lpstr>
      <vt:lpstr>Consolas</vt:lpstr>
      <vt:lpstr>MS_Faculty_Summit_2013_16x9_July-2013</vt:lpstr>
      <vt:lpstr>Directions in Hybrid Intelligence: Complementing AI Systems with Human Intelligence</vt:lpstr>
      <vt:lpstr>Exciting Times</vt:lpstr>
      <vt:lpstr>What Happens in the Real World</vt:lpstr>
      <vt:lpstr>What Happens in the Real World</vt:lpstr>
      <vt:lpstr>AI Applied to Critical Domains</vt:lpstr>
      <vt:lpstr>Hybrid Intelligence </vt:lpstr>
      <vt:lpstr>New Opportunities </vt:lpstr>
      <vt:lpstr>Hybrid Intelligence </vt:lpstr>
      <vt:lpstr>New Set of Challenges </vt:lpstr>
      <vt:lpstr>3 pillars of Hybrid Systems  </vt:lpstr>
      <vt:lpstr>CrowdSynth</vt:lpstr>
      <vt:lpstr>Human Computation for Training </vt:lpstr>
      <vt:lpstr>Optimizing Access for Labeling Tasks</vt:lpstr>
      <vt:lpstr>Labeling Tasks for Citizen Science</vt:lpstr>
      <vt:lpstr>Optimizing Access for Labeling Tasks</vt:lpstr>
      <vt:lpstr>CrowdSynth</vt:lpstr>
      <vt:lpstr>CrowdSynth</vt:lpstr>
      <vt:lpstr>Core Components</vt:lpstr>
      <vt:lpstr>Heart: Predictive Models </vt:lpstr>
      <vt:lpstr>Models to Predict Outcomes</vt:lpstr>
      <vt:lpstr>Deciding When to Stop</vt:lpstr>
      <vt:lpstr>Optimization for Labeling Tasks </vt:lpstr>
      <vt:lpstr>Optimization for Labeling Tasks </vt:lpstr>
      <vt:lpstr>Challenges in VOI Computation</vt:lpstr>
      <vt:lpstr>Challenges in VOI Computation</vt:lpstr>
      <vt:lpstr>Optimization for Labeling Tasks </vt:lpstr>
      <vt:lpstr>Power of Complementary Computing</vt:lpstr>
      <vt:lpstr>CrowdSynth for Hierarchical Tasks </vt:lpstr>
      <vt:lpstr> CrowdExplorer for Lifelong Learning</vt:lpstr>
      <vt:lpstr>Human Computation for Training </vt:lpstr>
      <vt:lpstr>Student-Teacher Training </vt:lpstr>
      <vt:lpstr>3 pillars of Hybrid Systems  </vt:lpstr>
      <vt:lpstr>Challenges – Models of humans as helpers</vt:lpstr>
      <vt:lpstr>Challenges – Models of humans as helpers</vt:lpstr>
      <vt:lpstr>Task-dependent Bias </vt:lpstr>
      <vt:lpstr>Problem &amp; Approach </vt:lpstr>
      <vt:lpstr>Task-dependent Worker Bias Model</vt:lpstr>
      <vt:lpstr>Directions in Hybrid Intelligence </vt:lpstr>
      <vt:lpstr>Hybrid Intelligence for Execution </vt:lpstr>
      <vt:lpstr>Hybrid Intelligence for Diagnosis </vt:lpstr>
      <vt:lpstr>Future Challenges </vt:lpstr>
      <vt:lpstr>Thanks for listening </vt:lpstr>
    </vt:vector>
  </TitlesOfParts>
  <Manager>&lt;Comms manager/speech writer&gt;</Manager>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Faculty Summit 2013</dc:subject>
  <dc:creator>Dan Bohus</dc:creator>
  <cp:keywords>Faculty Summit 2013</cp:keywords>
  <dc:description>Template by: Robin E. Warren, Artitudes Design, Inc.
Formatting by: 
Audience Type: External</dc:description>
  <cp:lastModifiedBy>Ece Kamar</cp:lastModifiedBy>
  <cp:revision>584</cp:revision>
  <cp:lastPrinted>2013-03-28T20:42:44Z</cp:lastPrinted>
  <dcterms:created xsi:type="dcterms:W3CDTF">2013-07-11T18:20:55Z</dcterms:created>
  <dcterms:modified xsi:type="dcterms:W3CDTF">2016-08-12T18:40:03Z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0x010100A2B0BB5962AB3C45A9A1CE1EC4C4F647</vt:lpwstr>
  </property>
  <property fmtid="{D5CDD505-2E9C-101B-9397-08002B2CF9AE}" pid="3" name="Product">
    <vt:lpwstr/>
  </property>
  <property fmtid="{D5CDD505-2E9C-101B-9397-08002B2CF9AE}" pid="4" name="Event1">
    <vt:lpwstr>217;#Unassigned|e51362f4-782c-41a8-bb7b-e0cfc8669933</vt:lpwstr>
  </property>
  <property fmtid="{D5CDD505-2E9C-101B-9397-08002B2CF9AE}" pid="5" name="Audience">
    <vt:lpwstr/>
  </property>
  <property fmtid="{D5CDD505-2E9C-101B-9397-08002B2CF9AE}" pid="6" name="_MarkAsFinal">
    <vt:bool>true</vt:bool>
  </property>
</Properties>
</file>